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4.xml" ContentType="application/vnd.openxmlformats-officedocument.presentationml.notesSlide+xml"/>
  <Override PartName="/ppt/ink/ink1.xml" ContentType="application/inkml+xml"/>
  <Override PartName="/ppt/tags/tag6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40.xml" ContentType="application/vnd.openxmlformats-officedocument.presentationml.notesSlide+xml"/>
  <Override PartName="/ppt/ink/ink2.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60.xml" ContentType="application/vnd.openxmlformats-officedocument.presentationml.notesSlide+xml"/>
  <Override PartName="/ppt/ink/ink3.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65.xml" ContentType="application/vnd.openxmlformats-officedocument.presentationml.notesSlide+xml"/>
  <Override PartName="/ppt/ink/ink4.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5" r:id="rId4"/>
  </p:sldMasterIdLst>
  <p:notesMasterIdLst>
    <p:notesMasterId r:id="rId97"/>
  </p:notesMasterIdLst>
  <p:sldIdLst>
    <p:sldId id="2141412086" r:id="rId5"/>
    <p:sldId id="2141412096" r:id="rId6"/>
    <p:sldId id="2141412097" r:id="rId7"/>
    <p:sldId id="2141412117" r:id="rId8"/>
    <p:sldId id="2141412118" r:id="rId9"/>
    <p:sldId id="2141412091" r:id="rId10"/>
    <p:sldId id="2141412092" r:id="rId11"/>
    <p:sldId id="2141411976" r:id="rId12"/>
    <p:sldId id="2141412104" r:id="rId13"/>
    <p:sldId id="2141412013" r:id="rId14"/>
    <p:sldId id="276" r:id="rId15"/>
    <p:sldId id="2141411998" r:id="rId16"/>
    <p:sldId id="2141412093" r:id="rId17"/>
    <p:sldId id="2141412119" r:id="rId18"/>
    <p:sldId id="344" r:id="rId19"/>
    <p:sldId id="272" r:id="rId20"/>
    <p:sldId id="281" r:id="rId21"/>
    <p:sldId id="287" r:id="rId22"/>
    <p:sldId id="2398" r:id="rId23"/>
    <p:sldId id="289" r:id="rId24"/>
    <p:sldId id="2141412105" r:id="rId25"/>
    <p:sldId id="2141412103" r:id="rId26"/>
    <p:sldId id="2141412120" r:id="rId27"/>
    <p:sldId id="2141412121" r:id="rId28"/>
    <p:sldId id="277" r:id="rId29"/>
    <p:sldId id="2141412042" r:id="rId30"/>
    <p:sldId id="2189" r:id="rId31"/>
    <p:sldId id="2141412095" r:id="rId32"/>
    <p:sldId id="2187" r:id="rId33"/>
    <p:sldId id="2191" r:id="rId34"/>
    <p:sldId id="2141412043" r:id="rId35"/>
    <p:sldId id="308" r:id="rId36"/>
    <p:sldId id="2141412045" r:id="rId37"/>
    <p:sldId id="2141412034" r:id="rId38"/>
    <p:sldId id="2141412049" r:id="rId39"/>
    <p:sldId id="2141412122" r:id="rId40"/>
    <p:sldId id="320" r:id="rId41"/>
    <p:sldId id="2141411990" r:id="rId42"/>
    <p:sldId id="2141412030" r:id="rId43"/>
    <p:sldId id="321" r:id="rId44"/>
    <p:sldId id="2141412094" r:id="rId45"/>
    <p:sldId id="2141412102" r:id="rId46"/>
    <p:sldId id="322" r:id="rId47"/>
    <p:sldId id="2141412032" r:id="rId48"/>
    <p:sldId id="2141412044" r:id="rId49"/>
    <p:sldId id="2141412026" r:id="rId50"/>
    <p:sldId id="2141412050" r:id="rId51"/>
    <p:sldId id="2141412123" r:id="rId52"/>
    <p:sldId id="2141412019" r:id="rId53"/>
    <p:sldId id="2141412068" r:id="rId54"/>
    <p:sldId id="2141412106" r:id="rId55"/>
    <p:sldId id="2141412035" r:id="rId56"/>
    <p:sldId id="2152" r:id="rId57"/>
    <p:sldId id="2141412051" r:id="rId58"/>
    <p:sldId id="2141412124" r:id="rId59"/>
    <p:sldId id="274" r:id="rId60"/>
    <p:sldId id="2141412107" r:id="rId61"/>
    <p:sldId id="2141412046" r:id="rId62"/>
    <p:sldId id="2141412064" r:id="rId63"/>
    <p:sldId id="2141412080" r:id="rId64"/>
    <p:sldId id="2141412075" r:id="rId65"/>
    <p:sldId id="2141412052" r:id="rId66"/>
    <p:sldId id="2141412023" r:id="rId67"/>
    <p:sldId id="2141412041" r:id="rId68"/>
    <p:sldId id="2141412099" r:id="rId69"/>
    <p:sldId id="2141412039" r:id="rId70"/>
    <p:sldId id="2141412108" r:id="rId71"/>
    <p:sldId id="2141412083" r:id="rId72"/>
    <p:sldId id="2141412100" r:id="rId73"/>
    <p:sldId id="2141412125" r:id="rId74"/>
    <p:sldId id="2141412081" r:id="rId75"/>
    <p:sldId id="2141412072" r:id="rId76"/>
    <p:sldId id="2141412070" r:id="rId77"/>
    <p:sldId id="2141412101" r:id="rId78"/>
    <p:sldId id="2141412055" r:id="rId79"/>
    <p:sldId id="2141412126" r:id="rId80"/>
    <p:sldId id="2141412029" r:id="rId81"/>
    <p:sldId id="2141412071" r:id="rId82"/>
    <p:sldId id="2141412048" r:id="rId83"/>
    <p:sldId id="2141412028" r:id="rId84"/>
    <p:sldId id="2141412056" r:id="rId85"/>
    <p:sldId id="2141412008" r:id="rId86"/>
    <p:sldId id="2141412115" r:id="rId87"/>
    <p:sldId id="2141412085" r:id="rId88"/>
    <p:sldId id="2141412073" r:id="rId89"/>
    <p:sldId id="2141412074" r:id="rId90"/>
    <p:sldId id="2141412076" r:id="rId91"/>
    <p:sldId id="2141412077" r:id="rId92"/>
    <p:sldId id="2141412111" r:id="rId93"/>
    <p:sldId id="383" r:id="rId94"/>
    <p:sldId id="349" r:id="rId95"/>
    <p:sldId id="350" r:id="rId96"/>
  </p:sldIdLst>
  <p:sldSz cx="12192000" cy="6858000"/>
  <p:notesSz cx="6858000" cy="9144000"/>
  <p:embeddedFontLst>
    <p:embeddedFont>
      <p:font typeface="Merriweather" panose="020F0502020204030204" pitchFamily="2" charset="0"/>
      <p:regular r:id="rId98"/>
      <p:bold r:id="rId99"/>
      <p:italic r:id="rId100"/>
      <p:boldItalic r:id="rId101"/>
    </p:embeddedFont>
    <p:embeddedFont>
      <p:font typeface="Nunito" pitchFamily="2" charset="0"/>
      <p:regular r:id="rId102"/>
      <p:bold r:id="rId103"/>
      <p:italic r:id="rId104"/>
      <p:boldItalic r:id="rId105"/>
    </p:embeddedFont>
    <p:embeddedFont>
      <p:font typeface="Segoe UI" panose="020B0502040204020203" pitchFamily="34" charset="0"/>
      <p:regular r:id="rId106"/>
      <p:bold r:id="rId107"/>
      <p:italic r:id="rId108"/>
      <p:boldItalic r:id="rId10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8761F-69F2-CD40-7CE1-262C78FBDF26}" name="Lisa-Lune St-Jean Lemieux" initials="LLSJL" userId="S::ll.lemieux@agenceunik.ca::edb07e30-5fb3-4b30-8de4-13b5a68aa473" providerId="AD"/>
  <p188:author id="{16E49727-C948-255A-BEB1-3F82A0C1EA9E}" name="Molie Bessette" initials="MB" userId="S::m.bessette@agenceunik.ca::4554aac4-51f0-44e2-9b65-cf310287c418" providerId="AD"/>
  <p188:author id="{82EF302B-B1F8-AF93-308C-B7FFFC636029}" name="Michael Nam Truong-Vu" initials="MNTV" userId="S::m.truong@agenceunik.ca::f5478b1e-13f0-44e0-9e6c-b63013b7bae5" providerId="AD"/>
  <p188:author id="{D9966E2B-CB57-A22E-10C0-591A95815DEC}" name="Katherine Hamel" initials="KH" userId="Katherine Ham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BC5"/>
    <a:srgbClr val="AF529E"/>
    <a:srgbClr val="A3CFE2"/>
    <a:srgbClr val="383A3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0742" autoAdjust="0"/>
  </p:normalViewPr>
  <p:slideViewPr>
    <p:cSldViewPr snapToGrid="0">
      <p:cViewPr varScale="1">
        <p:scale>
          <a:sx n="44" d="100"/>
          <a:sy n="44" d="100"/>
        </p:scale>
        <p:origin x="11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font" Target="fonts/font10.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5.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6.fntdata"/><Relationship Id="rId108" Type="http://schemas.openxmlformats.org/officeDocument/2006/relationships/font" Target="fonts/font11.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9.fntdata"/><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2.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1.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16939964638444E-2"/>
          <c:y val="0.11147464865436463"/>
          <c:w val="0.90688701558614837"/>
          <c:h val="0.75011898682831035"/>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C956A010-501C-42A2-B675-A5659E49378D}" type="VALUE">
                      <a:rPr lang="en-US" smtClean="0"/>
                      <a:pPr/>
                      <a:t>[VALEUR]</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C1C-4E1D-8084-BA1CA1A3CE73}"/>
                </c:ext>
              </c:extLst>
            </c:dLbl>
            <c:dLbl>
              <c:idx val="1"/>
              <c:layout>
                <c:manualLayout>
                  <c:x val="-1.8908643058076012E-2"/>
                  <c:y val="-5.727866550858448E-2"/>
                </c:manualLayout>
              </c:layout>
              <c:tx>
                <c:rich>
                  <a:bodyPr/>
                  <a:lstStyle/>
                  <a:p>
                    <a:fld id="{DA8583D4-CEEA-4157-859C-758A5410AF7D}" type="VALUE">
                      <a:rPr lang="en-US" smtClean="0"/>
                      <a:pPr/>
                      <a:t>[VALEUR]</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C1C-4E1D-8084-BA1CA1A3CE73}"/>
                </c:ext>
              </c:extLst>
            </c:dLbl>
            <c:dLbl>
              <c:idx val="2"/>
              <c:tx>
                <c:rich>
                  <a:bodyPr/>
                  <a:lstStyle/>
                  <a:p>
                    <a:fld id="{7C7CF38B-8E31-4CC8-B587-7A621B32E183}" type="VALUE">
                      <a:rPr lang="en-US" smtClean="0"/>
                      <a:pPr/>
                      <a:t>[VALEUR]</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C1C-4E1D-8084-BA1CA1A3CE73}"/>
                </c:ext>
              </c:extLst>
            </c:dLbl>
            <c:dLbl>
              <c:idx val="3"/>
              <c:tx>
                <c:rich>
                  <a:bodyPr/>
                  <a:lstStyle/>
                  <a:p>
                    <a:fld id="{C399201E-293A-4379-8B75-BFCA3B9BF877}" type="VALUE">
                      <a:rPr lang="en-US" smtClean="0"/>
                      <a:pPr/>
                      <a:t>[VALEUR]</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C1C-4E1D-8084-BA1CA1A3CE73}"/>
                </c:ext>
              </c:extLst>
            </c:dLbl>
            <c:dLbl>
              <c:idx val="4"/>
              <c:tx>
                <c:rich>
                  <a:bodyPr/>
                  <a:lstStyle/>
                  <a:p>
                    <a:fld id="{5DDE043A-4932-460F-B536-694393A06FC3}" type="VALUE">
                      <a:rPr lang="en-US" smtClean="0"/>
                      <a:pPr/>
                      <a:t>[VALEUR]</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C1C-4E1D-8084-BA1CA1A3CE73}"/>
                </c:ext>
              </c:extLst>
            </c:dLbl>
            <c:dLbl>
              <c:idx val="5"/>
              <c:tx>
                <c:rich>
                  <a:bodyPr/>
                  <a:lstStyle/>
                  <a:p>
                    <a:fld id="{777AFE8F-2646-478E-B0D9-4088182CD8AC}" type="VALUE">
                      <a:rPr lang="en-US" smtClean="0"/>
                      <a:pPr/>
                      <a:t>[VALEUR]</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C1C-4E1D-8084-BA1CA1A3CE73}"/>
                </c:ext>
              </c:extLst>
            </c:dLbl>
            <c:dLbl>
              <c:idx val="6"/>
              <c:tx>
                <c:rich>
                  <a:bodyPr/>
                  <a:lstStyle/>
                  <a:p>
                    <a:fld id="{1C3E559C-96DC-40BA-A81B-C0D648D649D6}" type="VALUE">
                      <a:rPr lang="en-US" smtClean="0"/>
                      <a:pPr/>
                      <a:t>[VALEUR]</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C1C-4E1D-8084-BA1CA1A3CE7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0</c:v>
                </c:pt>
                <c:pt idx="1">
                  <c:v>15</c:v>
                </c:pt>
                <c:pt idx="2">
                  <c:v>1</c:v>
                </c:pt>
                <c:pt idx="3">
                  <c:v>3</c:v>
                </c:pt>
                <c:pt idx="4">
                  <c:v>6</c:v>
                </c:pt>
                <c:pt idx="5">
                  <c:v>9</c:v>
                </c:pt>
                <c:pt idx="6">
                  <c:v>12</c:v>
                </c:pt>
              </c:numCache>
            </c:numRef>
          </c:cat>
          <c:val>
            <c:numRef>
              <c:f>Sheet1!$B$2:$B$8</c:f>
              <c:numCache>
                <c:formatCode>General</c:formatCode>
                <c:ptCount val="7"/>
                <c:pt idx="0">
                  <c:v>80</c:v>
                </c:pt>
                <c:pt idx="1">
                  <c:v>43</c:v>
                </c:pt>
                <c:pt idx="2">
                  <c:v>27</c:v>
                </c:pt>
                <c:pt idx="3">
                  <c:v>12</c:v>
                </c:pt>
                <c:pt idx="4">
                  <c:v>9</c:v>
                </c:pt>
                <c:pt idx="5">
                  <c:v>7</c:v>
                </c:pt>
                <c:pt idx="6">
                  <c:v>6</c:v>
                </c:pt>
              </c:numCache>
            </c:numRef>
          </c:val>
          <c:smooth val="0"/>
          <c:extLst>
            <c:ext xmlns:c16="http://schemas.microsoft.com/office/drawing/2014/chart" uri="{C3380CC4-5D6E-409C-BE32-E72D297353CC}">
              <c16:uniqueId val="{00000000-8C1C-4E1D-8084-BA1CA1A3CE73}"/>
            </c:ext>
          </c:extLst>
        </c:ser>
        <c:dLbls>
          <c:dLblPos val="t"/>
          <c:showLegendKey val="0"/>
          <c:showVal val="1"/>
          <c:showCatName val="0"/>
          <c:showSerName val="0"/>
          <c:showPercent val="0"/>
          <c:showBubbleSize val="0"/>
        </c:dLbls>
        <c:marker val="1"/>
        <c:smooth val="0"/>
        <c:axId val="251109039"/>
        <c:axId val="251113615"/>
      </c:lineChart>
      <c:catAx>
        <c:axId val="251109039"/>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crossAx val="251113615"/>
        <c:crosses val="autoZero"/>
        <c:auto val="1"/>
        <c:lblAlgn val="ctr"/>
        <c:lblOffset val="100"/>
        <c:noMultiLvlLbl val="0"/>
      </c:catAx>
      <c:valAx>
        <c:axId val="251113615"/>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b="1">
                    <a:solidFill>
                      <a:schemeClr val="tx1"/>
                    </a:solidFill>
                    <a:latin typeface="Calibri" panose="020F0502020204030204" pitchFamily="34" charset="0"/>
                    <a:cs typeface="Calibri" panose="020F0502020204030204" pitchFamily="34" charset="0"/>
                  </a:rPr>
                  <a:t>Patients (%)</a:t>
                </a:r>
              </a:p>
            </c:rich>
          </c:tx>
          <c:layout>
            <c:manualLayout>
              <c:xMode val="edge"/>
              <c:yMode val="edge"/>
              <c:x val="4.2323786953540124E-3"/>
              <c:y val="0.3208463716729925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crossAx val="251109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3T20:07:05.271"/>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3T20:07:05.271"/>
    </inkml:context>
    <inkml:brush xml:id="br0">
      <inkml:brushProperty name="width" value="0.05" units="cm"/>
      <inkml:brushProperty name="height" value="0.0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3T20:07:05.271"/>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3T20:07:05.271"/>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41254867-FCEC-B24C-A510-0FB42606605C}" type="datetimeFigureOut">
              <a:rPr lang="en-US" smtClean="0"/>
              <a:pPr/>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1EC502C-852D-DD4B-936A-19433F8F77E4}" type="slidenum">
              <a:rPr lang="en-US" smtClean="0"/>
              <a:pPr/>
              <a:t>‹N°›</a:t>
            </a:fld>
            <a:endParaRPr lang="en-US"/>
          </a:p>
        </p:txBody>
      </p:sp>
    </p:spTree>
    <p:extLst>
      <p:ext uri="{BB962C8B-B14F-4D97-AF65-F5344CB8AC3E}">
        <p14:creationId xmlns:p14="http://schemas.microsoft.com/office/powerpoint/2010/main" val="382082241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Calibri" panose="020F0502020204030204" pitchFamily="34" charset="0"/>
        <a:ea typeface="+mn-ea"/>
        <a:cs typeface="+mn-cs"/>
      </a:defRPr>
    </a:lvl1pPr>
    <a:lvl2pPr marL="457189" algn="l" defTabSz="914377" rtl="0" eaLnBrk="1" latinLnBrk="0" hangingPunct="1">
      <a:defRPr sz="1200" kern="1200">
        <a:solidFill>
          <a:schemeClr val="tx1"/>
        </a:solidFill>
        <a:latin typeface="Calibri" panose="020F0502020204030204" pitchFamily="34" charset="0"/>
        <a:ea typeface="+mn-ea"/>
        <a:cs typeface="+mn-cs"/>
      </a:defRPr>
    </a:lvl2pPr>
    <a:lvl3pPr marL="914377" algn="l" defTabSz="914377" rtl="0" eaLnBrk="1" latinLnBrk="0" hangingPunct="1">
      <a:defRPr sz="1200" kern="1200">
        <a:solidFill>
          <a:schemeClr val="tx1"/>
        </a:solidFill>
        <a:latin typeface="Calibri" panose="020F0502020204030204" pitchFamily="34" charset="0"/>
        <a:ea typeface="+mn-ea"/>
        <a:cs typeface="+mn-cs"/>
      </a:defRPr>
    </a:lvl3pPr>
    <a:lvl4pPr marL="1371566" algn="l" defTabSz="914377" rtl="0" eaLnBrk="1" latinLnBrk="0" hangingPunct="1">
      <a:defRPr sz="1200" kern="1200">
        <a:solidFill>
          <a:schemeClr val="tx1"/>
        </a:solidFill>
        <a:latin typeface="Calibri" panose="020F0502020204030204" pitchFamily="34" charset="0"/>
        <a:ea typeface="+mn-ea"/>
        <a:cs typeface="+mn-cs"/>
      </a:defRPr>
    </a:lvl4pPr>
    <a:lvl5pPr marL="1828754" algn="l" defTabSz="914377" rtl="0" eaLnBrk="1" latinLnBrk="0" hangingPunct="1">
      <a:defRPr sz="1200" kern="1200">
        <a:solidFill>
          <a:schemeClr val="tx1"/>
        </a:solidFill>
        <a:latin typeface="Calibri" panose="020F050202020403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nada.ca/fr/sante-publique/services/rapports-publications/releve-maladies-transmissibles-canada-rmtc/numero-mensuel/2020-46/numero-1-2-janvier-2020/article-4-canvax-promouvoir-resilience-vaccina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tatic1.squarespace.com/static/5c2fa7b03917eed9b5a436d8/t/61def51ac8568f1c6d94fd2f/1642001709606/NIA_Vaccine+Hesitancy+-+Final+-+Updated+Dec+2021.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sss.gouv.qc.ca/professionnels/vaccination/piq-vaccins/covid-19-vaccin-a-arn-messager-contre-la-covid-19/"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msss.gouv.qc.ca/professionnels/vaccination/piq-vaccins/covid-19-vv-vaccins-a-vecteur-viral-contre-la-covid-19/" TargetMode="External"/><Relationship Id="rId4" Type="http://schemas.openxmlformats.org/officeDocument/2006/relationships/hyperlink" Target="https://www.msss.gouv.qc.ca/professionnels/vaccination/piq-vaccins/covid-19-pra-vaccin-a-proteine-recombinante-avec-adjuvant-contre-la-covid-1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rckmanuals.com/fr-ca/professional/maladies-infectieuses/virus-herp%C3%A9tiques-herpes-virus/herpes-zoster"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cochranelibrary.com/cdsr/doi/10.1002/14651858.CD006866.pub3/epdf/full" TargetMode="External"/><Relationship Id="rId4" Type="http://schemas.openxmlformats.org/officeDocument/2006/relationships/hyperlink" Target="https://static1.squarespace.com/static/5c2fa7b03917eed9b5a436d8/t/622f468a48d4e81436aade91/1647265419577/Shingles+Report+-+Final2.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sss.gouv.qc.ca/professionnels/vaccination/piq-vaccinologie-pratique/immunodepression/%23agents-biologiques"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msss.gouv.qc.ca/professionnels/vaccination/piq-vaccinologie-pratique/immunodepression/%23greffes" TargetMode="External"/><Relationship Id="rId4" Type="http://schemas.openxmlformats.org/officeDocument/2006/relationships/hyperlink" Target="https://www.msss.gouv.qc.ca/professionnels/vaccination/piq-vaccinologie-pratique/immunodepression/%23corticotherap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sss.gouv.qc.ca/professionnels/vaccination/piq-vaccins/zona-su-vaccin-sous-unitaire-contre-le-zon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sss.gouv.qc.ca/professionnels/vaccination/piq-vaccins/zona-su-vaccin-sous-unitaire-contre-le-zon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anada.ca/fr/sante-publique/services/rapports-publications/releve-maladies-transmissibles-canada-rmtc/numero-mensuel/2018-44/numero-9-6-septembre-2018/article-6-mise-jour-2018-ccni-vaccins-contre-zona.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msss.gouv.qc.ca/professionnels/vaccination/piq-calendriers-de-vaccination/personnes-devant-recevoir-des-injections-multiples-lors-d-une-meme-visite/"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www.immunize.org/askexperts/administering-vaccines.asp" TargetMode="External"/><Relationship Id="rId4" Type="http://schemas.openxmlformats.org/officeDocument/2006/relationships/hyperlink" Target="https://www.canada.ca/fr/sante-publique/services/immunisation/comite-consultatif-national-immunisation-ccni/lignes-directrices-provisoires-programmes-immunisation-pendant-pandemie-covid-19.html#a10%20%E2%80%8B"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anada.ca/fr/sante-publique/services/publications/vie-saine/guide-canadien-immunisation-partie-1-information-cle-immunisation/page-8-methodes-administration-vaccins.html" TargetMode="External"/><Relationship Id="rId7" Type="http://schemas.openxmlformats.org/officeDocument/2006/relationships/hyperlink" Target="https://www.canada.ca/fr/sante-publique/services/publications/vie-saine/guide-canadien-immunisation-partie-1-information-cle-immunisation/page-10-calendrier-administration-vaccins.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msss.gouv.qc.ca/professionnels/vaccination/piq-vaccins/covid-19-vv-vaccins-a-vecteur-viral-contre-la-covid-19/" TargetMode="External"/><Relationship Id="rId5" Type="http://schemas.openxmlformats.org/officeDocument/2006/relationships/hyperlink" Target="https://www.msss.gouv.qc.ca/professionnels/vaccination/piq-vaccins/covid-19-pra-vaccin-a-proteine-recombinante-avec-adjuvant-contre-la-covid-19/" TargetMode="External"/><Relationship Id="rId4" Type="http://schemas.openxmlformats.org/officeDocument/2006/relationships/hyperlink" Target="https://www.msss.gouv.qc.ca/professionnels/vaccination/piq-vaccins/covid-19-vaccin-a-arn-messager-contre-la-covid-19/"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mmwr/preview/mmwrhtml/rr5705a1.ht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sss.gouv.qc.ca/professionnels/vaccination/piq-vaccins/zona-su-vaccin-sous-unitaire-contre-le-zona/"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medicine.medscape.com/article/1132465-differential"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inspq.qc.ca/sites/default/files/publications/2381_pertinence_vaccination_zona_programme_quebecois_immunisation.pdf"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dc.gov/mmwr/preview/mmwrhtml/rr5705a1.ht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dc.gov/shingles/hcp/clinical-overview.html"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www.inspq.qc.ca/sites/default/files/publications/2381_pertinence_vaccination_zona_programme_quebecois_immunisation.pdf"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msss.gouv.qc.ca/professionnels/vaccination/piq-vaccinologie-pratique/immunodepression/%23agents-biologiques"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s://www.msss.gouv.qc.ca/professionnels/vaccination/piq-vaccinologie-pratique/immunodepression/%23greffes" TargetMode="External"/><Relationship Id="rId4" Type="http://schemas.openxmlformats.org/officeDocument/2006/relationships/hyperlink" Target="https://www.msss.gouv.qc.ca/professionnels/vaccination/piq-vaccinologie-pratique/immunodepression/%23corticotherapi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link.springer.com/content/pdf/10.1007/s13300-018-0394-4.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inspq.qc.ca/sites/default/files/publications/2705_vaccin_zona_immunosupprimees_maladies_chroniques.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canada.ca/fr/sante-publique/services/publications/vie-saine/guide-canadien-immunisation-partie-3-vaccination-populations-particulieres/page-4-immunisation-durant-grossesse-allaitement.html#p3c3a6"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immunize.org/"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1EC502C-852D-DD4B-936A-19433F8F77E4}" type="slidenum">
              <a:rPr lang="en-US" smtClean="0"/>
              <a:pPr/>
              <a:t>2</a:t>
            </a:fld>
            <a:endParaRPr lang="en-US"/>
          </a:p>
        </p:txBody>
      </p:sp>
    </p:spTree>
    <p:extLst>
      <p:ext uri="{BB962C8B-B14F-4D97-AF65-F5344CB8AC3E}">
        <p14:creationId xmlns:p14="http://schemas.microsoft.com/office/powerpoint/2010/main" val="392574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b="1">
                <a:solidFill>
                  <a:prstClr val="black"/>
                </a:solidFill>
                <a:cs typeface="Calibri" panose="020F0502020204030204" pitchFamily="34" charset="0"/>
              </a:rPr>
              <a:t>Notes du conférencier</a:t>
            </a:r>
          </a:p>
          <a:p>
            <a:r>
              <a:rPr lang="fr-CA" noProof="0"/>
              <a:t>Afin d’atteindre les objectifs d’apprentissage, les trois premiers cas devraient être présentés.</a:t>
            </a:r>
          </a:p>
          <a:p>
            <a:r>
              <a:rPr lang="fr-CA" noProof="0"/>
              <a:t>Par la suite, il est possible de donner le choix aux participants.</a:t>
            </a:r>
            <a:endParaRPr lang="fr-CA" noProof="0">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13</a:t>
            </a:fld>
            <a:endParaRPr lang="fr-CA"/>
          </a:p>
        </p:txBody>
      </p:sp>
    </p:spTree>
    <p:extLst>
      <p:ext uri="{BB962C8B-B14F-4D97-AF65-F5344CB8AC3E}">
        <p14:creationId xmlns:p14="http://schemas.microsoft.com/office/powerpoint/2010/main" val="88836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14</a:t>
            </a:fld>
            <a:endParaRPr lang="fr-CA"/>
          </a:p>
        </p:txBody>
      </p:sp>
    </p:spTree>
    <p:extLst>
      <p:ext uri="{BB962C8B-B14F-4D97-AF65-F5344CB8AC3E}">
        <p14:creationId xmlns:p14="http://schemas.microsoft.com/office/powerpoint/2010/main" val="195602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pPr>
              <a:defRPr/>
            </a:pPr>
            <a:r>
              <a:rPr lang="fr-CA" sz="1200" b="1">
                <a:solidFill>
                  <a:prstClr val="black"/>
                </a:solidFill>
                <a:latin typeface="+mn-lt"/>
                <a:cs typeface="Calibri" panose="020F0502020204030204" pitchFamily="34" charset="0"/>
              </a:rPr>
              <a:t>Notes du conférencier</a:t>
            </a:r>
          </a:p>
          <a:p>
            <a:r>
              <a:rPr lang="fr-CA" sz="1200" b="1">
                <a:latin typeface="+mn-lt"/>
              </a:rPr>
              <a:t>Fardeau du zona : </a:t>
            </a:r>
            <a:endParaRPr lang="fr-CA" sz="1200" u="none">
              <a:solidFill>
                <a:schemeClr val="tx1"/>
              </a:solidFill>
              <a:latin typeface="+mn-lt"/>
            </a:endParaRPr>
          </a:p>
          <a:p>
            <a:r>
              <a:rPr lang="fr-CA" sz="1200" u="none">
                <a:solidFill>
                  <a:schemeClr val="tx1"/>
                </a:solidFill>
                <a:latin typeface="+mn-lt"/>
              </a:rPr>
              <a:t>Au </a:t>
            </a:r>
            <a:r>
              <a:rPr lang="fr-CA" sz="1200" u="none" noProof="0">
                <a:solidFill>
                  <a:schemeClr val="tx1"/>
                </a:solidFill>
                <a:latin typeface="+mn-lt"/>
              </a:rPr>
              <a:t>Québec, annuellement :</a:t>
            </a:r>
          </a:p>
          <a:p>
            <a:pPr marL="171450" indent="-171450">
              <a:lnSpc>
                <a:spcPct val="80000"/>
              </a:lnSpc>
              <a:buFont typeface="Arial" panose="020B0604020202020204" pitchFamily="34" charset="0"/>
              <a:buChar char="•"/>
              <a:defRPr sz="1600"/>
            </a:pPr>
            <a:r>
              <a:rPr lang="fr-CA" sz="1200">
                <a:latin typeface="+mn-lt"/>
              </a:rPr>
              <a:t>7 décès</a:t>
            </a:r>
          </a:p>
          <a:p>
            <a:pPr marL="171450" indent="-171450">
              <a:lnSpc>
                <a:spcPct val="80000"/>
              </a:lnSpc>
              <a:buFont typeface="Arial" panose="020B0604020202020204" pitchFamily="34" charset="0"/>
              <a:buChar char="•"/>
              <a:defRPr sz="1600"/>
            </a:pPr>
            <a:r>
              <a:rPr lang="fr-CA" sz="1200" noProof="0">
                <a:solidFill>
                  <a:schemeClr val="tx1"/>
                </a:solidFill>
                <a:latin typeface="+mn-lt"/>
              </a:rPr>
              <a:t>42 305 consultations médicales :</a:t>
            </a:r>
          </a:p>
          <a:p>
            <a:pPr lvl="2" indent="966246">
              <a:lnSpc>
                <a:spcPct val="80000"/>
              </a:lnSpc>
            </a:pPr>
            <a:r>
              <a:rPr lang="fr-CA" sz="1200" noProof="0">
                <a:solidFill>
                  <a:schemeClr val="tx1"/>
                </a:solidFill>
                <a:latin typeface="+mn-lt"/>
              </a:rPr>
              <a:t>70 % de ≥ 50 ans </a:t>
            </a:r>
          </a:p>
          <a:p>
            <a:pPr lvl="2" indent="966246">
              <a:lnSpc>
                <a:spcPct val="80000"/>
              </a:lnSpc>
            </a:pPr>
            <a:r>
              <a:rPr lang="fr-CA" sz="1200" noProof="0">
                <a:solidFill>
                  <a:schemeClr val="tx1"/>
                </a:solidFill>
                <a:latin typeface="+mn-lt"/>
              </a:rPr>
              <a:t>2 consultations/cas </a:t>
            </a:r>
          </a:p>
          <a:p>
            <a:pPr marL="171450" indent="-171450">
              <a:lnSpc>
                <a:spcPct val="80000"/>
              </a:lnSpc>
              <a:buFont typeface="Arial" panose="020B0604020202020204" pitchFamily="34" charset="0"/>
              <a:buChar char="•"/>
              <a:defRPr sz="1600"/>
            </a:pPr>
            <a:r>
              <a:rPr lang="fr-CA" sz="1200" noProof="0">
                <a:solidFill>
                  <a:schemeClr val="tx1"/>
                </a:solidFill>
                <a:latin typeface="+mn-lt"/>
              </a:rPr>
              <a:t>593 hospitalisations :</a:t>
            </a:r>
          </a:p>
          <a:p>
            <a:pPr lvl="2" indent="966246">
              <a:lnSpc>
                <a:spcPct val="80000"/>
              </a:lnSpc>
            </a:pPr>
            <a:r>
              <a:rPr lang="fr-CA" sz="1200" noProof="0">
                <a:solidFill>
                  <a:schemeClr val="tx1"/>
                </a:solidFill>
                <a:latin typeface="+mn-lt"/>
              </a:rPr>
              <a:t>Séjour moyen : 12 jours                                                          </a:t>
            </a:r>
          </a:p>
          <a:p>
            <a:pPr lvl="2" indent="966246">
              <a:lnSpc>
                <a:spcPct val="80000"/>
              </a:lnSpc>
            </a:pPr>
            <a:r>
              <a:rPr lang="fr-CA" sz="1200" noProof="0">
                <a:solidFill>
                  <a:schemeClr val="tx1"/>
                </a:solidFill>
                <a:latin typeface="+mn-lt"/>
              </a:rPr>
              <a:t>Âge médian : 70-74 ans</a:t>
            </a:r>
          </a:p>
          <a:p>
            <a:pPr lvl="1" indent="483123">
              <a:lnSpc>
                <a:spcPct val="80000"/>
              </a:lnSpc>
              <a:defRPr sz="1100"/>
            </a:pPr>
            <a:r>
              <a:rPr lang="fr-CA" sz="1200" noProof="0">
                <a:solidFill>
                  <a:schemeClr val="tx1"/>
                </a:solidFill>
                <a:latin typeface="+mn-lt"/>
              </a:rPr>
              <a:t>	 Complications lors de l’hospitalisation : moins de 35 % des cas</a:t>
            </a:r>
          </a:p>
          <a:p>
            <a:pPr lvl="2" indent="966246">
              <a:lnSpc>
                <a:spcPct val="80000"/>
              </a:lnSpc>
              <a:defRPr sz="2200"/>
            </a:pPr>
            <a:r>
              <a:rPr lang="fr-CA" sz="1200" noProof="0">
                <a:solidFill>
                  <a:schemeClr val="tx1"/>
                </a:solidFill>
                <a:latin typeface="+mn-lt"/>
              </a:rPr>
              <a:t>	- zona ophtalmique</a:t>
            </a:r>
          </a:p>
          <a:p>
            <a:pPr lvl="2" indent="966246">
              <a:lnSpc>
                <a:spcPct val="80000"/>
              </a:lnSpc>
              <a:defRPr sz="2200"/>
            </a:pPr>
            <a:r>
              <a:rPr lang="fr-CA" sz="1200" noProof="0">
                <a:solidFill>
                  <a:schemeClr val="tx1"/>
                </a:solidFill>
                <a:latin typeface="+mn-lt"/>
              </a:rPr>
              <a:t>	- encéphalite zostérienne</a:t>
            </a:r>
          </a:p>
          <a:p>
            <a:endParaRPr lang="fr-CA" sz="1200">
              <a:latin typeface="+mn-lt"/>
            </a:endParaRPr>
          </a:p>
          <a:p>
            <a:r>
              <a:rPr lang="fr-CA" sz="1200" u="none">
                <a:solidFill>
                  <a:schemeClr val="tx1"/>
                </a:solidFill>
                <a:latin typeface="+mn-lt"/>
              </a:rPr>
              <a:t>Au </a:t>
            </a:r>
            <a:r>
              <a:rPr lang="fr-CA" sz="1200" u="none" noProof="0">
                <a:solidFill>
                  <a:schemeClr val="tx1"/>
                </a:solidFill>
                <a:latin typeface="+mn-lt"/>
              </a:rPr>
              <a:t>Canada, annuellement :</a:t>
            </a:r>
          </a:p>
          <a:p>
            <a:pPr marL="171450" indent="-171450">
              <a:lnSpc>
                <a:spcPct val="80000"/>
              </a:lnSpc>
              <a:buFont typeface="Arial" panose="020B0604020202020204" pitchFamily="34" charset="0"/>
              <a:buChar char="•"/>
              <a:defRPr sz="1600"/>
            </a:pPr>
            <a:r>
              <a:rPr lang="fr-CA" sz="1200">
                <a:latin typeface="+mn-lt"/>
              </a:rPr>
              <a:t>20 décès</a:t>
            </a:r>
          </a:p>
          <a:p>
            <a:pPr marL="171450" indent="-171450">
              <a:lnSpc>
                <a:spcPct val="80000"/>
              </a:lnSpc>
              <a:buFont typeface="Arial" panose="020B0604020202020204" pitchFamily="34" charset="0"/>
              <a:buChar char="•"/>
              <a:defRPr sz="1600"/>
            </a:pPr>
            <a:r>
              <a:rPr lang="fr-CA" sz="1200" noProof="0">
                <a:solidFill>
                  <a:schemeClr val="tx1"/>
                </a:solidFill>
                <a:latin typeface="+mn-lt"/>
              </a:rPr>
              <a:t>252 000 consultations médicales</a:t>
            </a:r>
          </a:p>
          <a:p>
            <a:pPr marL="171450" indent="-171450">
              <a:lnSpc>
                <a:spcPct val="80000"/>
              </a:lnSpc>
              <a:buFont typeface="Arial" panose="020B0604020202020204" pitchFamily="34" charset="0"/>
              <a:buChar char="•"/>
              <a:defRPr sz="1600"/>
            </a:pPr>
            <a:r>
              <a:rPr lang="fr-CA" sz="1200" noProof="0">
                <a:solidFill>
                  <a:schemeClr val="tx1"/>
                </a:solidFill>
                <a:latin typeface="+mn-lt"/>
              </a:rPr>
              <a:t>2000 hospitalisations </a:t>
            </a:r>
          </a:p>
          <a:p>
            <a:endParaRPr lang="fr-CA" sz="1200">
              <a:solidFill>
                <a:schemeClr val="tx1"/>
              </a:solidFill>
              <a:latin typeface="+mn-lt"/>
            </a:endParaRPr>
          </a:p>
          <a:p>
            <a:pPr>
              <a:buSzPct val="100000"/>
              <a:defRPr sz="800">
                <a:latin typeface="Arial"/>
                <a:ea typeface="Arial"/>
                <a:cs typeface="Arial"/>
                <a:sym typeface="Arial"/>
              </a:defRPr>
            </a:pPr>
            <a:r>
              <a:rPr lang="fr-CA" sz="1200" b="1">
                <a:solidFill>
                  <a:schemeClr val="tx1"/>
                </a:solidFill>
                <a:latin typeface="+mn-lt"/>
                <a:cs typeface="Calibri" panose="020F0502020204030204" pitchFamily="34" charset="0"/>
              </a:rPr>
              <a:t>Références :</a:t>
            </a:r>
          </a:p>
          <a:p>
            <a:pPr marL="171450" marR="0" lvl="0" indent="-171450" algn="l" defTabSz="914377" rtl="0" eaLnBrk="1" fontAlgn="auto" latinLnBrk="0" hangingPunct="1">
              <a:lnSpc>
                <a:spcPct val="100000"/>
              </a:lnSpc>
              <a:spcBef>
                <a:spcPts val="0"/>
              </a:spcBef>
              <a:spcAft>
                <a:spcPts val="0"/>
              </a:spcAft>
              <a:buClrTx/>
              <a:buSzPct val="100000"/>
              <a:buFont typeface="Arial" panose="020B0604020202020204" pitchFamily="34" charset="0"/>
              <a:buChar char="•"/>
              <a:tabLst/>
              <a:defRPr sz="800">
                <a:latin typeface="Arial"/>
                <a:ea typeface="Arial"/>
                <a:cs typeface="Arial"/>
                <a:sym typeface="Arial"/>
              </a:defRPr>
            </a:pPr>
            <a:r>
              <a:rPr lang="fr-CA" sz="1200">
                <a:solidFill>
                  <a:schemeClr val="tx1"/>
                </a:solidFill>
                <a:latin typeface="+mn-lt"/>
                <a:cs typeface="Calibri" panose="020F0502020204030204" pitchFamily="34" charset="0"/>
              </a:rPr>
              <a:t>Brisson M, et coll. </a:t>
            </a:r>
            <a:r>
              <a:rPr lang="fr-CA" sz="1200" b="0" i="0" u="none" strike="noStrike" err="1">
                <a:solidFill>
                  <a:srgbClr val="212121"/>
                </a:solidFill>
                <a:effectLst/>
                <a:latin typeface="+mn-lt"/>
              </a:rPr>
              <a:t>Epidemiology</a:t>
            </a:r>
            <a:r>
              <a:rPr lang="fr-CA" sz="1200" b="0" i="0" u="none" strike="noStrike">
                <a:solidFill>
                  <a:srgbClr val="212121"/>
                </a:solidFill>
                <a:effectLst/>
                <a:latin typeface="+mn-lt"/>
              </a:rPr>
              <a:t> of </a:t>
            </a:r>
            <a:r>
              <a:rPr lang="fr-CA" sz="1200" b="0" i="0" u="none" strike="noStrike" err="1">
                <a:solidFill>
                  <a:srgbClr val="212121"/>
                </a:solidFill>
                <a:effectLst/>
                <a:latin typeface="+mn-lt"/>
              </a:rPr>
              <a:t>varicella</a:t>
            </a:r>
            <a:r>
              <a:rPr lang="fr-CA" sz="1200" b="0" i="0" u="none" strike="noStrike">
                <a:solidFill>
                  <a:srgbClr val="212121"/>
                </a:solidFill>
                <a:effectLst/>
                <a:latin typeface="+mn-lt"/>
              </a:rPr>
              <a:t> </a:t>
            </a:r>
            <a:r>
              <a:rPr lang="fr-CA" sz="1200" b="0" i="0" u="none" strike="noStrike" err="1">
                <a:solidFill>
                  <a:srgbClr val="212121"/>
                </a:solidFill>
                <a:effectLst/>
                <a:latin typeface="+mn-lt"/>
              </a:rPr>
              <a:t>zoster</a:t>
            </a:r>
            <a:r>
              <a:rPr lang="fr-CA" sz="1200" b="0" i="0" u="none" strike="noStrike">
                <a:solidFill>
                  <a:srgbClr val="212121"/>
                </a:solidFill>
                <a:effectLst/>
                <a:latin typeface="+mn-lt"/>
              </a:rPr>
              <a:t> virus infection in Canada and the United </a:t>
            </a:r>
            <a:r>
              <a:rPr lang="fr-CA" sz="1200" b="0" i="0" u="none" strike="noStrike" err="1">
                <a:solidFill>
                  <a:srgbClr val="212121"/>
                </a:solidFill>
                <a:effectLst/>
                <a:latin typeface="+mn-lt"/>
              </a:rPr>
              <a:t>Kingdom</a:t>
            </a:r>
            <a:r>
              <a:rPr lang="fr-CA" sz="1200" b="0" i="0" u="none" strike="noStrike">
                <a:solidFill>
                  <a:srgbClr val="212121"/>
                </a:solidFill>
                <a:effectLst/>
                <a:latin typeface="+mn-lt"/>
              </a:rPr>
              <a:t>. </a:t>
            </a:r>
            <a:r>
              <a:rPr lang="fr-CA" sz="1200" i="1" err="1">
                <a:solidFill>
                  <a:schemeClr val="tx1"/>
                </a:solidFill>
                <a:latin typeface="+mn-lt"/>
                <a:cs typeface="Calibri" panose="020F0502020204030204" pitchFamily="34" charset="0"/>
              </a:rPr>
              <a:t>Epidemiol</a:t>
            </a:r>
            <a:r>
              <a:rPr lang="fr-CA" sz="1200" i="1">
                <a:solidFill>
                  <a:schemeClr val="tx1"/>
                </a:solidFill>
                <a:latin typeface="+mn-lt"/>
                <a:cs typeface="Calibri" panose="020F0502020204030204" pitchFamily="34" charset="0"/>
              </a:rPr>
              <a:t> Infect. </a:t>
            </a:r>
            <a:r>
              <a:rPr lang="fr-CA" sz="1200">
                <a:solidFill>
                  <a:schemeClr val="tx1"/>
                </a:solidFill>
                <a:latin typeface="+mn-lt"/>
                <a:cs typeface="Calibri" panose="020F0502020204030204" pitchFamily="34" charset="0"/>
              </a:rPr>
              <a:t>2001;127(2):305-14. </a:t>
            </a:r>
          </a:p>
          <a:p>
            <a:pPr marL="171450" marR="0" lvl="0" indent="-171450" algn="l" defTabSz="914377" rtl="0" eaLnBrk="1" fontAlgn="auto" latinLnBrk="0" hangingPunct="1">
              <a:lnSpc>
                <a:spcPct val="100000"/>
              </a:lnSpc>
              <a:spcBef>
                <a:spcPts val="0"/>
              </a:spcBef>
              <a:spcAft>
                <a:spcPts val="0"/>
              </a:spcAft>
              <a:buClrTx/>
              <a:buSzPct val="100000"/>
              <a:buFont typeface="Arial" panose="020B0604020202020204" pitchFamily="34" charset="0"/>
              <a:buChar char="•"/>
              <a:tabLst/>
              <a:defRPr sz="800">
                <a:latin typeface="Arial"/>
                <a:ea typeface="Arial"/>
                <a:cs typeface="Arial"/>
                <a:sym typeface="Arial"/>
              </a:defRPr>
            </a:pPr>
            <a:r>
              <a:rPr lang="fr-CA" sz="1200" err="1">
                <a:solidFill>
                  <a:schemeClr val="tx1"/>
                </a:solidFill>
                <a:latin typeface="+mn-lt"/>
                <a:cs typeface="Calibri" panose="020F0502020204030204" pitchFamily="34" charset="0"/>
              </a:rPr>
              <a:t>Harpaz</a:t>
            </a:r>
            <a:r>
              <a:rPr lang="fr-CA" sz="1200">
                <a:solidFill>
                  <a:schemeClr val="tx1"/>
                </a:solidFill>
                <a:latin typeface="+mn-lt"/>
                <a:cs typeface="Calibri" panose="020F0502020204030204" pitchFamily="34" charset="0"/>
              </a:rPr>
              <a:t> R, Ortega-Sanchez IR, Seward JF; </a:t>
            </a:r>
            <a:r>
              <a:rPr lang="en-US" sz="2400"/>
              <a:t>Advisory Committee on Immunization Practices (ACIP) Centers for Disease Control and Prevention (CDC). </a:t>
            </a:r>
            <a:r>
              <a:rPr lang="fr-CA" sz="1200" b="0" i="0" u="none" strike="noStrike">
                <a:solidFill>
                  <a:srgbClr val="212121"/>
                </a:solidFill>
                <a:effectLst/>
                <a:latin typeface="+mn-lt"/>
              </a:rPr>
              <a:t>Prevention of herpes </a:t>
            </a:r>
            <a:r>
              <a:rPr lang="fr-CA" sz="1200" b="0" i="0" u="none" strike="noStrike" err="1">
                <a:solidFill>
                  <a:srgbClr val="212121"/>
                </a:solidFill>
                <a:effectLst/>
                <a:latin typeface="+mn-lt"/>
              </a:rPr>
              <a:t>zoster</a:t>
            </a:r>
            <a:r>
              <a:rPr lang="fr-CA" sz="1200" b="0" i="0" u="none" strike="noStrike">
                <a:solidFill>
                  <a:srgbClr val="212121"/>
                </a:solidFill>
                <a:effectLst/>
                <a:latin typeface="+mn-lt"/>
              </a:rPr>
              <a:t>: </a:t>
            </a:r>
            <a:r>
              <a:rPr lang="fr-CA" sz="1200" b="0" i="0" u="none" strike="noStrike" err="1">
                <a:solidFill>
                  <a:srgbClr val="212121"/>
                </a:solidFill>
                <a:effectLst/>
                <a:latin typeface="+mn-lt"/>
              </a:rPr>
              <a:t>recommendations</a:t>
            </a:r>
            <a:r>
              <a:rPr lang="fr-CA" sz="1200" b="0" i="0" u="none" strike="noStrike">
                <a:solidFill>
                  <a:srgbClr val="212121"/>
                </a:solidFill>
                <a:effectLst/>
                <a:latin typeface="+mn-lt"/>
              </a:rPr>
              <a:t> of the Advisory </a:t>
            </a:r>
            <a:r>
              <a:rPr lang="fr-CA" sz="1200" b="0" i="0" u="none" strike="noStrike" err="1">
                <a:solidFill>
                  <a:srgbClr val="212121"/>
                </a:solidFill>
                <a:effectLst/>
                <a:latin typeface="+mn-lt"/>
              </a:rPr>
              <a:t>Committee</a:t>
            </a:r>
            <a:r>
              <a:rPr lang="fr-CA" sz="1200" b="0" i="0" u="none" strike="noStrike">
                <a:solidFill>
                  <a:srgbClr val="212121"/>
                </a:solidFill>
                <a:effectLst/>
                <a:latin typeface="+mn-lt"/>
              </a:rPr>
              <a:t> on </a:t>
            </a:r>
            <a:r>
              <a:rPr lang="fr-CA" sz="1200" b="0" i="0" u="none" strike="noStrike" err="1">
                <a:solidFill>
                  <a:srgbClr val="212121"/>
                </a:solidFill>
                <a:effectLst/>
                <a:latin typeface="+mn-lt"/>
              </a:rPr>
              <a:t>Immunization</a:t>
            </a:r>
            <a:r>
              <a:rPr lang="fr-CA" sz="1200" b="0" i="0" u="none" strike="noStrike">
                <a:solidFill>
                  <a:srgbClr val="212121"/>
                </a:solidFill>
                <a:effectLst/>
                <a:latin typeface="+mn-lt"/>
              </a:rPr>
              <a:t> Practices (ACIP). </a:t>
            </a:r>
            <a:r>
              <a:rPr lang="fr-CA" sz="1200" i="1">
                <a:solidFill>
                  <a:schemeClr val="tx1"/>
                </a:solidFill>
                <a:latin typeface="+mn-lt"/>
                <a:cs typeface="Calibri" panose="020F0502020204030204" pitchFamily="34" charset="0"/>
              </a:rPr>
              <a:t>MMWR </a:t>
            </a:r>
            <a:r>
              <a:rPr lang="fr-CA" sz="1200" i="1" err="1">
                <a:solidFill>
                  <a:schemeClr val="tx1"/>
                </a:solidFill>
                <a:latin typeface="+mn-lt"/>
                <a:cs typeface="Calibri" panose="020F0502020204030204" pitchFamily="34" charset="0"/>
              </a:rPr>
              <a:t>Early</a:t>
            </a:r>
            <a:r>
              <a:rPr lang="fr-CA" sz="1200" i="1">
                <a:solidFill>
                  <a:schemeClr val="tx1"/>
                </a:solidFill>
                <a:latin typeface="+mn-lt"/>
                <a:cs typeface="Calibri" panose="020F0502020204030204" pitchFamily="34" charset="0"/>
              </a:rPr>
              <a:t> Release. </a:t>
            </a:r>
            <a:r>
              <a:rPr lang="fr-CA" sz="1200">
                <a:solidFill>
                  <a:schemeClr val="tx1"/>
                </a:solidFill>
                <a:latin typeface="+mn-lt"/>
                <a:cs typeface="Calibri" panose="020F0502020204030204" pitchFamily="34" charset="0"/>
              </a:rPr>
              <a:t>2008;57(RR-5):1-30.</a:t>
            </a:r>
          </a:p>
          <a:p>
            <a:pPr marL="171450" indent="-171450">
              <a:buSzPct val="100000"/>
              <a:buFont typeface="Arial" panose="020B0604020202020204" pitchFamily="34" charset="0"/>
              <a:buChar char="•"/>
              <a:defRPr sz="800">
                <a:latin typeface="Arial"/>
                <a:ea typeface="Arial"/>
                <a:cs typeface="Arial"/>
                <a:sym typeface="Arial"/>
              </a:defRPr>
            </a:pPr>
            <a:r>
              <a:rPr lang="fr-CA" sz="1200" err="1">
                <a:solidFill>
                  <a:schemeClr val="tx1"/>
                </a:solidFill>
                <a:latin typeface="+mn-lt"/>
                <a:cs typeface="Calibri" panose="020F0502020204030204" pitchFamily="34" charset="0"/>
              </a:rPr>
              <a:t>Ouhoummane</a:t>
            </a:r>
            <a:r>
              <a:rPr lang="fr-CA" sz="1200">
                <a:solidFill>
                  <a:schemeClr val="tx1"/>
                </a:solidFill>
                <a:latin typeface="+mn-lt"/>
                <a:cs typeface="Calibri" panose="020F0502020204030204" pitchFamily="34" charset="0"/>
              </a:rPr>
              <a:t> N, et coll. </a:t>
            </a:r>
            <a:r>
              <a:rPr lang="fr-CA" sz="1200" i="1">
                <a:solidFill>
                  <a:schemeClr val="tx1"/>
                </a:solidFill>
                <a:latin typeface="+mn-lt"/>
                <a:cs typeface="Calibri" panose="020F0502020204030204" pitchFamily="34" charset="0"/>
              </a:rPr>
              <a:t>Fardeau de la varicelle et du zona au </a:t>
            </a:r>
            <a:r>
              <a:rPr lang="fr-CA" sz="1200" i="1" err="1">
                <a:solidFill>
                  <a:schemeClr val="tx1"/>
                </a:solidFill>
                <a:latin typeface="+mn-lt"/>
                <a:cs typeface="Calibri" panose="020F0502020204030204" pitchFamily="34" charset="0"/>
              </a:rPr>
              <a:t>Québec</a:t>
            </a:r>
            <a:r>
              <a:rPr lang="fr-CA" sz="1200" i="1">
                <a:solidFill>
                  <a:schemeClr val="tx1"/>
                </a:solidFill>
                <a:latin typeface="+mn-lt"/>
                <a:cs typeface="Calibri" panose="020F0502020204030204" pitchFamily="34" charset="0"/>
              </a:rPr>
              <a:t>, 1990-2008</a:t>
            </a:r>
            <a:r>
              <a:rPr lang="fr-CA" sz="1200" i="1">
                <a:solidFill>
                  <a:schemeClr val="tx1"/>
                </a:solidFill>
                <a:latin typeface="+mn-lt"/>
                <a:cs typeface="Calibri" panose="020F0502020204030204" pitchFamily="34" charset="0"/>
                <a:sym typeface="Arial"/>
              </a:rPr>
              <a:t> </a:t>
            </a:r>
            <a:r>
              <a:rPr lang="fr-CA" sz="1200" i="1">
                <a:solidFill>
                  <a:schemeClr val="tx1"/>
                </a:solidFill>
                <a:latin typeface="+mn-lt"/>
                <a:cs typeface="Calibri" panose="020F0502020204030204" pitchFamily="34" charset="0"/>
              </a:rPr>
              <a:t>: impact du programme universel de vaccination</a:t>
            </a:r>
            <a:r>
              <a:rPr lang="fr-CA" sz="1200">
                <a:solidFill>
                  <a:schemeClr val="tx1"/>
                </a:solidFill>
                <a:latin typeface="+mn-lt"/>
                <a:cs typeface="Calibri" panose="020F0502020204030204" pitchFamily="34" charset="0"/>
              </a:rPr>
              <a:t>. Institut national de santé publique du </a:t>
            </a:r>
            <a:r>
              <a:rPr lang="fr-CA" sz="1200" err="1">
                <a:solidFill>
                  <a:schemeClr val="tx1"/>
                </a:solidFill>
                <a:latin typeface="+mn-lt"/>
                <a:cs typeface="Calibri" panose="020F0502020204030204" pitchFamily="34" charset="0"/>
              </a:rPr>
              <a:t>Québec</a:t>
            </a:r>
            <a:r>
              <a:rPr lang="fr-CA" sz="1200">
                <a:solidFill>
                  <a:schemeClr val="tx1"/>
                </a:solidFill>
                <a:latin typeface="+mn-lt"/>
                <a:cs typeface="Calibri" panose="020F0502020204030204" pitchFamily="34" charset="0"/>
              </a:rPr>
              <a:t>, Rapport de recherche, 2011.</a:t>
            </a:r>
          </a:p>
          <a:p>
            <a:pPr marL="171450" indent="-171450">
              <a:buSzPct val="100000"/>
              <a:buFont typeface="Arial" panose="020B0604020202020204" pitchFamily="34" charset="0"/>
              <a:buChar char="•"/>
              <a:defRPr sz="800">
                <a:latin typeface="Arial"/>
                <a:ea typeface="Arial"/>
                <a:cs typeface="Arial"/>
                <a:sym typeface="Arial"/>
              </a:defRPr>
            </a:pPr>
            <a:r>
              <a:rPr lang="fr-CA" sz="1200">
                <a:solidFill>
                  <a:schemeClr val="tx1"/>
                </a:solidFill>
                <a:latin typeface="+mn-lt"/>
                <a:cs typeface="Calibri" panose="020F0502020204030204" pitchFamily="34" charset="0"/>
              </a:rPr>
              <a:t>Monographie de SHINGRIX. GlaxoSmithKline Inc. 24 novembre 2021.</a:t>
            </a:r>
          </a:p>
          <a:p>
            <a:endParaRPr lang="en-CA"/>
          </a:p>
        </p:txBody>
      </p:sp>
    </p:spTree>
    <p:extLst>
      <p:ext uri="{BB962C8B-B14F-4D97-AF65-F5344CB8AC3E}">
        <p14:creationId xmlns:p14="http://schemas.microsoft.com/office/powerpoint/2010/main" val="21513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 name="Shape 1363"/>
          <p:cNvSpPr>
            <a:spLocks noGrp="1" noRot="1" noChangeAspect="1"/>
          </p:cNvSpPr>
          <p:nvPr>
            <p:ph type="sldImg"/>
          </p:nvPr>
        </p:nvSpPr>
        <p:spPr>
          <a:xfrm>
            <a:off x="103188" y="750888"/>
            <a:ext cx="6681787" cy="3759200"/>
          </a:xfrm>
          <a:prstGeom prst="rect">
            <a:avLst/>
          </a:prstGeom>
        </p:spPr>
        <p:txBody>
          <a:bodyPr/>
          <a:lstStyle/>
          <a:p>
            <a:endParaRPr/>
          </a:p>
        </p:txBody>
      </p:sp>
      <p:sp>
        <p:nvSpPr>
          <p:cNvPr id="1364" name="Shape 1364"/>
          <p:cNvSpPr>
            <a:spLocks noGrp="1"/>
          </p:cNvSpPr>
          <p:nvPr>
            <p:ph type="body" sz="quarter" idx="1"/>
          </p:nvPr>
        </p:nvSpPr>
        <p:spPr>
          <a:prstGeom prst="rect">
            <a:avLst/>
          </a:prstGeom>
        </p:spPr>
        <p:txBody>
          <a:bodyPr/>
          <a:lstStyle/>
          <a:p>
            <a:pPr>
              <a:defRPr/>
            </a:pPr>
            <a:r>
              <a:rPr lang="fr-FR" sz="1200" b="1">
                <a:solidFill>
                  <a:prstClr val="black"/>
                </a:solidFill>
                <a:cs typeface="Calibri" panose="020F0502020204030204" pitchFamily="34" charset="0"/>
              </a:rPr>
              <a:t>Notes du conférencier</a:t>
            </a:r>
          </a:p>
          <a:p>
            <a:pPr>
              <a:lnSpc>
                <a:spcPct val="90000"/>
              </a:lnSpc>
              <a:spcBef>
                <a:spcPts val="528"/>
              </a:spcBef>
              <a:defRPr sz="2400"/>
            </a:pPr>
            <a:r>
              <a:rPr lang="fr-CA" sz="1200">
                <a:solidFill>
                  <a:srgbClr val="000000"/>
                </a:solidFill>
                <a:cs typeface="Calibri" panose="020F0502020204030204" pitchFamily="34" charset="0"/>
              </a:rPr>
              <a:t>Les personnes atteintes de zona présentent, dans la plupart des cas, une éruption qui touche un ou deux dermatomes adjacents (zona localisé). Dans la majorité des cas également, l’éruption apparaît sur le tronc, le long d’un dermatome thoracique. L’éruption ne traverse généralement pas la ligne médiane du corps. Dans des cas moins fréquents, l’éruption est davantage étendue et touche trois dermatomes et plus; cette forme est appelée zona disséminé. Elle touche généralement des personnes dont le système immunitaire est déprimé ou supprimé. Le zona disséminé est parfois difficile à distinguer de la varicelle.</a:t>
            </a:r>
          </a:p>
          <a:p>
            <a:pPr>
              <a:lnSpc>
                <a:spcPct val="90000"/>
              </a:lnSpc>
              <a:spcBef>
                <a:spcPts val="528"/>
              </a:spcBef>
              <a:defRPr sz="2400"/>
            </a:pPr>
            <a:endParaRPr lang="fr-CA" sz="1200" b="1">
              <a:solidFill>
                <a:srgbClr val="000000"/>
              </a:solidFill>
              <a:cs typeface="Calibri" panose="020F0502020204030204" pitchFamily="34" charset="0"/>
            </a:endParaRPr>
          </a:p>
          <a:p>
            <a:pPr>
              <a:lnSpc>
                <a:spcPct val="90000"/>
              </a:lnSpc>
              <a:spcBef>
                <a:spcPts val="528"/>
              </a:spcBef>
              <a:defRPr sz="2400"/>
            </a:pPr>
            <a:r>
              <a:rPr lang="fr-CA" sz="1800" b="1">
                <a:solidFill>
                  <a:srgbClr val="000000"/>
                </a:solidFill>
                <a:effectLst/>
                <a:highlight>
                  <a:srgbClr val="00FFFF"/>
                </a:highlight>
                <a:latin typeface="Calibri" panose="020F0502020204030204" pitchFamily="34" charset="0"/>
                <a:ea typeface="Times New Roman" panose="02020603050405020304" pitchFamily="18" charset="0"/>
              </a:rPr>
              <a:t>À noter que l’évolution peut être très rapide, comme l’illustre le cas présenté à gauche; 48 heures se sont écoulées entre les 2 photos. </a:t>
            </a:r>
            <a:endParaRPr lang="fr-CA" sz="1200" b="1">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endParaRPr>
          </a:p>
          <a:p>
            <a:pPr>
              <a:lnSpc>
                <a:spcPct val="90000"/>
              </a:lnSpc>
              <a:spcBef>
                <a:spcPts val="528"/>
              </a:spcBef>
              <a:defRPr sz="2400"/>
            </a:pPr>
            <a:endParaRPr lang="fr-CA" sz="1200" b="1">
              <a:solidFill>
                <a:srgbClr val="000000"/>
              </a:solidFill>
              <a:cs typeface="Calibri" panose="020F0502020204030204" pitchFamily="34" charset="0"/>
            </a:endParaRPr>
          </a:p>
          <a:p>
            <a:pPr>
              <a:lnSpc>
                <a:spcPct val="90000"/>
              </a:lnSpc>
              <a:spcBef>
                <a:spcPts val="528"/>
              </a:spcBef>
              <a:defRPr sz="2400"/>
            </a:pPr>
            <a:r>
              <a:rPr lang="fr-CA" sz="1200" b="1">
                <a:solidFill>
                  <a:srgbClr val="000000"/>
                </a:solidFill>
                <a:cs typeface="Calibri" panose="020F0502020204030204" pitchFamily="34" charset="0"/>
              </a:rPr>
              <a:t>Référence :</a:t>
            </a:r>
          </a:p>
          <a:p>
            <a:pPr marL="171450" indent="-171450">
              <a:lnSpc>
                <a:spcPct val="90000"/>
              </a:lnSpc>
              <a:spcBef>
                <a:spcPts val="528"/>
              </a:spcBef>
              <a:buFont typeface="Arial" panose="020B0604020202020204" pitchFamily="34" charset="0"/>
              <a:buChar char="•"/>
              <a:defRPr sz="2400"/>
            </a:pPr>
            <a:r>
              <a:rPr lang="fr-CA" sz="1200" u="sng">
                <a:solidFill>
                  <a:srgbClr val="000000"/>
                </a:solidFill>
                <a:uFill>
                  <a:solidFill>
                    <a:srgbClr val="0000FF"/>
                  </a:solidFill>
                </a:uFill>
                <a:cs typeface="Calibri" panose="020F0502020204030204" pitchFamily="34" charset="0"/>
                <a:hlinkClick r:id="" action="ppaction://noaction"/>
              </a:rPr>
              <a:t>https://www.cdc.gov/shingles/hcp/clinical-overview.html</a:t>
            </a:r>
          </a:p>
          <a:p>
            <a:pPr>
              <a:lnSpc>
                <a:spcPct val="90000"/>
              </a:lnSpc>
              <a:spcBef>
                <a:spcPts val="528"/>
              </a:spcBef>
              <a:defRPr sz="2400"/>
            </a:pPr>
            <a:endParaRPr lang="fr-CA" sz="1200" u="sng">
              <a:solidFill>
                <a:srgbClr val="000000"/>
              </a:solidFill>
              <a:uFill>
                <a:solidFill>
                  <a:srgbClr val="0000FF"/>
                </a:solidFill>
              </a:uFill>
              <a:cs typeface="Calibri" panose="020F0502020204030204" pitchFamily="34" charset="0"/>
              <a:hlinkClick r:id="" action="ppaction://noaction"/>
            </a:endParaRPr>
          </a:p>
          <a:p>
            <a:pPr>
              <a:lnSpc>
                <a:spcPct val="90000"/>
              </a:lnSpc>
              <a:spcBef>
                <a:spcPts val="528"/>
              </a:spcBef>
              <a:defRPr sz="2400"/>
            </a:pPr>
            <a:r>
              <a:rPr lang="fr-CA" sz="1200">
                <a:solidFill>
                  <a:srgbClr val="000000"/>
                </a:solidFill>
                <a:cs typeface="Calibri" panose="020F0502020204030204" pitchFamily="34" charset="0"/>
              </a:rPr>
              <a:t>Examens pour confirmer le diagnostic :</a:t>
            </a:r>
          </a:p>
          <a:p>
            <a:pPr marL="172800" lvl="1" indent="-172800">
              <a:buFont typeface="Arial"/>
              <a:buChar char="•"/>
              <a:defRPr sz="2000">
                <a:solidFill>
                  <a:srgbClr val="A7C0DE"/>
                </a:solidFill>
              </a:defRPr>
            </a:pPr>
            <a:r>
              <a:rPr lang="fr-CA" sz="1200">
                <a:solidFill>
                  <a:srgbClr val="000000"/>
                </a:solidFill>
                <a:cs typeface="Calibri" panose="020F0502020204030204" pitchFamily="34" charset="0"/>
              </a:rPr>
              <a:t>Dépistage par immunofluorescence directe (IF) </a:t>
            </a:r>
          </a:p>
          <a:p>
            <a:pPr marL="172800" lvl="1" indent="-172800">
              <a:buFont typeface="Arial"/>
              <a:buChar char="•"/>
              <a:defRPr sz="2000">
                <a:solidFill>
                  <a:srgbClr val="A7C0DE"/>
                </a:solidFill>
              </a:defRPr>
            </a:pPr>
            <a:r>
              <a:rPr lang="fr-CA" sz="1200">
                <a:solidFill>
                  <a:srgbClr val="000000"/>
                </a:solidFill>
                <a:cs typeface="Calibri" panose="020F0502020204030204" pitchFamily="34" charset="0"/>
              </a:rPr>
              <a:t>Microscopie électronique</a:t>
            </a:r>
          </a:p>
          <a:p>
            <a:pPr marL="172800" lvl="1" indent="-172800">
              <a:buFont typeface="Arial"/>
              <a:buChar char="•"/>
              <a:defRPr sz="2000">
                <a:solidFill>
                  <a:srgbClr val="A7C0DE"/>
                </a:solidFill>
              </a:defRPr>
            </a:pPr>
            <a:r>
              <a:rPr lang="fr-CA" sz="1200">
                <a:solidFill>
                  <a:srgbClr val="000000"/>
                </a:solidFill>
                <a:cs typeface="Calibri" panose="020F0502020204030204" pitchFamily="34" charset="0"/>
              </a:rPr>
              <a:t>Culture des pustules </a:t>
            </a:r>
            <a:r>
              <a:rPr lang="fr-CA" sz="1800">
                <a:solidFill>
                  <a:srgbClr val="000000"/>
                </a:solidFill>
                <a:effectLst/>
                <a:highlight>
                  <a:srgbClr val="00FFFF"/>
                </a:highlight>
                <a:latin typeface="Calibri" panose="020F0502020204030204" pitchFamily="34" charset="0"/>
                <a:ea typeface="Times New Roman" panose="02020603050405020304" pitchFamily="18" charset="0"/>
              </a:rPr>
              <a:t>(détection de l’ADN du virus par le test d’amplification des acides nucléiques (TAAN ou PCR) à partir d’un liquide de vésicule non croû­tée prélevé par écouvillon)</a:t>
            </a:r>
            <a:endParaRPr lang="fr-CA" sz="1200">
              <a:solidFill>
                <a:srgbClr val="FF0000"/>
              </a:solidFill>
              <a:cs typeface="Calibri" panose="020F0502020204030204" pitchFamily="34" charset="0"/>
            </a:endParaRPr>
          </a:p>
        </p:txBody>
      </p:sp>
    </p:spTree>
    <p:extLst>
      <p:ext uri="{BB962C8B-B14F-4D97-AF65-F5344CB8AC3E}">
        <p14:creationId xmlns:p14="http://schemas.microsoft.com/office/powerpoint/2010/main" val="337928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Shape 1448"/>
          <p:cNvSpPr>
            <a:spLocks noGrp="1" noRot="1" noChangeAspect="1"/>
          </p:cNvSpPr>
          <p:nvPr>
            <p:ph type="sldImg"/>
          </p:nvPr>
        </p:nvSpPr>
        <p:spPr>
          <a:xfrm>
            <a:off x="103188" y="750888"/>
            <a:ext cx="6681787" cy="3759200"/>
          </a:xfrm>
          <a:prstGeom prst="rect">
            <a:avLst/>
          </a:prstGeom>
        </p:spPr>
        <p:txBody>
          <a:bodyPr/>
          <a:lstStyle/>
          <a:p>
            <a:endParaRPr/>
          </a:p>
        </p:txBody>
      </p:sp>
      <p:sp>
        <p:nvSpPr>
          <p:cNvPr id="1449" name="Shape 1449"/>
          <p:cNvSpPr>
            <a:spLocks noGrp="1"/>
          </p:cNvSpPr>
          <p:nvPr>
            <p:ph type="body" sz="quarter" idx="1"/>
          </p:nvPr>
        </p:nvSpPr>
        <p:spPr>
          <a:prstGeom prst="rect">
            <a:avLst/>
          </a:prstGeom>
        </p:spPr>
        <p:txBody>
          <a:bodyPr/>
          <a:lstStyle/>
          <a:p>
            <a:pPr defTabSz="457200">
              <a:defRPr/>
            </a:pPr>
            <a:r>
              <a:rPr lang="fr-CA" sz="1200" b="1" u="none">
                <a:solidFill>
                  <a:schemeClr val="tx1"/>
                </a:solidFill>
              </a:rPr>
              <a:t>Notes du conférencier</a:t>
            </a:r>
            <a:r>
              <a:rPr lang="fr-CA" b="1" u="none"/>
              <a:t> </a:t>
            </a:r>
            <a:endParaRPr lang="fr-CA" sz="1200" b="1" u="none">
              <a:solidFill>
                <a:schemeClr val="tx1"/>
              </a:solidFill>
            </a:endParaRPr>
          </a:p>
          <a:p>
            <a:pPr marL="0" indent="0">
              <a:buFont typeface="Arial"/>
              <a:buNone/>
            </a:pPr>
            <a:r>
              <a:rPr lang="fr-CA" noProof="0"/>
              <a:t>CCNI : devrait être offert aux personnes de 50 ans et plus qui ne présentent pas de contre-indication.</a:t>
            </a:r>
            <a:endParaRPr lang="fr-CA" noProof="0">
              <a:ea typeface="Calibri" panose="020F0502020204030204"/>
              <a:cs typeface="Calibri"/>
            </a:endParaRPr>
          </a:p>
          <a:p>
            <a:endParaRPr lang="fr-CA">
              <a:ea typeface="Calibri"/>
              <a:cs typeface="Calibri"/>
            </a:endParaRPr>
          </a:p>
          <a:p>
            <a:r>
              <a:rPr lang="fr-CA" b="1">
                <a:cs typeface="Calibri"/>
              </a:rPr>
              <a:t>Profil du patient </a:t>
            </a:r>
            <a:r>
              <a:rPr lang="fr-CA" b="1"/>
              <a:t>par rapport à la vaccination</a:t>
            </a:r>
            <a:endParaRPr lang="fr-CA" b="1">
              <a:cs typeface="Calibri"/>
            </a:endParaRPr>
          </a:p>
          <a:p>
            <a:r>
              <a:rPr lang="fr-CA">
                <a:cs typeface="Calibri"/>
              </a:rPr>
              <a:t>Afin d'adapter son approche, il peut être utile de valider la </a:t>
            </a:r>
            <a:r>
              <a:rPr lang="fr-CA"/>
              <a:t>réceptivité </a:t>
            </a:r>
            <a:r>
              <a:rPr lang="fr-CA">
                <a:cs typeface="Calibri"/>
              </a:rPr>
              <a:t>du patient par rapport à la vaccination.</a:t>
            </a:r>
            <a:endParaRPr lang="fr-CA"/>
          </a:p>
          <a:p>
            <a:r>
              <a:rPr lang="fr-CA">
                <a:cs typeface="Calibri"/>
              </a:rPr>
              <a:t>Il est d'ailleurs possible de le constater par les propos échangés avec lui. Voici des exemples :</a:t>
            </a:r>
            <a:endParaRPr lang="fr-CA">
              <a:ea typeface="Calibri"/>
              <a:cs typeface="Calibri"/>
            </a:endParaRPr>
          </a:p>
          <a:p>
            <a:endParaRPr lang="fr-CA">
              <a:cs typeface="Calibri"/>
            </a:endParaRPr>
          </a:p>
          <a:p>
            <a:r>
              <a:rPr lang="fr-CA"/>
              <a:t>Profil du patient hésitant :</a:t>
            </a:r>
            <a:endParaRPr lang="fr-CA">
              <a:cs typeface="Calibri"/>
            </a:endParaRPr>
          </a:p>
          <a:p>
            <a:pPr marL="172800" indent="-172800">
              <a:buFont typeface="Arial"/>
              <a:buChar char="•"/>
            </a:pPr>
            <a:r>
              <a:rPr lang="fr-CA"/>
              <a:t>Tous ces vaccins saturent-ils mon système et ma réponse immunitaires?</a:t>
            </a:r>
            <a:endParaRPr lang="fr-CA">
              <a:cs typeface="Calibri" panose="020F0502020204030204"/>
            </a:endParaRPr>
          </a:p>
          <a:p>
            <a:pPr marL="172800" indent="-172800">
              <a:buFont typeface="Arial"/>
              <a:buChar char="•"/>
            </a:pPr>
            <a:r>
              <a:rPr lang="fr-CA"/>
              <a:t>Pourquoi entendons-nous tant parler de vaccination depuis le début de la pandémie?</a:t>
            </a:r>
            <a:endParaRPr lang="fr-CA">
              <a:cs typeface="Calibri" panose="020F0502020204030204"/>
            </a:endParaRPr>
          </a:p>
          <a:p>
            <a:pPr marL="172800" indent="-172800">
              <a:buFont typeface="Arial"/>
              <a:buChar char="•"/>
            </a:pPr>
            <a:r>
              <a:rPr lang="fr-CA"/>
              <a:t>Mon médecin me recommande de me faire vacciner contre le zona en même temps que la grippe. Y a-t-il des interactions avec d'autres vaccins (C19, grippe, pneumonie)? J’ai peur qu’un vaccin puisse rendre l’autre moins efficace.</a:t>
            </a:r>
            <a:endParaRPr lang="fr-CA">
              <a:cs typeface="Calibri" panose="020F0502020204030204"/>
            </a:endParaRPr>
          </a:p>
          <a:p>
            <a:pPr marL="172800" indent="-172800">
              <a:buFont typeface="Arial"/>
              <a:buChar char="•"/>
            </a:pPr>
            <a:r>
              <a:rPr lang="fr-CA"/>
              <a:t>Je suis immunodéprimé et je prends des médicaments immunosuppresseurs (ou j’ai une maladie chronique). Mon spécialiste avait mentionné que je pouvais me faire vacciner contre le zona. Cela va-t-il interférer avec mon traitement? Mon traitement va-t-il interférer avec le vaccin? Est-il préférable d'attendre que je ne sois plus sous traitement?</a:t>
            </a:r>
            <a:endParaRPr lang="fr-CA">
              <a:cs typeface="Calibri" panose="020F0502020204030204"/>
            </a:endParaRPr>
          </a:p>
          <a:p>
            <a:r>
              <a:rPr lang="fr-CA"/>
              <a:t> </a:t>
            </a:r>
            <a:endParaRPr lang="fr-CA">
              <a:cs typeface="Calibri"/>
            </a:endParaRPr>
          </a:p>
          <a:p>
            <a:r>
              <a:rPr lang="fr-CA" noProof="0"/>
              <a:t>Profil du patient </a:t>
            </a:r>
            <a:r>
              <a:rPr lang="fr-CA" noProof="0" err="1"/>
              <a:t>provaccin</a:t>
            </a:r>
            <a:r>
              <a:rPr lang="fr-CA" noProof="0"/>
              <a:t> :</a:t>
            </a:r>
          </a:p>
          <a:p>
            <a:pPr marL="172800" indent="-172800">
              <a:buFont typeface="Arial"/>
              <a:buChar char="•"/>
            </a:pPr>
            <a:r>
              <a:rPr lang="fr-CA" noProof="0"/>
              <a:t>J’ai été vacciné il y a plusieurs années déjà, pourquoi ai-je besoin de SHINGRIX? L’efficacité est-elle la même que celle de ZOSTAVAX</a:t>
            </a:r>
            <a:r>
              <a:rPr lang="fr-CA" baseline="30000" noProof="0"/>
              <a:t>®</a:t>
            </a:r>
            <a:r>
              <a:rPr lang="fr-CA" noProof="0"/>
              <a:t>? Aurai-je besoin d’un rappel?</a:t>
            </a:r>
            <a:endParaRPr lang="fr-CA" noProof="0">
              <a:cs typeface="Calibri"/>
            </a:endParaRPr>
          </a:p>
          <a:p>
            <a:r>
              <a:rPr lang="fr-CA" noProof="0"/>
              <a:t> </a:t>
            </a:r>
            <a:endParaRPr lang="fr-CA" noProof="0">
              <a:cs typeface="Calibri"/>
            </a:endParaRPr>
          </a:p>
          <a:p>
            <a:r>
              <a:rPr lang="fr-CA" noProof="0"/>
              <a:t>Profil du patient antivaccin :</a:t>
            </a:r>
          </a:p>
          <a:p>
            <a:pPr marL="172800" indent="-172800">
              <a:buFont typeface="Arial"/>
              <a:buChar char="•"/>
            </a:pPr>
            <a:r>
              <a:rPr lang="fr-CA"/>
              <a:t>Les vaccins ne sont pas sûrs et portent atteinte à mes droits.</a:t>
            </a:r>
            <a:endParaRPr lang="fr-CA">
              <a:cs typeface="Calibri" panose="020F0502020204030204"/>
            </a:endParaRPr>
          </a:p>
          <a:p>
            <a:pPr marL="172800" indent="-172800">
              <a:buFont typeface="Arial"/>
              <a:buChar char="•"/>
            </a:pPr>
            <a:r>
              <a:rPr lang="fr-CA"/>
              <a:t>Il n’y a aucune validité scientifique pour soutenir l’utilisation des vaccins dans la population générale.</a:t>
            </a:r>
            <a:endParaRPr lang="fr-CA">
              <a:cs typeface="Calibri" panose="020F0502020204030204"/>
            </a:endParaRPr>
          </a:p>
          <a:p>
            <a:pPr marL="172800" indent="-172800">
              <a:buFont typeface="Arial"/>
              <a:buChar char="•"/>
            </a:pPr>
            <a:r>
              <a:rPr lang="fr-CA"/>
              <a:t>Les risques de la vaccination dépassent les avantages (par exemple l’autisme).</a:t>
            </a:r>
            <a:endParaRPr lang="fr-CA">
              <a:cs typeface="Calibri" panose="020F0502020204030204"/>
            </a:endParaRPr>
          </a:p>
          <a:p>
            <a:pPr marL="172800" indent="-172800">
              <a:buFont typeface="Arial"/>
              <a:buChar char="•"/>
            </a:pPr>
            <a:r>
              <a:rPr lang="fr-CA"/>
              <a:t>On ne peut pas faire confiance aux compagnies pharmaceutiques; elles veulent seulement vendre leurs produits, sans tenir compte de l’impact sur les personnes qui les utilisent.</a:t>
            </a:r>
            <a:endParaRPr lang="fr-CA">
              <a:cs typeface="Calibri" panose="020F0502020204030204"/>
            </a:endParaRPr>
          </a:p>
          <a:p>
            <a:pPr marL="172800" indent="-172800">
              <a:buFont typeface="Arial"/>
              <a:buChar char="•"/>
            </a:pPr>
            <a:r>
              <a:rPr lang="fr-CA"/>
              <a:t>Ma religion interdit la vaccination.</a:t>
            </a:r>
            <a:endParaRPr lang="fr-CA">
              <a:cs typeface="Calibri" panose="020F0502020204030204"/>
            </a:endParaRPr>
          </a:p>
          <a:p>
            <a:pPr marL="172800" indent="-172800">
              <a:buFont typeface="Arial"/>
              <a:buChar char="•"/>
            </a:pPr>
            <a:r>
              <a:rPr lang="fr-CA"/>
              <a:t>De toute façon, j’ai déjà eu la varicelle, ce virus ne peut pas m’affecter.</a:t>
            </a:r>
            <a:endParaRPr lang="fr-CA">
              <a:cs typeface="Calibri" panose="020F0502020204030204"/>
            </a:endParaRPr>
          </a:p>
          <a:p>
            <a:r>
              <a:rPr lang="fr-CA"/>
              <a:t> </a:t>
            </a:r>
          </a:p>
          <a:p>
            <a:r>
              <a:rPr lang="fr-CA" b="1" err="1"/>
              <a:t>CANVax</a:t>
            </a:r>
            <a:r>
              <a:rPr lang="fr-CA" b="1"/>
              <a:t> : promouvoir la résilience de la vaccination</a:t>
            </a:r>
            <a:endParaRPr lang="fr-CA"/>
          </a:p>
          <a:p>
            <a:r>
              <a:rPr lang="fr-CA"/>
              <a:t>L’avalanche d’informations sur la vaccination en ligne  a une énorme incidence sur le pourcentage de la population qui choisit de se faire vacciner. La désinformation sur les vaccins peut se répandre largement dans le Web 2.0 interactif et les médias sociaux, ce qui peut noyer les informations scientifiques fondées sur les données probantes. La multitude d’informations erronées sur la vaccination que l’on trouve en ligne mine la confiance des gens envers les professionnels de la santé et les programmes de vaccination publics. Il n’y a pas de solutions simples, mais sept stratégies fondées sur des données probantes peuvent vous aider à contrer ce phénomène : </a:t>
            </a:r>
            <a:r>
              <a:rPr lang="fr-CA">
                <a:hlinkClick r:id="rId3"/>
              </a:rPr>
              <a:t>https://www.canada.ca/fr/sante-publique/services/rapports-publications/releve-maladies-transmissibles-canada-rmtc/numero-mensuel/2020-46/numero-1-2-janvier-2020/article-4-canvax-promouvoir-resilience-vaccination.html</a:t>
            </a:r>
            <a:endParaRPr lang="fr-CA">
              <a:ea typeface="Calibri" panose="020F0502020204030204"/>
              <a:cs typeface="Calibri" panose="020F0502020204030204"/>
              <a:hlinkClick r:id="rId3"/>
            </a:endParaRPr>
          </a:p>
          <a:p>
            <a:endParaRPr lang="fr-CA">
              <a:ea typeface="Calibri" panose="020F0502020204030204"/>
              <a:cs typeface="Calibri" panose="020F0502020204030204"/>
            </a:endParaRPr>
          </a:p>
        </p:txBody>
      </p:sp>
    </p:spTree>
    <p:extLst>
      <p:ext uri="{BB962C8B-B14F-4D97-AF65-F5344CB8AC3E}">
        <p14:creationId xmlns:p14="http://schemas.microsoft.com/office/powerpoint/2010/main" val="119855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Shape 1502"/>
          <p:cNvSpPr>
            <a:spLocks noGrp="1" noRot="1" noChangeAspect="1"/>
          </p:cNvSpPr>
          <p:nvPr>
            <p:ph type="sldImg"/>
          </p:nvPr>
        </p:nvSpPr>
        <p:spPr>
          <a:xfrm>
            <a:off x="103188" y="750888"/>
            <a:ext cx="6681787" cy="3759200"/>
          </a:xfrm>
          <a:prstGeom prst="rect">
            <a:avLst/>
          </a:prstGeom>
        </p:spPr>
        <p:txBody>
          <a:bodyPr/>
          <a:lstStyle/>
          <a:p>
            <a:endParaRPr/>
          </a:p>
        </p:txBody>
      </p:sp>
      <p:sp>
        <p:nvSpPr>
          <p:cNvPr id="1503" name="Shape 1503"/>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u="sng">
                <a:solidFill>
                  <a:srgbClr val="0000FF"/>
                </a:solidFill>
                <a:uFill>
                  <a:solidFill>
                    <a:srgbClr val="0000FF"/>
                  </a:solidFill>
                </a:uFill>
              </a:defRPr>
            </a:pPr>
            <a:r>
              <a:rPr lang="fr-CA" sz="1200" b="1" u="none">
                <a:solidFill>
                  <a:schemeClr val="tx1"/>
                </a:solidFill>
                <a:latin typeface="Calibri" panose="020F0502020204030204" pitchFamily="34" charset="0"/>
                <a:cs typeface="Calibri" panose="020F0502020204030204" pitchFamily="34" charset="0"/>
              </a:rPr>
              <a:t>Notes du conférencier </a:t>
            </a:r>
          </a:p>
          <a:p>
            <a:r>
              <a:rPr lang="fr-CA" sz="1200">
                <a:solidFill>
                  <a:schemeClr val="tx1"/>
                </a:solidFill>
                <a:latin typeface="Calibri" panose="020F0502020204030204" pitchFamily="34" charset="0"/>
                <a:cs typeface="Calibri" panose="020F0502020204030204" pitchFamily="34" charset="0"/>
              </a:rPr>
              <a:t>Dose et calendrier selon le CCNI : 2 doses, à un intervalle de 2 à 6 mois</a:t>
            </a:r>
          </a:p>
          <a:p>
            <a:r>
              <a:rPr lang="fr-CA" sz="1200">
                <a:solidFill>
                  <a:schemeClr val="tx1"/>
                </a:solidFill>
                <a:latin typeface="Calibri" panose="020F0502020204030204" pitchFamily="34" charset="0"/>
                <a:cs typeface="Calibri" panose="020F0502020204030204" pitchFamily="34" charset="0"/>
              </a:rPr>
              <a:t>(Le CCNI suggère d’envisager un calendrier d’administration à 0 et 12 mois afin d’améliorer l’adhésion à la deuxième dose – par exemple au moyen de l’administration simultanée avec un autre vaccin – selon un profil d’innocuité acceptable et une solide réponse immunitaire </a:t>
            </a:r>
            <a:r>
              <a:rPr lang="fr-CA" sz="1200" err="1">
                <a:solidFill>
                  <a:schemeClr val="tx1"/>
                </a:solidFill>
                <a:latin typeface="Calibri" panose="020F0502020204030204" pitchFamily="34" charset="0"/>
                <a:cs typeface="Calibri" panose="020F0502020204030204" pitchFamily="34" charset="0"/>
              </a:rPr>
              <a:t>anti-gE</a:t>
            </a:r>
            <a:r>
              <a:rPr lang="fr-CA" sz="1200">
                <a:solidFill>
                  <a:schemeClr val="tx1"/>
                </a:solidFill>
                <a:latin typeface="Calibri" panose="020F0502020204030204" pitchFamily="34" charset="0"/>
                <a:cs typeface="Calibri" panose="020F0502020204030204" pitchFamily="34" charset="0"/>
              </a:rPr>
              <a:t> pour ce calendrier, bien qu’elle n’ait pas été non inférieure à ceux d’une administration à 0 et 2 mois.) </a:t>
            </a:r>
          </a:p>
          <a:p>
            <a:endParaRPr lang="fr-CA" sz="1200" b="1">
              <a:solidFill>
                <a:schemeClr val="tx1"/>
              </a:solidFill>
              <a:latin typeface="Calibri" panose="020F0502020204030204" pitchFamily="34" charset="0"/>
              <a:cs typeface="Calibri" panose="020F0502020204030204" pitchFamily="34" charset="0"/>
            </a:endParaRPr>
          </a:p>
          <a:p>
            <a:r>
              <a:rPr lang="fr-CA" sz="1200" b="1">
                <a:solidFill>
                  <a:schemeClr val="tx1"/>
                </a:solidFill>
                <a:latin typeface="Calibri" panose="020F0502020204030204" pitchFamily="34" charset="0"/>
                <a:cs typeface="Calibri" panose="020F0502020204030204" pitchFamily="34" charset="0"/>
              </a:rPr>
              <a:t>Références :</a:t>
            </a:r>
          </a:p>
          <a:p>
            <a:pPr marL="171450" indent="-171450">
              <a:buFont typeface="Arial" panose="020B0604020202020204" pitchFamily="34" charset="0"/>
              <a:buChar char="•"/>
            </a:pPr>
            <a:r>
              <a:rPr sz="1200">
                <a:solidFill>
                  <a:schemeClr val="tx1"/>
                </a:solidFill>
                <a:latin typeface="Calibri" panose="020F0502020204030204" pitchFamily="34" charset="0"/>
                <a:cs typeface="Calibri" panose="020F0502020204030204" pitchFamily="34" charset="0"/>
              </a:rPr>
              <a:t>https://</a:t>
            </a:r>
            <a:r>
              <a:rPr sz="1200" err="1">
                <a:solidFill>
                  <a:schemeClr val="tx1"/>
                </a:solidFill>
                <a:latin typeface="Calibri" panose="020F0502020204030204" pitchFamily="34" charset="0"/>
                <a:cs typeface="Calibri" panose="020F0502020204030204" pitchFamily="34" charset="0"/>
              </a:rPr>
              <a:t>www.canada.ca</a:t>
            </a:r>
            <a:r>
              <a:rPr sz="1200">
                <a:solidFill>
                  <a:schemeClr val="tx1"/>
                </a:solidFill>
                <a:latin typeface="Calibri" panose="020F0502020204030204" pitchFamily="34" charset="0"/>
                <a:cs typeface="Calibri" panose="020F0502020204030204" pitchFamily="34" charset="0"/>
              </a:rPr>
              <a:t>/</a:t>
            </a:r>
            <a:r>
              <a:rPr sz="1200" err="1">
                <a:solidFill>
                  <a:schemeClr val="tx1"/>
                </a:solidFill>
                <a:latin typeface="Calibri" panose="020F0502020204030204" pitchFamily="34" charset="0"/>
                <a:cs typeface="Calibri" panose="020F0502020204030204" pitchFamily="34" charset="0"/>
              </a:rPr>
              <a:t>en</a:t>
            </a:r>
            <a:r>
              <a:rPr sz="1200">
                <a:solidFill>
                  <a:schemeClr val="tx1"/>
                </a:solidFill>
                <a:latin typeface="Calibri" panose="020F0502020204030204" pitchFamily="34" charset="0"/>
                <a:cs typeface="Calibri" panose="020F0502020204030204" pitchFamily="34" charset="0"/>
              </a:rPr>
              <a:t>/public-health/services/publications/healthy-living/canadian-immunization-guide-part-4-active-vaccines/page-8-herpes-zoster-(shingles)-vaccine.html#a6</a:t>
            </a:r>
          </a:p>
          <a:p>
            <a:pPr marL="171450" indent="-171450">
              <a:buFont typeface="Arial" panose="020B0604020202020204" pitchFamily="34" charset="0"/>
              <a:buChar char="•"/>
            </a:pPr>
            <a:r>
              <a:rPr sz="1200">
                <a:solidFill>
                  <a:schemeClr val="tx1"/>
                </a:solidFill>
                <a:latin typeface="Calibri" panose="020F0502020204030204" pitchFamily="34" charset="0"/>
                <a:cs typeface="Calibri" panose="020F0502020204030204" pitchFamily="34" charset="0"/>
              </a:rPr>
              <a:t>https://</a:t>
            </a:r>
            <a:r>
              <a:rPr sz="1200" err="1">
                <a:solidFill>
                  <a:schemeClr val="tx1"/>
                </a:solidFill>
                <a:latin typeface="Calibri" panose="020F0502020204030204" pitchFamily="34" charset="0"/>
                <a:cs typeface="Calibri" panose="020F0502020204030204" pitchFamily="34" charset="0"/>
              </a:rPr>
              <a:t>www.canada.ca</a:t>
            </a:r>
            <a:r>
              <a:rPr sz="1200">
                <a:solidFill>
                  <a:schemeClr val="tx1"/>
                </a:solidFill>
                <a:latin typeface="Calibri" panose="020F0502020204030204" pitchFamily="34" charset="0"/>
                <a:cs typeface="Calibri" panose="020F0502020204030204" pitchFamily="34" charset="0"/>
              </a:rPr>
              <a:t>/</a:t>
            </a:r>
            <a:r>
              <a:rPr sz="1200" err="1">
                <a:solidFill>
                  <a:schemeClr val="tx1"/>
                </a:solidFill>
                <a:latin typeface="Calibri" panose="020F0502020204030204" pitchFamily="34" charset="0"/>
                <a:cs typeface="Calibri" panose="020F0502020204030204" pitchFamily="34" charset="0"/>
              </a:rPr>
              <a:t>en</a:t>
            </a:r>
            <a:r>
              <a:rPr sz="1200">
                <a:solidFill>
                  <a:schemeClr val="tx1"/>
                </a:solidFill>
                <a:latin typeface="Calibri" panose="020F0502020204030204" pitchFamily="34" charset="0"/>
                <a:cs typeface="Calibri" panose="020F0502020204030204" pitchFamily="34" charset="0"/>
              </a:rPr>
              <a:t>/public-health/services/publications/healthy-living/canadian-immunization-guide-part-1-key-immunization-information/page-10-timing-vaccine-administration.html</a:t>
            </a:r>
            <a:endParaRPr lang="fr-CA" sz="1200">
              <a:solidFill>
                <a:schemeClr val="tx1"/>
              </a:solidFill>
              <a:latin typeface="Calibri" panose="020F0502020204030204" pitchFamily="34" charset="0"/>
              <a:cs typeface="Calibri" panose="020F0502020204030204" pitchFamily="34" charset="0"/>
            </a:endParaRPr>
          </a:p>
          <a:p>
            <a:endParaRPr lang="en-CA" sz="1200" u="sng">
              <a:solidFill>
                <a:schemeClr val="tx1"/>
              </a:solidFill>
              <a:latin typeface="Calibri" panose="020F0502020204030204" pitchFamily="34" charset="0"/>
              <a:cs typeface="Calibri" panose="020F0502020204030204" pitchFamily="34" charset="0"/>
            </a:endParaRPr>
          </a:p>
          <a:p>
            <a:r>
              <a:rPr lang="fr-CA" sz="1200" b="1" u="none" noProof="0">
                <a:solidFill>
                  <a:schemeClr val="tx1"/>
                </a:solidFill>
                <a:latin typeface="Calibri" panose="020F0502020204030204" pitchFamily="34" charset="0"/>
                <a:cs typeface="Calibri" panose="020F0502020204030204" pitchFamily="34" charset="0"/>
              </a:rPr>
              <a:t>Observance du calendrier à 2 doses (vaccin Zona-SU)</a:t>
            </a:r>
          </a:p>
          <a:p>
            <a:r>
              <a:rPr lang="fr-CA" sz="1200" u="none" noProof="0">
                <a:solidFill>
                  <a:schemeClr val="tx1"/>
                </a:solidFill>
                <a:latin typeface="Calibri" panose="020F0502020204030204" pitchFamily="34" charset="0"/>
                <a:cs typeface="Calibri" panose="020F0502020204030204" pitchFamily="34" charset="0"/>
              </a:rPr>
              <a:t>Selon deux études, l’observance </a:t>
            </a:r>
            <a:r>
              <a:rPr lang="fr-CA" sz="1200" noProof="0">
                <a:solidFill>
                  <a:schemeClr val="tx1"/>
                </a:solidFill>
                <a:latin typeface="Calibri" panose="020F0502020204030204" pitchFamily="34" charset="0"/>
                <a:cs typeface="Calibri" panose="020F0502020204030204" pitchFamily="34" charset="0"/>
              </a:rPr>
              <a:t>du calendrier de vaccination était élevée (&gt; 94 %); presque tous les sujets sont revenus pour recevoir leur deuxième dose.</a:t>
            </a:r>
          </a:p>
          <a:p>
            <a:pPr marL="171450" marR="0" lvl="0" indent="-171450" algn="l" defTabSz="514212" rtl="0" eaLnBrk="1" fontAlgn="auto" latinLnBrk="0" hangingPunct="1">
              <a:lnSpc>
                <a:spcPct val="100000"/>
              </a:lnSpc>
              <a:spcBef>
                <a:spcPts val="0"/>
              </a:spcBef>
              <a:spcAft>
                <a:spcPts val="0"/>
              </a:spcAft>
              <a:buClrTx/>
              <a:buSzPct val="100000"/>
              <a:buFont typeface="Arial" panose="020B0604020202020204" pitchFamily="34" charset="0"/>
              <a:buChar char="•"/>
              <a:tabLst/>
              <a:defRPr sz="600">
                <a:solidFill>
                  <a:srgbClr val="544F40"/>
                </a:solidFill>
                <a:latin typeface="Arial"/>
                <a:ea typeface="Arial"/>
                <a:cs typeface="Arial"/>
                <a:sym typeface="Arial"/>
              </a:defRPr>
            </a:pPr>
            <a:r>
              <a:rPr lang="fr-CA" sz="1200" noProof="0" err="1">
                <a:solidFill>
                  <a:schemeClr val="tx1"/>
                </a:solidFill>
                <a:latin typeface="Calibri" panose="020F0502020204030204" pitchFamily="34" charset="0"/>
                <a:cs typeface="Calibri" panose="020F0502020204030204" pitchFamily="34" charset="0"/>
              </a:rPr>
              <a:t>Lal</a:t>
            </a:r>
            <a:r>
              <a:rPr lang="fr-CA" sz="1200" noProof="0">
                <a:solidFill>
                  <a:schemeClr val="tx1"/>
                </a:solidFill>
                <a:latin typeface="Calibri" panose="020F0502020204030204" pitchFamily="34" charset="0"/>
                <a:cs typeface="Calibri" panose="020F0502020204030204" pitchFamily="34" charset="0"/>
              </a:rPr>
              <a:t> H, et coll. </a:t>
            </a:r>
            <a:r>
              <a:rPr lang="fr-CA" sz="1200" b="0" i="0" u="none" strike="noStrike" err="1">
                <a:solidFill>
                  <a:srgbClr val="1A1A1A"/>
                </a:solidFill>
                <a:effectLst/>
                <a:latin typeface="Calibri" panose="020F0502020204030204" pitchFamily="34" charset="0"/>
                <a:cs typeface="Calibri" panose="020F0502020204030204" pitchFamily="34" charset="0"/>
              </a:rPr>
              <a:t>Efficacy</a:t>
            </a:r>
            <a:r>
              <a:rPr lang="fr-CA" sz="1200" b="0" i="0" u="none" strike="noStrike">
                <a:solidFill>
                  <a:srgbClr val="1A1A1A"/>
                </a:solidFill>
                <a:effectLst/>
                <a:latin typeface="Calibri" panose="020F0502020204030204" pitchFamily="34" charset="0"/>
                <a:cs typeface="Calibri" panose="020F0502020204030204" pitchFamily="34" charset="0"/>
              </a:rPr>
              <a:t> of an </a:t>
            </a:r>
            <a:r>
              <a:rPr lang="fr-CA" sz="1200" b="0" i="0" u="none" strike="noStrike" err="1">
                <a:solidFill>
                  <a:srgbClr val="1A1A1A"/>
                </a:solidFill>
                <a:effectLst/>
                <a:latin typeface="Calibri" panose="020F0502020204030204" pitchFamily="34" charset="0"/>
                <a:cs typeface="Calibri" panose="020F0502020204030204" pitchFamily="34" charset="0"/>
              </a:rPr>
              <a:t>Adjuvanted</a:t>
            </a:r>
            <a:r>
              <a:rPr lang="fr-CA" sz="1200" b="0" i="0" u="none" strike="noStrike">
                <a:solidFill>
                  <a:srgbClr val="1A1A1A"/>
                </a:solidFill>
                <a:effectLst/>
                <a:latin typeface="Calibri" panose="020F0502020204030204" pitchFamily="34" charset="0"/>
                <a:cs typeface="Calibri" panose="020F0502020204030204" pitchFamily="34" charset="0"/>
              </a:rPr>
              <a:t> Herpes </a:t>
            </a:r>
            <a:r>
              <a:rPr lang="fr-CA" sz="1200" b="0" i="0" u="none" strike="noStrike" err="1">
                <a:solidFill>
                  <a:srgbClr val="1A1A1A"/>
                </a:solidFill>
                <a:effectLst/>
                <a:latin typeface="Calibri" panose="020F0502020204030204" pitchFamily="34" charset="0"/>
                <a:cs typeface="Calibri" panose="020F0502020204030204" pitchFamily="34" charset="0"/>
              </a:rPr>
              <a:t>Zoster</a:t>
            </a:r>
            <a:r>
              <a:rPr lang="fr-CA" sz="1200" b="0" i="0" u="none" strike="noStrike">
                <a:solidFill>
                  <a:srgbClr val="1A1A1A"/>
                </a:solidFill>
                <a:effectLst/>
                <a:latin typeface="Calibri" panose="020F0502020204030204" pitchFamily="34" charset="0"/>
                <a:cs typeface="Calibri" panose="020F0502020204030204" pitchFamily="34" charset="0"/>
              </a:rPr>
              <a:t> </a:t>
            </a:r>
            <a:r>
              <a:rPr lang="fr-CA" sz="1200" b="0" i="0" u="none" strike="noStrike" err="1">
                <a:solidFill>
                  <a:srgbClr val="1A1A1A"/>
                </a:solidFill>
                <a:effectLst/>
                <a:latin typeface="Calibri" panose="020F0502020204030204" pitchFamily="34" charset="0"/>
                <a:cs typeface="Calibri" panose="020F0502020204030204" pitchFamily="34" charset="0"/>
              </a:rPr>
              <a:t>Subunit</a:t>
            </a:r>
            <a:r>
              <a:rPr lang="fr-CA" sz="1200" b="0" i="0" u="none" strike="noStrike">
                <a:solidFill>
                  <a:srgbClr val="1A1A1A"/>
                </a:solidFill>
                <a:effectLst/>
                <a:latin typeface="Calibri" panose="020F0502020204030204" pitchFamily="34" charset="0"/>
                <a:cs typeface="Calibri" panose="020F0502020204030204" pitchFamily="34" charset="0"/>
              </a:rPr>
              <a:t> Vaccine in </a:t>
            </a:r>
            <a:r>
              <a:rPr lang="fr-CA" sz="1200" b="0" i="0" u="none" strike="noStrike" err="1">
                <a:solidFill>
                  <a:srgbClr val="1A1A1A"/>
                </a:solidFill>
                <a:effectLst/>
                <a:latin typeface="Calibri" panose="020F0502020204030204" pitchFamily="34" charset="0"/>
                <a:cs typeface="Calibri" panose="020F0502020204030204" pitchFamily="34" charset="0"/>
              </a:rPr>
              <a:t>Older</a:t>
            </a:r>
            <a:r>
              <a:rPr lang="fr-CA" sz="1200" b="0" i="0" u="none" strike="noStrike">
                <a:solidFill>
                  <a:srgbClr val="1A1A1A"/>
                </a:solidFill>
                <a:effectLst/>
                <a:latin typeface="Calibri" panose="020F0502020204030204" pitchFamily="34" charset="0"/>
                <a:cs typeface="Calibri" panose="020F0502020204030204" pitchFamily="34" charset="0"/>
              </a:rPr>
              <a:t> </a:t>
            </a:r>
            <a:r>
              <a:rPr lang="fr-CA" sz="1200" b="0" i="0" u="none" strike="noStrike" err="1">
                <a:solidFill>
                  <a:srgbClr val="1A1A1A"/>
                </a:solidFill>
                <a:effectLst/>
                <a:latin typeface="Calibri" panose="020F0502020204030204" pitchFamily="34" charset="0"/>
                <a:cs typeface="Calibri" panose="020F0502020204030204" pitchFamily="34" charset="0"/>
              </a:rPr>
              <a:t>Adults</a:t>
            </a:r>
            <a:r>
              <a:rPr lang="fr-CA" sz="1200" b="0" i="0" u="none" strike="noStrike">
                <a:solidFill>
                  <a:srgbClr val="1A1A1A"/>
                </a:solidFill>
                <a:effectLst/>
                <a:latin typeface="Calibri" panose="020F0502020204030204" pitchFamily="34" charset="0"/>
                <a:cs typeface="Calibri" panose="020F0502020204030204" pitchFamily="34" charset="0"/>
              </a:rPr>
              <a:t>. </a:t>
            </a:r>
            <a:r>
              <a:rPr lang="fr-CA" sz="1200" i="1" noProof="0">
                <a:solidFill>
                  <a:schemeClr val="tx1"/>
                </a:solidFill>
                <a:latin typeface="Calibri" panose="020F0502020204030204" pitchFamily="34" charset="0"/>
                <a:cs typeface="Calibri" panose="020F0502020204030204" pitchFamily="34" charset="0"/>
              </a:rPr>
              <a:t>N </a:t>
            </a:r>
            <a:r>
              <a:rPr lang="fr-CA" sz="1200" i="1" noProof="0" err="1">
                <a:solidFill>
                  <a:schemeClr val="tx1"/>
                </a:solidFill>
                <a:latin typeface="Calibri" panose="020F0502020204030204" pitchFamily="34" charset="0"/>
                <a:cs typeface="Calibri" panose="020F0502020204030204" pitchFamily="34" charset="0"/>
              </a:rPr>
              <a:t>Engl</a:t>
            </a:r>
            <a:r>
              <a:rPr lang="fr-CA" sz="1200" i="1" noProof="0">
                <a:solidFill>
                  <a:schemeClr val="tx1"/>
                </a:solidFill>
                <a:latin typeface="Calibri" panose="020F0502020204030204" pitchFamily="34" charset="0"/>
                <a:cs typeface="Calibri" panose="020F0502020204030204" pitchFamily="34" charset="0"/>
              </a:rPr>
              <a:t> J Med. </a:t>
            </a:r>
            <a:r>
              <a:rPr lang="fr-CA" sz="1200" noProof="0">
                <a:solidFill>
                  <a:schemeClr val="tx1"/>
                </a:solidFill>
                <a:latin typeface="Calibri" panose="020F0502020204030204" pitchFamily="34" charset="0"/>
                <a:cs typeface="Calibri" panose="020F0502020204030204" pitchFamily="34" charset="0"/>
              </a:rPr>
              <a:t>2015;372:2087-96. </a:t>
            </a:r>
          </a:p>
          <a:p>
            <a:pPr marL="171450" marR="0" lvl="0" indent="-171450" algn="l" defTabSz="514212" rtl="0" eaLnBrk="1" fontAlgn="auto" latinLnBrk="0" hangingPunct="1">
              <a:lnSpc>
                <a:spcPct val="100000"/>
              </a:lnSpc>
              <a:spcBef>
                <a:spcPts val="0"/>
              </a:spcBef>
              <a:spcAft>
                <a:spcPts val="0"/>
              </a:spcAft>
              <a:buClrTx/>
              <a:buSzPct val="100000"/>
              <a:buFont typeface="Arial" panose="020B0604020202020204" pitchFamily="34" charset="0"/>
              <a:buChar char="•"/>
              <a:tabLst/>
              <a:defRPr sz="600">
                <a:solidFill>
                  <a:srgbClr val="544F40"/>
                </a:solidFill>
                <a:latin typeface="Arial"/>
                <a:ea typeface="Arial"/>
                <a:cs typeface="Arial"/>
                <a:sym typeface="Arial"/>
              </a:defRPr>
            </a:pPr>
            <a:r>
              <a:rPr lang="fr-CA" sz="1200" noProof="0">
                <a:solidFill>
                  <a:schemeClr val="tx1"/>
                </a:solidFill>
                <a:latin typeface="Calibri" panose="020F0502020204030204" pitchFamily="34" charset="0"/>
                <a:cs typeface="Calibri" panose="020F0502020204030204" pitchFamily="34" charset="0"/>
              </a:rPr>
              <a:t>Cunningham AL, et coll. </a:t>
            </a:r>
            <a:r>
              <a:rPr lang="fr-CA" sz="1200" i="0" err="1">
                <a:effectLst/>
                <a:latin typeface="Calibri" panose="020F0502020204030204" pitchFamily="34" charset="0"/>
                <a:cs typeface="Calibri" panose="020F0502020204030204" pitchFamily="34" charset="0"/>
              </a:rPr>
              <a:t>Efficacy</a:t>
            </a:r>
            <a:r>
              <a:rPr lang="fr-CA" sz="1200" i="0">
                <a:effectLst/>
                <a:latin typeface="Calibri" panose="020F0502020204030204" pitchFamily="34" charset="0"/>
                <a:cs typeface="Calibri" panose="020F0502020204030204" pitchFamily="34" charset="0"/>
              </a:rPr>
              <a:t> of the herpes </a:t>
            </a:r>
            <a:r>
              <a:rPr lang="fr-CA" sz="1200" i="0" err="1">
                <a:effectLst/>
                <a:latin typeface="Calibri" panose="020F0502020204030204" pitchFamily="34" charset="0"/>
                <a:cs typeface="Calibri" panose="020F0502020204030204" pitchFamily="34" charset="0"/>
              </a:rPr>
              <a:t>zoster</a:t>
            </a:r>
            <a:r>
              <a:rPr lang="fr-CA" sz="1200" i="0">
                <a:effectLst/>
                <a:latin typeface="Calibri" panose="020F0502020204030204" pitchFamily="34" charset="0"/>
                <a:cs typeface="Calibri" panose="020F0502020204030204" pitchFamily="34" charset="0"/>
              </a:rPr>
              <a:t> </a:t>
            </a:r>
            <a:r>
              <a:rPr lang="fr-CA" sz="1200" i="0" err="1">
                <a:effectLst/>
                <a:latin typeface="Calibri" panose="020F0502020204030204" pitchFamily="34" charset="0"/>
                <a:cs typeface="Calibri" panose="020F0502020204030204" pitchFamily="34" charset="0"/>
              </a:rPr>
              <a:t>subunit</a:t>
            </a:r>
            <a:r>
              <a:rPr lang="fr-CA" sz="1200" i="0">
                <a:effectLst/>
                <a:latin typeface="Calibri" panose="020F0502020204030204" pitchFamily="34" charset="0"/>
                <a:cs typeface="Calibri" panose="020F0502020204030204" pitchFamily="34" charset="0"/>
              </a:rPr>
              <a:t> vaccine in </a:t>
            </a:r>
            <a:r>
              <a:rPr lang="fr-CA" sz="1200" i="0" err="1">
                <a:effectLst/>
                <a:latin typeface="Calibri" panose="020F0502020204030204" pitchFamily="34" charset="0"/>
                <a:cs typeface="Calibri" panose="020F0502020204030204" pitchFamily="34" charset="0"/>
              </a:rPr>
              <a:t>adults</a:t>
            </a:r>
            <a:r>
              <a:rPr lang="fr-CA" sz="1200" i="0">
                <a:effectLst/>
                <a:latin typeface="Calibri" panose="020F0502020204030204" pitchFamily="34" charset="0"/>
                <a:cs typeface="Calibri" panose="020F0502020204030204" pitchFamily="34" charset="0"/>
              </a:rPr>
              <a:t> 70 </a:t>
            </a:r>
            <a:r>
              <a:rPr lang="fr-CA" sz="1200" i="0" err="1">
                <a:effectLst/>
                <a:latin typeface="Calibri" panose="020F0502020204030204" pitchFamily="34" charset="0"/>
                <a:cs typeface="Calibri" panose="020F0502020204030204" pitchFamily="34" charset="0"/>
              </a:rPr>
              <a:t>years</a:t>
            </a:r>
            <a:r>
              <a:rPr lang="fr-CA" sz="1200" i="0">
                <a:effectLst/>
                <a:latin typeface="Calibri" panose="020F0502020204030204" pitchFamily="34" charset="0"/>
                <a:cs typeface="Calibri" panose="020F0502020204030204" pitchFamily="34" charset="0"/>
              </a:rPr>
              <a:t> of </a:t>
            </a:r>
            <a:r>
              <a:rPr lang="fr-CA" sz="1200" i="0" err="1">
                <a:effectLst/>
                <a:latin typeface="Calibri" panose="020F0502020204030204" pitchFamily="34" charset="0"/>
                <a:cs typeface="Calibri" panose="020F0502020204030204" pitchFamily="34" charset="0"/>
              </a:rPr>
              <a:t>age</a:t>
            </a:r>
            <a:r>
              <a:rPr lang="fr-CA" sz="1200" i="0">
                <a:effectLst/>
                <a:latin typeface="Calibri" panose="020F0502020204030204" pitchFamily="34" charset="0"/>
                <a:cs typeface="Calibri" panose="020F0502020204030204" pitchFamily="34" charset="0"/>
              </a:rPr>
              <a:t> or </a:t>
            </a:r>
            <a:r>
              <a:rPr lang="fr-CA" sz="1200" i="0" err="1">
                <a:effectLst/>
                <a:latin typeface="Calibri" panose="020F0502020204030204" pitchFamily="34" charset="0"/>
                <a:cs typeface="Calibri" panose="020F0502020204030204" pitchFamily="34" charset="0"/>
              </a:rPr>
              <a:t>older</a:t>
            </a:r>
            <a:r>
              <a:rPr lang="fr-CA" sz="1200" i="0">
                <a:effectLst/>
                <a:latin typeface="Calibri" panose="020F0502020204030204" pitchFamily="34" charset="0"/>
                <a:cs typeface="Calibri" panose="020F0502020204030204" pitchFamily="34" charset="0"/>
              </a:rPr>
              <a:t>.</a:t>
            </a:r>
            <a:r>
              <a:rPr lang="fr-CA" sz="1200" noProof="0">
                <a:solidFill>
                  <a:schemeClr val="tx1"/>
                </a:solidFill>
                <a:latin typeface="Calibri" panose="020F0502020204030204" pitchFamily="34" charset="0"/>
                <a:cs typeface="Calibri" panose="020F0502020204030204" pitchFamily="34" charset="0"/>
              </a:rPr>
              <a:t> </a:t>
            </a:r>
            <a:r>
              <a:rPr lang="fr-CA" sz="1200" i="1" noProof="0">
                <a:solidFill>
                  <a:schemeClr val="tx1"/>
                </a:solidFill>
                <a:latin typeface="Calibri" panose="020F0502020204030204" pitchFamily="34" charset="0"/>
                <a:cs typeface="Calibri" panose="020F0502020204030204" pitchFamily="34" charset="0"/>
              </a:rPr>
              <a:t>N </a:t>
            </a:r>
            <a:r>
              <a:rPr lang="fr-CA" sz="1200" i="1" noProof="0" err="1">
                <a:solidFill>
                  <a:schemeClr val="tx1"/>
                </a:solidFill>
                <a:latin typeface="Calibri" panose="020F0502020204030204" pitchFamily="34" charset="0"/>
                <a:cs typeface="Calibri" panose="020F0502020204030204" pitchFamily="34" charset="0"/>
              </a:rPr>
              <a:t>Engl</a:t>
            </a:r>
            <a:r>
              <a:rPr lang="fr-CA" sz="1200" i="1" noProof="0">
                <a:solidFill>
                  <a:schemeClr val="tx1"/>
                </a:solidFill>
                <a:latin typeface="Calibri" panose="020F0502020204030204" pitchFamily="34" charset="0"/>
                <a:cs typeface="Calibri" panose="020F0502020204030204" pitchFamily="34" charset="0"/>
              </a:rPr>
              <a:t> J Med.</a:t>
            </a:r>
            <a:r>
              <a:rPr lang="fr-CA" sz="1200" noProof="0">
                <a:solidFill>
                  <a:schemeClr val="tx1"/>
                </a:solidFill>
                <a:latin typeface="Calibri" panose="020F0502020204030204" pitchFamily="34" charset="0"/>
                <a:cs typeface="Calibri" panose="020F0502020204030204" pitchFamily="34" charset="0"/>
              </a:rPr>
              <a:t> 2016;375(11):1019-32.</a:t>
            </a:r>
          </a:p>
          <a:p>
            <a:endParaRPr sz="1100"/>
          </a:p>
        </p:txBody>
      </p:sp>
    </p:spTree>
    <p:extLst>
      <p:ext uri="{BB962C8B-B14F-4D97-AF65-F5344CB8AC3E}">
        <p14:creationId xmlns:p14="http://schemas.microsoft.com/office/powerpoint/2010/main" val="153993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64808" lvl="0" indent="0" algn="l" defTabSz="457189" rtl="0" eaLnBrk="1" fontAlgn="auto" latinLnBrk="0" hangingPunct="1">
              <a:lnSpc>
                <a:spcPct val="100000"/>
              </a:lnSpc>
              <a:spcBef>
                <a:spcPts val="0"/>
              </a:spcBef>
              <a:spcAft>
                <a:spcPts val="0"/>
              </a:spcAft>
              <a:buClrTx/>
              <a:buSzTx/>
              <a:buFontTx/>
              <a:buNone/>
              <a:tabLst>
                <a:tab pos="833734" algn="l"/>
                <a:tab pos="834370" algn="l"/>
              </a:tabLst>
              <a:defRPr/>
            </a:pPr>
            <a:r>
              <a:rPr kumimoji="0" lang="fr-FR" sz="1200" b="1" i="0" u="none" strike="noStrike" kern="1200" cap="none" spc="-5" normalizeH="0" baseline="0" noProof="0">
                <a:ln>
                  <a:noFill/>
                </a:ln>
                <a:solidFill>
                  <a:srgbClr val="534F40"/>
                </a:solidFill>
                <a:effectLst/>
                <a:uLnTx/>
                <a:uFillTx/>
                <a:latin typeface="+mn-lt"/>
                <a:ea typeface="+mn-ea"/>
                <a:cs typeface="Calibri" panose="020F0502020204030204" pitchFamily="34" charset="0"/>
              </a:rPr>
              <a:t>Notes du conférencier</a:t>
            </a:r>
          </a:p>
          <a:p>
            <a:pPr marL="172800" marR="464808" lvl="0" indent="-172800" algn="l" defTabSz="457189" rtl="0" eaLnBrk="1" fontAlgn="auto" latinLnBrk="0" hangingPunct="1">
              <a:lnSpc>
                <a:spcPct val="100000"/>
              </a:lnSpc>
              <a:spcBef>
                <a:spcPts val="111"/>
              </a:spcBef>
              <a:spcAft>
                <a:spcPts val="0"/>
              </a:spcAft>
              <a:buClrTx/>
              <a:buSzTx/>
              <a:buFontTx/>
              <a:buChar char="•"/>
              <a:tabLst>
                <a:tab pos="833734" algn="l"/>
                <a:tab pos="834370" algn="l"/>
              </a:tabLst>
              <a:defRPr/>
            </a:pP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C</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o</a:t>
            </a:r>
            <a:r>
              <a:rPr kumimoji="0" lang="fr-FR" sz="1200" b="0" i="0" u="none" strike="noStrike" kern="1200" cap="none" spc="15" normalizeH="0" baseline="0" noProof="0">
                <a:ln>
                  <a:noFill/>
                </a:ln>
                <a:solidFill>
                  <a:srgbClr val="534F40"/>
                </a:solidFill>
                <a:effectLst/>
                <a:uLnTx/>
                <a:uFillTx/>
                <a:latin typeface="+mn-lt"/>
                <a:ea typeface="+mn-ea"/>
                <a:cs typeface="Calibri" panose="020F0502020204030204" pitchFamily="34" charset="0"/>
              </a:rPr>
              <a:t>m</a:t>
            </a:r>
            <a:r>
              <a:rPr kumimoji="0" lang="fr-FR" sz="1200" b="0" i="0" u="none" strike="noStrike" kern="1200" cap="none" spc="20" normalizeH="0" baseline="0" noProof="0">
                <a:ln>
                  <a:noFill/>
                </a:ln>
                <a:solidFill>
                  <a:srgbClr val="534F40"/>
                </a:solidFill>
                <a:effectLst/>
                <a:uLnTx/>
                <a:uFillTx/>
                <a:latin typeface="+mn-lt"/>
                <a:ea typeface="+mn-ea"/>
                <a:cs typeface="Calibri" panose="020F0502020204030204" pitchFamily="34" charset="0"/>
              </a:rPr>
              <a:t>m</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e</a:t>
            </a:r>
            <a:r>
              <a:rPr kumimoji="0" lang="fr-FR" sz="1200" b="0" i="0" u="none" strike="noStrike" kern="1200" cap="none" spc="-6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les</a:t>
            </a:r>
            <a:r>
              <a:rPr kumimoji="0" lang="fr-FR" sz="1200" b="0" i="0" u="none" strike="noStrike" kern="1200" cap="none" spc="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autres</a:t>
            </a:r>
            <a:r>
              <a:rPr kumimoji="0" lang="fr-FR" sz="1200" b="0" i="0" u="none" strike="noStrike" kern="1200" cap="none" spc="-51"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ad</a:t>
            </a:r>
            <a:r>
              <a:rPr kumimoji="0" lang="fr-FR" sz="1200" b="0" i="0" u="none" strike="noStrike" kern="1200" cap="none" spc="20" normalizeH="0" baseline="0" noProof="0">
                <a:ln>
                  <a:noFill/>
                </a:ln>
                <a:solidFill>
                  <a:srgbClr val="534F40"/>
                </a:solidFill>
                <a:effectLst/>
                <a:uLnTx/>
                <a:uFillTx/>
                <a:latin typeface="+mn-lt"/>
                <a:ea typeface="+mn-ea"/>
                <a:cs typeface="Calibri" panose="020F0502020204030204" pitchFamily="34" charset="0"/>
              </a:rPr>
              <a:t>j</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u</a:t>
            </a:r>
            <a:r>
              <a:rPr kumimoji="0" lang="fr-FR" sz="1200" b="0" i="0" u="none" strike="noStrike" kern="1200" cap="none" spc="35" normalizeH="0" baseline="0" noProof="0">
                <a:ln>
                  <a:noFill/>
                </a:ln>
                <a:solidFill>
                  <a:srgbClr val="534F40"/>
                </a:solidFill>
                <a:effectLst/>
                <a:uLnTx/>
                <a:uFillTx/>
                <a:latin typeface="+mn-lt"/>
                <a:ea typeface="+mn-ea"/>
                <a:cs typeface="Calibri" panose="020F0502020204030204" pitchFamily="34" charset="0"/>
              </a:rPr>
              <a:t>v</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an</a:t>
            </a:r>
            <a:r>
              <a:rPr kumimoji="0" lang="fr-FR" sz="1200" b="0" i="0" u="none" strike="noStrike" kern="1200" cap="none" spc="-15" normalizeH="0" baseline="0" noProof="0">
                <a:ln>
                  <a:noFill/>
                </a:ln>
                <a:solidFill>
                  <a:srgbClr val="534F40"/>
                </a:solidFill>
                <a:effectLst/>
                <a:uLnTx/>
                <a:uFillTx/>
                <a:latin typeface="+mn-lt"/>
                <a:ea typeface="+mn-ea"/>
                <a:cs typeface="Calibri" panose="020F0502020204030204" pitchFamily="34" charset="0"/>
              </a:rPr>
              <a:t>t</a:t>
            </a:r>
            <a:r>
              <a:rPr kumimoji="0" lang="fr-FR" sz="1200" b="0" i="0" u="none" strike="noStrike" kern="1200" cap="none" spc="-11" normalizeH="0" baseline="0" noProof="0">
                <a:ln>
                  <a:noFill/>
                </a:ln>
                <a:solidFill>
                  <a:srgbClr val="534F40"/>
                </a:solidFill>
                <a:effectLst/>
                <a:uLnTx/>
                <a:uFillTx/>
                <a:latin typeface="+mn-lt"/>
                <a:ea typeface="+mn-ea"/>
                <a:cs typeface="Calibri" panose="020F0502020204030204" pitchFamily="34" charset="0"/>
              </a:rPr>
              <a:t>s</a:t>
            </a:r>
            <a:r>
              <a:rPr kumimoji="0" lang="fr-FR" sz="1200" b="0" i="0" u="none" strike="noStrike" kern="1200" cap="none" spc="0" normalizeH="0" baseline="0" noProof="0">
                <a:ln>
                  <a:noFill/>
                </a:ln>
                <a:solidFill>
                  <a:srgbClr val="534F40"/>
                </a:solidFill>
                <a:effectLst/>
                <a:uLnTx/>
                <a:uFillTx/>
                <a:latin typeface="+mn-lt"/>
                <a:ea typeface="+mn-ea"/>
                <a:cs typeface="Calibri" panose="020F0502020204030204" pitchFamily="34" charset="0"/>
              </a:rPr>
              <a:t>,</a:t>
            </a:r>
            <a:r>
              <a:rPr kumimoji="0" lang="fr-FR" sz="1200" b="0" i="0" u="none" strike="noStrike" kern="1200" cap="none" spc="-165"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AS01</a:t>
            </a:r>
            <a:r>
              <a:rPr kumimoji="0" lang="fr-FR" sz="1200" b="0" i="0" u="none" strike="noStrike" kern="1200" cap="none" spc="-31"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0" normalizeH="0" baseline="0" noProof="0">
                <a:ln>
                  <a:noFill/>
                </a:ln>
                <a:solidFill>
                  <a:srgbClr val="534F40"/>
                </a:solidFill>
                <a:effectLst/>
                <a:uLnTx/>
                <a:uFillTx/>
                <a:latin typeface="+mn-lt"/>
                <a:ea typeface="+mn-ea"/>
                <a:cs typeface="Calibri" panose="020F0502020204030204" pitchFamily="34" charset="0"/>
              </a:rPr>
              <a:t>induit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une réponse</a:t>
            </a:r>
            <a:r>
              <a:rPr kumimoji="0" lang="fr-FR" sz="1200" b="0" i="0" u="none" strike="noStrike" kern="1200" cap="none" spc="-4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inflammatoire</a:t>
            </a:r>
            <a:r>
              <a:rPr kumimoji="0" lang="fr-FR" sz="1200" b="0" i="0" u="none" strike="noStrike" kern="1200" cap="none" spc="-91"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locale</a:t>
            </a:r>
            <a:r>
              <a:rPr kumimoji="0" lang="fr-FR" sz="1200" b="0" i="0" u="none" strike="noStrike" kern="1200" cap="none" spc="-4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et</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passagère</a:t>
            </a:r>
            <a:r>
              <a:rPr kumimoji="0" lang="fr-FR" sz="1200" b="0" i="0" u="none" strike="noStrike" kern="1200" cap="none" spc="7" normalizeH="0" baseline="25000" noProof="0">
                <a:ln>
                  <a:noFill/>
                </a:ln>
                <a:solidFill>
                  <a:srgbClr val="534F40"/>
                </a:solidFill>
                <a:effectLst/>
                <a:uLnTx/>
                <a:uFillTx/>
                <a:latin typeface="+mn-lt"/>
                <a:ea typeface="+mn-ea"/>
                <a:cs typeface="Calibri" panose="020F0502020204030204" pitchFamily="34" charset="0"/>
              </a:rPr>
              <a:t>1</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t>
            </a:r>
            <a:endParaRPr kumimoji="0" lang="fr-FR" sz="1200" b="0" i="0" u="none" strike="noStrike" kern="1200" cap="none" spc="0" normalizeH="0" baseline="0" noProof="0">
              <a:ln>
                <a:noFill/>
              </a:ln>
              <a:solidFill>
                <a:prstClr val="black"/>
              </a:solidFill>
              <a:effectLst/>
              <a:uLnTx/>
              <a:uFillTx/>
              <a:latin typeface="+mn-lt"/>
              <a:ea typeface="+mn-ea"/>
              <a:cs typeface="Calibri" panose="020F0502020204030204" pitchFamily="34" charset="0"/>
            </a:endParaRPr>
          </a:p>
          <a:p>
            <a:pPr marL="172800" marR="55879" lvl="0" indent="-172800" algn="l" defTabSz="457189" rtl="0" eaLnBrk="1" fontAlgn="auto" latinLnBrk="0" hangingPunct="1">
              <a:lnSpc>
                <a:spcPct val="100000"/>
              </a:lnSpc>
              <a:spcBef>
                <a:spcPts val="831"/>
              </a:spcBef>
              <a:spcAft>
                <a:spcPts val="0"/>
              </a:spcAft>
              <a:buClrTx/>
              <a:buSzTx/>
              <a:buFontTx/>
              <a:buChar char="•"/>
              <a:tabLst>
                <a:tab pos="833734" algn="l"/>
                <a:tab pos="834370" algn="l"/>
              </a:tabLst>
              <a:defRPr/>
            </a:pP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Cette</a:t>
            </a:r>
            <a:r>
              <a:rPr kumimoji="0" lang="fr-FR" sz="1200" b="0" i="0" u="none" strike="noStrike" kern="1200" cap="none" spc="-4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inflammation</a:t>
            </a:r>
            <a:r>
              <a:rPr kumimoji="0" lang="fr-FR" sz="1200" b="0" i="0" u="none" strike="noStrike" kern="1200" cap="none" spc="-91"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passagère,</a:t>
            </a:r>
            <a:r>
              <a:rPr kumimoji="0" lang="fr-FR" sz="1200" b="0" i="0" u="none" strike="noStrike" kern="1200" cap="none" spc="-75"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11" normalizeH="0" baseline="0" noProof="0">
                <a:ln>
                  <a:noFill/>
                </a:ln>
                <a:solidFill>
                  <a:srgbClr val="534F40"/>
                </a:solidFill>
                <a:effectLst/>
                <a:uLnTx/>
                <a:uFillTx/>
                <a:latin typeface="+mn-lt"/>
                <a:ea typeface="+mn-ea"/>
                <a:cs typeface="Calibri" panose="020F0502020204030204" pitchFamily="34" charset="0"/>
              </a:rPr>
              <a:t>souvent</a:t>
            </a:r>
            <a:r>
              <a:rPr kumimoji="0" lang="fr-FR" sz="1200" b="0" i="0" u="none" strike="noStrike" kern="1200" cap="none" spc="-75"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associée</a:t>
            </a:r>
            <a:r>
              <a:rPr kumimoji="0" lang="fr-FR" sz="1200" b="0" i="0" u="none" strike="noStrike" kern="1200" cap="none" spc="-91"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à </a:t>
            </a:r>
            <a:r>
              <a:rPr kumimoji="0" lang="fr-FR" sz="1200" b="0" i="0" u="none" strike="noStrike" kern="1200" cap="none" spc="-40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des symptômes locaux ou </a:t>
            </a:r>
            <a:r>
              <a:rPr kumimoji="0" lang="fr-FR" sz="1200" b="0" i="0" u="none" strike="noStrike" kern="1200" cap="none" spc="0" normalizeH="0" baseline="0" noProof="0">
                <a:ln>
                  <a:noFill/>
                </a:ln>
                <a:solidFill>
                  <a:srgbClr val="534F40"/>
                </a:solidFill>
                <a:effectLst/>
                <a:uLnTx/>
                <a:uFillTx/>
                <a:latin typeface="+mn-lt"/>
                <a:ea typeface="+mn-ea"/>
                <a:cs typeface="Calibri" panose="020F0502020204030204" pitchFamily="34" charset="0"/>
              </a:rPr>
              <a:t>généraux,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stimule une réponse</a:t>
            </a:r>
            <a:r>
              <a:rPr kumimoji="0" lang="fr-FR" sz="1200" b="0" i="0" u="none" strike="noStrike" kern="1200" cap="none" spc="-4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puissante</a:t>
            </a:r>
            <a:r>
              <a:rPr kumimoji="0" lang="fr-FR" sz="1200" b="0" i="0" u="none" strike="noStrike" kern="1200" cap="none" spc="-91"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et</a:t>
            </a:r>
            <a:r>
              <a:rPr kumimoji="0" lang="fr-FR" sz="1200" b="0" i="0" u="none" strike="noStrike" kern="1200" cap="none" spc="-25"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durable</a:t>
            </a:r>
            <a:r>
              <a:rPr kumimoji="0" lang="fr-FR" sz="1200" b="0" i="0" u="none" strike="noStrike" kern="1200" cap="none" spc="-20"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spécifique</a:t>
            </a:r>
            <a:r>
              <a:rPr kumimoji="0" lang="fr-FR" sz="1200" b="0" i="0" u="none" strike="noStrike" kern="1200" cap="none" spc="-85" normalizeH="0" baseline="0" noProof="0">
                <a:ln>
                  <a:noFill/>
                </a:ln>
                <a:solidFill>
                  <a:srgbClr val="534F40"/>
                </a:solidFill>
                <a:effectLst/>
                <a:uLnTx/>
                <a:uFillTx/>
                <a:latin typeface="+mn-lt"/>
                <a:ea typeface="+mn-ea"/>
                <a:cs typeface="Calibri" panose="020F0502020204030204" pitchFamily="34" charset="0"/>
              </a:rPr>
              <a:t>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du</a:t>
            </a:r>
            <a:r>
              <a:rPr kumimoji="0" lang="fr-FR" sz="1200" b="0" i="0" u="none" strike="noStrike" kern="1200" cap="none" spc="-15" normalizeH="0" baseline="0" noProof="0">
                <a:ln>
                  <a:noFill/>
                </a:ln>
                <a:solidFill>
                  <a:srgbClr val="534F40"/>
                </a:solidFill>
                <a:effectLst/>
                <a:uLnTx/>
                <a:uFillTx/>
                <a:latin typeface="+mn-lt"/>
                <a:ea typeface="+mn-ea"/>
                <a:cs typeface="Calibri" panose="020F0502020204030204" pitchFamily="34" charset="0"/>
              </a:rPr>
              <a:t> </a:t>
            </a:r>
            <a:r>
              <a:rPr kumimoji="0" lang="it-IT" b="0"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virus</a:t>
            </a:r>
            <a:r>
              <a:rPr kumimoji="0" lang="it-IT" b="0" i="0" u="none" strike="noStrike" kern="1200" cap="none" spc="-25"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varicelle-zona (</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VVZ)</a:t>
            </a:r>
            <a:r>
              <a:rPr kumimoji="0" lang="fr-FR" sz="1200" b="0" i="0" u="none" strike="noStrike" kern="1200" cap="none" spc="7" normalizeH="0" baseline="25000" noProof="0">
                <a:ln>
                  <a:noFill/>
                </a:ln>
                <a:solidFill>
                  <a:srgbClr val="534F40"/>
                </a:solidFill>
                <a:effectLst/>
                <a:uLnTx/>
                <a:uFillTx/>
                <a:latin typeface="+mn-lt"/>
                <a:ea typeface="+mn-ea"/>
                <a:cs typeface="Calibri" panose="020F0502020204030204" pitchFamily="34" charset="0"/>
              </a:rPr>
              <a:t>2</a:t>
            </a:r>
            <a:r>
              <a:rPr kumimoji="0" lang="fr-FR" sz="1200" b="0" i="0" u="none" strike="noStrike" kern="1200" cap="none" spc="5" normalizeH="0" baseline="0" noProof="0">
                <a:ln>
                  <a:noFill/>
                </a:ln>
                <a:solidFill>
                  <a:srgbClr val="534F40"/>
                </a:solidFill>
                <a:effectLst/>
                <a:uLnTx/>
                <a:uFillTx/>
                <a:latin typeface="+mn-lt"/>
                <a:ea typeface="+mn-ea"/>
                <a:cs typeface="Calibri" panose="020F0502020204030204" pitchFamily="34" charset="0"/>
              </a:rPr>
              <a:t>.</a:t>
            </a:r>
            <a:endParaRPr kumimoji="0" lang="fr-FR" sz="1200" b="0" i="0" u="none" strike="noStrike" kern="1200" cap="none" spc="0" normalizeH="0" baseline="0" noProof="0">
              <a:ln>
                <a:noFill/>
              </a:ln>
              <a:solidFill>
                <a:prstClr val="black"/>
              </a:solidFill>
              <a:effectLst/>
              <a:uLnTx/>
              <a:uFillTx/>
              <a:latin typeface="+mn-lt"/>
              <a:ea typeface="+mn-ea"/>
              <a:cs typeface="Calibri" panose="020F0502020204030204" pitchFamily="34" charset="0"/>
            </a:endParaRPr>
          </a:p>
          <a:p>
            <a:endParaRPr lang="en-CA">
              <a:latin typeface="+mn-lt"/>
            </a:endParaRPr>
          </a:p>
          <a:p>
            <a:r>
              <a:rPr lang="en-CA" b="1" err="1">
                <a:latin typeface="+mn-lt"/>
              </a:rPr>
              <a:t>Références</a:t>
            </a:r>
            <a:r>
              <a:rPr lang="en-CA" b="1">
                <a:latin typeface="+mn-lt"/>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CA" sz="1200" b="0" i="0" u="none" strike="noStrike" kern="1200" cap="none" spc="-5" normalizeH="0" baseline="0" noProof="0" err="1">
                <a:ln>
                  <a:noFill/>
                </a:ln>
                <a:solidFill>
                  <a:srgbClr val="534F40"/>
                </a:solidFill>
                <a:effectLst/>
                <a:uLnTx/>
                <a:uFillTx/>
                <a:latin typeface="+mn-lt"/>
                <a:ea typeface="+mn-ea"/>
                <a:cs typeface="Calibri"/>
              </a:rPr>
              <a:t>Didierlaurent</a:t>
            </a:r>
            <a:r>
              <a:rPr kumimoji="0" lang="en-CA" sz="1200" b="0" i="0" u="none" strike="noStrike" kern="1200" cap="none" spc="71" normalizeH="0" baseline="0" noProof="0">
                <a:ln>
                  <a:noFill/>
                </a:ln>
                <a:solidFill>
                  <a:srgbClr val="534F40"/>
                </a:solidFill>
                <a:effectLst/>
                <a:uLnTx/>
                <a:uFillTx/>
                <a:latin typeface="+mn-lt"/>
                <a:ea typeface="+mn-ea"/>
                <a:cs typeface="Calibri"/>
              </a:rPr>
              <a:t> </a:t>
            </a:r>
            <a:r>
              <a:rPr kumimoji="0" lang="en-CA" sz="1200" b="0" i="0" u="none" strike="noStrike" kern="1200" cap="none" spc="-11" normalizeH="0" baseline="0" noProof="0">
                <a:ln>
                  <a:noFill/>
                </a:ln>
                <a:solidFill>
                  <a:srgbClr val="534F40"/>
                </a:solidFill>
                <a:effectLst/>
                <a:uLnTx/>
                <a:uFillTx/>
                <a:latin typeface="+mn-lt"/>
                <a:ea typeface="+mn-ea"/>
                <a:cs typeface="Calibri"/>
              </a:rPr>
              <a:t>AM, et coll</a:t>
            </a:r>
            <a:r>
              <a:rPr kumimoji="0" lang="en-CA" sz="1200" b="0" i="0" u="none" strike="noStrike" kern="1200" cap="none" spc="-5" normalizeH="0" baseline="0" noProof="0">
                <a:ln>
                  <a:noFill/>
                </a:ln>
                <a:solidFill>
                  <a:srgbClr val="534F40"/>
                </a:solidFill>
                <a:effectLst/>
                <a:uLnTx/>
                <a:uFillTx/>
                <a:latin typeface="+mn-lt"/>
                <a:ea typeface="+mn-ea"/>
                <a:cs typeface="Calibri"/>
              </a:rPr>
              <a:t>.</a:t>
            </a:r>
            <a:r>
              <a:rPr kumimoji="0" lang="en-CA" sz="1200" b="0" i="0" u="none" strike="noStrike" kern="1200" cap="none" spc="15" normalizeH="0" baseline="0" noProof="0">
                <a:ln>
                  <a:noFill/>
                </a:ln>
                <a:solidFill>
                  <a:srgbClr val="534F40"/>
                </a:solidFill>
                <a:effectLst/>
                <a:uLnTx/>
                <a:uFillTx/>
                <a:latin typeface="+mn-lt"/>
                <a:ea typeface="+mn-ea"/>
                <a:cs typeface="Calibri"/>
              </a:rPr>
              <a:t> </a:t>
            </a:r>
            <a:r>
              <a:rPr lang="fr-CA" b="0" i="0" u="none" strike="noStrike">
                <a:solidFill>
                  <a:srgbClr val="212121"/>
                </a:solidFill>
                <a:effectLst/>
                <a:latin typeface="+mn-lt"/>
              </a:rPr>
              <a:t>Adjuvant system AS01: </a:t>
            </a:r>
            <a:r>
              <a:rPr lang="fr-CA" b="0" i="0" u="none" strike="noStrike" err="1">
                <a:solidFill>
                  <a:srgbClr val="212121"/>
                </a:solidFill>
                <a:effectLst/>
                <a:latin typeface="+mn-lt"/>
              </a:rPr>
              <a:t>helping</a:t>
            </a:r>
            <a:r>
              <a:rPr lang="fr-CA" b="0" i="0" u="none" strike="noStrike">
                <a:solidFill>
                  <a:srgbClr val="212121"/>
                </a:solidFill>
                <a:effectLst/>
                <a:latin typeface="+mn-lt"/>
              </a:rPr>
              <a:t> to </a:t>
            </a:r>
            <a:r>
              <a:rPr lang="fr-CA" b="0" i="0" u="none" strike="noStrike" err="1">
                <a:solidFill>
                  <a:srgbClr val="212121"/>
                </a:solidFill>
                <a:effectLst/>
                <a:latin typeface="+mn-lt"/>
              </a:rPr>
              <a:t>overcome</a:t>
            </a:r>
            <a:r>
              <a:rPr lang="fr-CA" b="0" i="0" u="none" strike="noStrike">
                <a:solidFill>
                  <a:srgbClr val="212121"/>
                </a:solidFill>
                <a:effectLst/>
                <a:latin typeface="+mn-lt"/>
              </a:rPr>
              <a:t> the challenges of modern vaccines. </a:t>
            </a:r>
            <a:r>
              <a:rPr kumimoji="0" lang="en-CA" sz="1200" b="0" i="1" u="none" strike="noStrike" kern="1200" cap="none" spc="-11" normalizeH="0" baseline="0" noProof="0">
                <a:ln>
                  <a:noFill/>
                </a:ln>
                <a:solidFill>
                  <a:srgbClr val="534F40"/>
                </a:solidFill>
                <a:effectLst/>
                <a:uLnTx/>
                <a:uFillTx/>
                <a:latin typeface="+mn-lt"/>
                <a:ea typeface="+mn-ea"/>
                <a:cs typeface="Calibri"/>
              </a:rPr>
              <a:t>Expert</a:t>
            </a:r>
            <a:r>
              <a:rPr kumimoji="0" lang="en-CA" sz="1200" b="0" i="1" u="none" strike="noStrike" kern="1200" cap="none" spc="40" normalizeH="0" baseline="0" noProof="0">
                <a:ln>
                  <a:noFill/>
                </a:ln>
                <a:solidFill>
                  <a:srgbClr val="534F40"/>
                </a:solidFill>
                <a:effectLst/>
                <a:uLnTx/>
                <a:uFillTx/>
                <a:latin typeface="+mn-lt"/>
                <a:ea typeface="+mn-ea"/>
                <a:cs typeface="Calibri"/>
              </a:rPr>
              <a:t> </a:t>
            </a:r>
            <a:r>
              <a:rPr kumimoji="0" lang="en-CA" sz="1200" b="0" i="1" u="none" strike="noStrike" kern="1200" cap="none" spc="-5" normalizeH="0" baseline="0" noProof="0">
                <a:ln>
                  <a:noFill/>
                </a:ln>
                <a:solidFill>
                  <a:srgbClr val="534F40"/>
                </a:solidFill>
                <a:effectLst/>
                <a:uLnTx/>
                <a:uFillTx/>
                <a:latin typeface="+mn-lt"/>
                <a:ea typeface="+mn-ea"/>
                <a:cs typeface="Calibri"/>
              </a:rPr>
              <a:t>Rev</a:t>
            </a:r>
            <a:r>
              <a:rPr kumimoji="0" lang="en-CA" sz="1200" b="0" i="1" u="none" strike="noStrike" kern="1200" cap="none" spc="25" normalizeH="0" baseline="0" noProof="0">
                <a:ln>
                  <a:noFill/>
                </a:ln>
                <a:solidFill>
                  <a:srgbClr val="534F40"/>
                </a:solidFill>
                <a:effectLst/>
                <a:uLnTx/>
                <a:uFillTx/>
                <a:latin typeface="+mn-lt"/>
                <a:ea typeface="+mn-ea"/>
                <a:cs typeface="Calibri"/>
              </a:rPr>
              <a:t> </a:t>
            </a:r>
            <a:r>
              <a:rPr kumimoji="0" lang="en-CA" sz="1200" b="0" i="1" u="none" strike="noStrike" kern="1200" cap="none" spc="-5" normalizeH="0" baseline="0" noProof="0">
                <a:ln>
                  <a:noFill/>
                </a:ln>
                <a:solidFill>
                  <a:srgbClr val="534F40"/>
                </a:solidFill>
                <a:effectLst/>
                <a:uLnTx/>
                <a:uFillTx/>
                <a:latin typeface="+mn-lt"/>
                <a:ea typeface="+mn-ea"/>
                <a:cs typeface="Calibri"/>
              </a:rPr>
              <a:t>Vaccines.</a:t>
            </a:r>
            <a:r>
              <a:rPr kumimoji="0" lang="en-CA" sz="1200" b="0" i="1" u="none" strike="noStrike" kern="1200" cap="none" spc="0" normalizeH="0" baseline="0" noProof="0">
                <a:ln>
                  <a:noFill/>
                </a:ln>
                <a:solidFill>
                  <a:srgbClr val="534F40"/>
                </a:solidFill>
                <a:effectLst/>
                <a:uLnTx/>
                <a:uFillTx/>
                <a:latin typeface="+mn-lt"/>
                <a:ea typeface="+mn-ea"/>
                <a:cs typeface="Calibri"/>
              </a:rPr>
              <a:t> </a:t>
            </a:r>
            <a:r>
              <a:rPr kumimoji="0" lang="en-CA" sz="1200" b="0" i="0" u="none" strike="noStrike" kern="1200" cap="none" spc="-5" normalizeH="0" baseline="0" noProof="0">
                <a:ln>
                  <a:noFill/>
                </a:ln>
                <a:solidFill>
                  <a:srgbClr val="534F40"/>
                </a:solidFill>
                <a:effectLst/>
                <a:uLnTx/>
                <a:uFillTx/>
                <a:latin typeface="+mn-lt"/>
                <a:ea typeface="+mn-ea"/>
                <a:cs typeface="Calibri"/>
              </a:rPr>
              <a:t>2017;16(1):55-63.</a:t>
            </a:r>
            <a:r>
              <a:rPr kumimoji="0" lang="en-CA" sz="1200" b="0" i="0" u="none" strike="noStrike" kern="1200" cap="none" spc="-91" normalizeH="0" baseline="0" noProof="0">
                <a:ln>
                  <a:noFill/>
                </a:ln>
                <a:solidFill>
                  <a:srgbClr val="534F40"/>
                </a:solidFill>
                <a:effectLst/>
                <a:uLnTx/>
                <a:uFillTx/>
                <a:latin typeface="+mn-lt"/>
                <a:ea typeface="+mn-ea"/>
                <a:cs typeface="Calibri"/>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CA" sz="1200" b="0" i="0" u="none" strike="noStrike" kern="1200" cap="none" spc="-11" normalizeH="0" baseline="0" noProof="0">
                <a:ln>
                  <a:noFill/>
                </a:ln>
                <a:solidFill>
                  <a:srgbClr val="534F40"/>
                </a:solidFill>
                <a:effectLst/>
                <a:uLnTx/>
                <a:uFillTx/>
                <a:latin typeface="+mn-lt"/>
                <a:ea typeface="+mn-ea"/>
                <a:cs typeface="Calibri"/>
              </a:rPr>
              <a:t>Leroux-</a:t>
            </a:r>
            <a:r>
              <a:rPr kumimoji="0" lang="en-CA" sz="1200" b="0" i="0" u="none" strike="noStrike" kern="1200" cap="none" spc="-11" normalizeH="0" baseline="0" noProof="0" err="1">
                <a:ln>
                  <a:noFill/>
                </a:ln>
                <a:solidFill>
                  <a:srgbClr val="534F40"/>
                </a:solidFill>
                <a:effectLst/>
                <a:uLnTx/>
                <a:uFillTx/>
                <a:latin typeface="+mn-lt"/>
                <a:ea typeface="+mn-ea"/>
                <a:cs typeface="Calibri"/>
              </a:rPr>
              <a:t>Roels</a:t>
            </a:r>
            <a:r>
              <a:rPr kumimoji="0" lang="en-CA" sz="1200" b="0" i="0" u="none" strike="noStrike" kern="1200" cap="none" spc="100" normalizeH="0" baseline="0" noProof="0">
                <a:ln>
                  <a:noFill/>
                </a:ln>
                <a:solidFill>
                  <a:srgbClr val="534F40"/>
                </a:solidFill>
                <a:effectLst/>
                <a:uLnTx/>
                <a:uFillTx/>
                <a:latin typeface="+mn-lt"/>
                <a:ea typeface="+mn-ea"/>
                <a:cs typeface="Calibri"/>
              </a:rPr>
              <a:t> </a:t>
            </a:r>
            <a:r>
              <a:rPr kumimoji="0" lang="en-CA" sz="1200" b="0" i="0" u="none" strike="noStrike" kern="1200" cap="none" spc="-5" normalizeH="0" baseline="0" noProof="0">
                <a:ln>
                  <a:noFill/>
                </a:ln>
                <a:solidFill>
                  <a:srgbClr val="534F40"/>
                </a:solidFill>
                <a:effectLst/>
                <a:uLnTx/>
                <a:uFillTx/>
                <a:latin typeface="+mn-lt"/>
                <a:ea typeface="+mn-ea"/>
                <a:cs typeface="Calibri"/>
              </a:rPr>
              <a:t>G, et coll.</a:t>
            </a:r>
            <a:r>
              <a:rPr kumimoji="0" lang="en-CA" sz="1200" b="0" i="0" u="none" strike="noStrike" kern="1200" cap="none" spc="-15" normalizeH="0" baseline="0" noProof="0">
                <a:ln>
                  <a:noFill/>
                </a:ln>
                <a:solidFill>
                  <a:srgbClr val="534F40"/>
                </a:solidFill>
                <a:effectLst/>
                <a:uLnTx/>
                <a:uFillTx/>
                <a:latin typeface="+mn-lt"/>
                <a:ea typeface="+mn-ea"/>
                <a:cs typeface="Calibri"/>
              </a:rPr>
              <a:t> </a:t>
            </a:r>
            <a:r>
              <a:rPr lang="fr-CA" b="0" i="0" u="none" strike="noStrike">
                <a:solidFill>
                  <a:srgbClr val="212121"/>
                </a:solidFill>
                <a:effectLst/>
                <a:latin typeface="+mn-lt"/>
              </a:rPr>
              <a:t>Impact of adjuvants on CD4(+) </a:t>
            </a:r>
            <a:r>
              <a:rPr lang="fr-CA" b="0" i="0" u="none" strike="noStrike" err="1">
                <a:solidFill>
                  <a:srgbClr val="212121"/>
                </a:solidFill>
                <a:effectLst/>
                <a:latin typeface="+mn-lt"/>
              </a:rPr>
              <a:t>T</a:t>
            </a:r>
            <a:r>
              <a:rPr lang="fr-CA" b="0" i="0" u="none" strike="noStrike">
                <a:solidFill>
                  <a:srgbClr val="212121"/>
                </a:solidFill>
                <a:effectLst/>
                <a:latin typeface="+mn-lt"/>
              </a:rPr>
              <a:t> </a:t>
            </a:r>
            <a:r>
              <a:rPr lang="fr-CA" b="0" i="0" u="none" strike="noStrike" err="1">
                <a:solidFill>
                  <a:srgbClr val="212121"/>
                </a:solidFill>
                <a:effectLst/>
                <a:latin typeface="+mn-lt"/>
              </a:rPr>
              <a:t>cell</a:t>
            </a:r>
            <a:r>
              <a:rPr lang="fr-CA" b="0" i="0" u="none" strike="noStrike">
                <a:solidFill>
                  <a:srgbClr val="212121"/>
                </a:solidFill>
                <a:effectLst/>
                <a:latin typeface="+mn-lt"/>
              </a:rPr>
              <a:t> and B </a:t>
            </a:r>
            <a:r>
              <a:rPr lang="fr-CA" b="0" i="0" u="none" strike="noStrike" err="1">
                <a:solidFill>
                  <a:srgbClr val="212121"/>
                </a:solidFill>
                <a:effectLst/>
                <a:latin typeface="+mn-lt"/>
              </a:rPr>
              <a:t>cell</a:t>
            </a:r>
            <a:r>
              <a:rPr lang="fr-CA" b="0" i="0" u="none" strike="noStrike">
                <a:solidFill>
                  <a:srgbClr val="212121"/>
                </a:solidFill>
                <a:effectLst/>
                <a:latin typeface="+mn-lt"/>
              </a:rPr>
              <a:t> </a:t>
            </a:r>
            <a:r>
              <a:rPr lang="fr-CA" b="0" i="0" u="none" strike="noStrike" err="1">
                <a:solidFill>
                  <a:srgbClr val="212121"/>
                </a:solidFill>
                <a:effectLst/>
                <a:latin typeface="+mn-lt"/>
              </a:rPr>
              <a:t>responses</a:t>
            </a:r>
            <a:r>
              <a:rPr lang="fr-CA" b="0" i="0" u="none" strike="noStrike">
                <a:solidFill>
                  <a:srgbClr val="212121"/>
                </a:solidFill>
                <a:effectLst/>
                <a:latin typeface="+mn-lt"/>
              </a:rPr>
              <a:t> to a </a:t>
            </a:r>
            <a:r>
              <a:rPr lang="fr-CA" b="0" i="0" u="none" strike="noStrike" err="1">
                <a:solidFill>
                  <a:srgbClr val="212121"/>
                </a:solidFill>
                <a:effectLst/>
                <a:latin typeface="+mn-lt"/>
              </a:rPr>
              <a:t>protein</a:t>
            </a:r>
            <a:r>
              <a:rPr lang="fr-CA" b="0" i="0" u="none" strike="noStrike">
                <a:solidFill>
                  <a:srgbClr val="212121"/>
                </a:solidFill>
                <a:effectLst/>
                <a:latin typeface="+mn-lt"/>
              </a:rPr>
              <a:t> </a:t>
            </a:r>
            <a:r>
              <a:rPr lang="fr-CA" b="0" i="0" u="none" strike="noStrike" err="1">
                <a:solidFill>
                  <a:srgbClr val="212121"/>
                </a:solidFill>
                <a:effectLst/>
                <a:latin typeface="+mn-lt"/>
              </a:rPr>
              <a:t>antigen</a:t>
            </a:r>
            <a:r>
              <a:rPr lang="fr-CA" b="0" i="0" u="none" strike="noStrike">
                <a:solidFill>
                  <a:srgbClr val="212121"/>
                </a:solidFill>
                <a:effectLst/>
                <a:latin typeface="+mn-lt"/>
              </a:rPr>
              <a:t> vaccine: </a:t>
            </a:r>
            <a:r>
              <a:rPr lang="fr-CA" b="0" i="0" u="none" strike="noStrike" err="1">
                <a:solidFill>
                  <a:srgbClr val="212121"/>
                </a:solidFill>
                <a:effectLst/>
                <a:latin typeface="+mn-lt"/>
              </a:rPr>
              <a:t>Results</a:t>
            </a:r>
            <a:r>
              <a:rPr lang="fr-CA" b="0" i="0" u="none" strike="noStrike">
                <a:solidFill>
                  <a:srgbClr val="212121"/>
                </a:solidFill>
                <a:effectLst/>
                <a:latin typeface="+mn-lt"/>
              </a:rPr>
              <a:t> </a:t>
            </a:r>
            <a:r>
              <a:rPr lang="fr-CA" b="0" i="0" u="none" strike="noStrike" err="1">
                <a:solidFill>
                  <a:srgbClr val="212121"/>
                </a:solidFill>
                <a:effectLst/>
                <a:latin typeface="+mn-lt"/>
              </a:rPr>
              <a:t>from</a:t>
            </a:r>
            <a:r>
              <a:rPr lang="fr-CA" b="0" i="0" u="none" strike="noStrike">
                <a:solidFill>
                  <a:srgbClr val="212121"/>
                </a:solidFill>
                <a:effectLst/>
                <a:latin typeface="+mn-lt"/>
              </a:rPr>
              <a:t> a phase II, </a:t>
            </a:r>
            <a:r>
              <a:rPr lang="fr-CA" b="0" i="0" u="none" strike="noStrike" err="1">
                <a:solidFill>
                  <a:srgbClr val="212121"/>
                </a:solidFill>
                <a:effectLst/>
                <a:latin typeface="+mn-lt"/>
              </a:rPr>
              <a:t>randomized</a:t>
            </a:r>
            <a:r>
              <a:rPr lang="fr-CA" b="0" i="0" u="none" strike="noStrike">
                <a:solidFill>
                  <a:srgbClr val="212121"/>
                </a:solidFill>
                <a:effectLst/>
                <a:latin typeface="+mn-lt"/>
              </a:rPr>
              <a:t>, </a:t>
            </a:r>
            <a:r>
              <a:rPr lang="fr-CA" b="0" i="0" u="none" strike="noStrike" err="1">
                <a:solidFill>
                  <a:srgbClr val="212121"/>
                </a:solidFill>
                <a:effectLst/>
                <a:latin typeface="+mn-lt"/>
              </a:rPr>
              <a:t>multicenter</a:t>
            </a:r>
            <a:r>
              <a:rPr lang="fr-CA" b="0" i="0" u="none" strike="noStrike">
                <a:solidFill>
                  <a:srgbClr val="212121"/>
                </a:solidFill>
                <a:effectLst/>
                <a:latin typeface="+mn-lt"/>
              </a:rPr>
              <a:t> trial. </a:t>
            </a:r>
            <a:r>
              <a:rPr kumimoji="0" lang="en-CA" sz="1200" b="0" i="1" u="none" strike="noStrike" kern="1200" cap="none" spc="-5" normalizeH="0" baseline="0" noProof="0">
                <a:ln>
                  <a:noFill/>
                </a:ln>
                <a:solidFill>
                  <a:srgbClr val="534F40"/>
                </a:solidFill>
                <a:effectLst/>
                <a:uLnTx/>
                <a:uFillTx/>
                <a:latin typeface="+mn-lt"/>
                <a:ea typeface="+mn-ea"/>
                <a:cs typeface="Calibri"/>
              </a:rPr>
              <a:t>Clin</a:t>
            </a:r>
            <a:r>
              <a:rPr kumimoji="0" lang="en-CA" sz="1200" b="0" i="1" u="none" strike="noStrike" kern="1200" cap="none" spc="11" normalizeH="0" baseline="0" noProof="0">
                <a:ln>
                  <a:noFill/>
                </a:ln>
                <a:solidFill>
                  <a:srgbClr val="534F40"/>
                </a:solidFill>
                <a:effectLst/>
                <a:uLnTx/>
                <a:uFillTx/>
                <a:latin typeface="+mn-lt"/>
                <a:ea typeface="+mn-ea"/>
                <a:cs typeface="Calibri"/>
              </a:rPr>
              <a:t> </a:t>
            </a:r>
            <a:r>
              <a:rPr kumimoji="0" lang="en-CA" sz="1200" b="0" i="1" u="none" strike="noStrike" kern="1200" cap="none" spc="-11" normalizeH="0" baseline="0" noProof="0">
                <a:ln>
                  <a:noFill/>
                </a:ln>
                <a:solidFill>
                  <a:srgbClr val="534F40"/>
                </a:solidFill>
                <a:effectLst/>
                <a:uLnTx/>
                <a:uFillTx/>
                <a:latin typeface="+mn-lt"/>
                <a:ea typeface="+mn-ea"/>
                <a:cs typeface="Calibri"/>
              </a:rPr>
              <a:t>Immunol</a:t>
            </a:r>
            <a:r>
              <a:rPr kumimoji="0" lang="en-CA" sz="1200" b="0" i="0" u="none" strike="noStrike" kern="1200" cap="none" spc="-11" normalizeH="0" baseline="0" noProof="0">
                <a:ln>
                  <a:noFill/>
                </a:ln>
                <a:solidFill>
                  <a:srgbClr val="534F40"/>
                </a:solidFill>
                <a:effectLst/>
                <a:uLnTx/>
                <a:uFillTx/>
                <a:latin typeface="+mn-lt"/>
                <a:ea typeface="+mn-ea"/>
                <a:cs typeface="Calibri"/>
              </a:rPr>
              <a:t>.</a:t>
            </a:r>
            <a:r>
              <a:rPr kumimoji="0" lang="en-CA" sz="1200" b="0" i="0" u="none" strike="noStrike" kern="1200" cap="none" spc="35" normalizeH="0" baseline="0" noProof="0">
                <a:ln>
                  <a:noFill/>
                </a:ln>
                <a:solidFill>
                  <a:srgbClr val="534F40"/>
                </a:solidFill>
                <a:effectLst/>
                <a:uLnTx/>
                <a:uFillTx/>
                <a:latin typeface="+mn-lt"/>
                <a:ea typeface="+mn-ea"/>
                <a:cs typeface="Calibri"/>
              </a:rPr>
              <a:t> </a:t>
            </a:r>
            <a:r>
              <a:rPr kumimoji="0" lang="en-CA" sz="1200" b="0" i="0" u="none" strike="noStrike" kern="1200" cap="none" spc="-5" normalizeH="0" baseline="0" noProof="0">
                <a:ln>
                  <a:noFill/>
                </a:ln>
                <a:solidFill>
                  <a:srgbClr val="534F40"/>
                </a:solidFill>
                <a:effectLst/>
                <a:uLnTx/>
                <a:uFillTx/>
                <a:latin typeface="+mn-lt"/>
                <a:ea typeface="+mn-ea"/>
                <a:cs typeface="Calibri"/>
              </a:rPr>
              <a:t>2016;169:16-27.</a:t>
            </a:r>
            <a:endParaRPr kumimoji="0" lang="en-CA" sz="1200" b="0" i="0" u="none" strike="noStrike" kern="1200" cap="none" spc="-60" normalizeH="0" baseline="0" noProof="0">
              <a:ln>
                <a:noFill/>
              </a:ln>
              <a:solidFill>
                <a:srgbClr val="534F40"/>
              </a:solidFill>
              <a:effectLst/>
              <a:uLnTx/>
              <a:uFillTx/>
              <a:latin typeface="+mn-lt"/>
              <a:ea typeface="+mn-ea"/>
              <a:cs typeface="Calibri"/>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19</a:t>
            </a:fld>
            <a:endParaRPr lang="fr-CA"/>
          </a:p>
        </p:txBody>
      </p:sp>
    </p:spTree>
    <p:extLst>
      <p:ext uri="{BB962C8B-B14F-4D97-AF65-F5344CB8AC3E}">
        <p14:creationId xmlns:p14="http://schemas.microsoft.com/office/powerpoint/2010/main" val="226307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Shape 1517"/>
          <p:cNvSpPr>
            <a:spLocks noGrp="1" noRot="1" noChangeAspect="1"/>
          </p:cNvSpPr>
          <p:nvPr>
            <p:ph type="sldImg"/>
          </p:nvPr>
        </p:nvSpPr>
        <p:spPr>
          <a:xfrm>
            <a:off x="103188" y="750888"/>
            <a:ext cx="6681787" cy="3759200"/>
          </a:xfrm>
          <a:prstGeom prst="rect">
            <a:avLst/>
          </a:prstGeom>
        </p:spPr>
        <p:txBody>
          <a:bodyPr/>
          <a:lstStyle/>
          <a:p>
            <a:endParaRPr/>
          </a:p>
        </p:txBody>
      </p:sp>
      <p:sp>
        <p:nvSpPr>
          <p:cNvPr id="1518" name="Shape 1518"/>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fr-CA" sz="1200" b="1" u="none">
                <a:solidFill>
                  <a:schemeClr val="tx1"/>
                </a:solidFill>
                <a:latin typeface="+mn-lt"/>
              </a:rPr>
              <a:t>Notes du conférencier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kern="1200">
                <a:solidFill>
                  <a:schemeClr val="tx1"/>
                </a:solidFill>
                <a:effectLst/>
                <a:latin typeface="+mn-lt"/>
                <a:ea typeface="+mn-ea"/>
                <a:cs typeface="+mn-cs"/>
              </a:rPr>
              <a:t>Calendrier d’administration des vaccins : </a:t>
            </a:r>
            <a:r>
              <a:rPr lang="fr-CA" sz="1200" b="1" i="1" kern="1200">
                <a:solidFill>
                  <a:schemeClr val="tx1"/>
                </a:solidFill>
                <a:effectLst/>
                <a:latin typeface="+mn-lt"/>
                <a:ea typeface="+mn-ea"/>
                <a:cs typeface="+mn-cs"/>
              </a:rPr>
              <a:t>Guide canadien d'immunisation</a:t>
            </a:r>
          </a:p>
          <a:p>
            <a:r>
              <a:rPr lang="fr-CA" sz="1200" b="1" i="0" u="sng" kern="1200">
                <a:solidFill>
                  <a:schemeClr val="tx1"/>
                </a:solidFill>
                <a:effectLst/>
                <a:latin typeface="+mn-lt"/>
                <a:ea typeface="+mn-ea"/>
                <a:cs typeface="+mn-cs"/>
              </a:rPr>
              <a:t>Retards dans les calendriers de vaccination</a:t>
            </a:r>
          </a:p>
          <a:p>
            <a:r>
              <a:rPr lang="fr-CA" sz="1200" b="0" i="0" kern="1200">
                <a:solidFill>
                  <a:schemeClr val="tx1"/>
                </a:solidFill>
                <a:effectLst/>
                <a:latin typeface="+mn-lt"/>
                <a:ea typeface="+mn-ea"/>
                <a:cs typeface="+mn-cs"/>
              </a:rPr>
              <a:t>Le fait de manquer un rendez-vous constitue l’une des raisons principales du non-respect du calendrier de vaccination recommandé, ce qui se traduit par un intervalle plus long que recommandé entre les doses d'un vaccin. Quel que soit l’intervalle entre les doses, on ne reprend généralement pas à zéro une série de vaccins qui a été interrompue, car les retards entre les doses ne diminuent pas la concentration finale d’anticorps de la plupart des produits multidoses. Cela dit, la protection pourrait ne pas être maximale tant que la série complète de vaccins n’aura pas été administrée.</a:t>
            </a:r>
          </a:p>
          <a:p>
            <a:endParaRPr lang="fr-CA" sz="1200" b="1"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Référence :</a:t>
            </a:r>
          </a:p>
          <a:p>
            <a:pPr marL="171450" indent="-171450">
              <a:buFont typeface="Arial" panose="020B0604020202020204" pitchFamily="34" charset="0"/>
              <a:buChar char="•"/>
            </a:pPr>
            <a:r>
              <a:rPr lang="fr-CA" sz="1200" b="0" i="0" kern="1200">
                <a:solidFill>
                  <a:schemeClr val="tx1"/>
                </a:solidFill>
                <a:effectLst/>
                <a:latin typeface="+mn-lt"/>
                <a:ea typeface="+mn-ea"/>
                <a:cs typeface="+mn-cs"/>
              </a:rPr>
              <a:t>https://</a:t>
            </a:r>
            <a:r>
              <a:rPr lang="fr-CA" sz="1200" b="0" i="0" kern="1200" err="1">
                <a:solidFill>
                  <a:schemeClr val="tx1"/>
                </a:solidFill>
                <a:effectLst/>
                <a:latin typeface="+mn-lt"/>
                <a:ea typeface="+mn-ea"/>
                <a:cs typeface="+mn-cs"/>
              </a:rPr>
              <a:t>www.canada.ca</a:t>
            </a:r>
            <a:r>
              <a:rPr lang="fr-CA" sz="1200" b="0" i="0" kern="1200">
                <a:solidFill>
                  <a:schemeClr val="tx1"/>
                </a:solidFill>
                <a:effectLst/>
                <a:latin typeface="+mn-lt"/>
                <a:ea typeface="+mn-ea"/>
                <a:cs typeface="+mn-cs"/>
              </a:rPr>
              <a:t>/</a:t>
            </a:r>
            <a:r>
              <a:rPr lang="fr-CA" sz="1200" b="0" i="0" kern="1200" err="1">
                <a:solidFill>
                  <a:schemeClr val="tx1"/>
                </a:solidFill>
                <a:effectLst/>
                <a:latin typeface="+mn-lt"/>
                <a:ea typeface="+mn-ea"/>
                <a:cs typeface="+mn-cs"/>
              </a:rPr>
              <a:t>fr</a:t>
            </a:r>
            <a:r>
              <a:rPr lang="fr-CA" sz="1200" b="0" i="0" kern="1200">
                <a:solidFill>
                  <a:schemeClr val="tx1"/>
                </a:solidFill>
                <a:effectLst/>
                <a:latin typeface="+mn-lt"/>
                <a:ea typeface="+mn-ea"/>
                <a:cs typeface="+mn-cs"/>
              </a:rPr>
              <a:t>/sante-publique/services/publications/vie-saine/guide-canadien-immunisation-partie-1-information-cle-immunisation/page-10-calendrier-administration-vaccins.html</a:t>
            </a:r>
          </a:p>
          <a:p>
            <a:endParaRPr lang="fr-CA"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kern="1200">
                <a:solidFill>
                  <a:schemeClr val="tx1"/>
                </a:solidFill>
                <a:effectLst/>
                <a:latin typeface="+mn-lt"/>
                <a:ea typeface="+mn-ea"/>
                <a:cs typeface="+mn-cs"/>
              </a:rPr>
              <a:t>Lignes directrices provisoires sur la continuité des programmes d’immunisation pendant la pandémie de COVID-19 (13 mai 2020)</a:t>
            </a:r>
            <a:endParaRPr lang="fr-CA" sz="1200" b="0" i="0" kern="1200">
              <a:solidFill>
                <a:schemeClr val="tx1"/>
              </a:solidFill>
              <a:effectLst/>
              <a:latin typeface="+mn-lt"/>
              <a:ea typeface="+mn-ea"/>
              <a:cs typeface="+mn-cs"/>
            </a:endParaRPr>
          </a:p>
          <a:p>
            <a:r>
              <a:rPr lang="fr-CA" sz="1200" b="1" i="0" u="sng" kern="1200">
                <a:solidFill>
                  <a:schemeClr val="tx1"/>
                </a:solidFill>
                <a:effectLst/>
                <a:latin typeface="+mn-lt"/>
                <a:ea typeface="+mn-ea"/>
                <a:cs typeface="+mn-cs"/>
              </a:rPr>
              <a:t>Immunisations chez les adultes et adultes plus âgés</a:t>
            </a:r>
            <a:endParaRPr lang="fr-CA" sz="1200" b="0" i="0" u="sng" kern="1200">
              <a:solidFill>
                <a:schemeClr val="tx1"/>
              </a:solidFill>
              <a:effectLst/>
              <a:latin typeface="+mn-lt"/>
              <a:ea typeface="+mn-ea"/>
              <a:cs typeface="+mn-cs"/>
            </a:endParaRPr>
          </a:p>
          <a:p>
            <a:r>
              <a:rPr lang="fr-CA" sz="1200" b="0" i="0" kern="1200">
                <a:solidFill>
                  <a:schemeClr val="tx1"/>
                </a:solidFill>
                <a:effectLst/>
                <a:latin typeface="+mn-lt"/>
                <a:ea typeface="+mn-ea"/>
                <a:cs typeface="+mn-cs"/>
              </a:rPr>
              <a:t>Pour les adultes de plus de 50 ans qui ont reçu la première dose du vaccin recombinant contre le zona, la deuxième dose peut être reportée jusqu’à l’intervalle de 6 à 12 mois (les doses sont généralement recommandées à 2 à 6 mois d’intervalle, et peuvent être envisagées jusqu’à 12 mois d’intervalle) en supposant que le risque de COVID-19 sera plus faible à ce moment-là. Si un intervalle supérieur à 6 à 12 mois après la première dose s’est écoulé, il n’est pas nécessaire de recommencer la série de vaccins; la décision de terminer la série doit prendre en considération le risque de transmission communautaire locale de COVID-19, en reconnaissant que les personnes peuvent rester exposées au risque de zona pendant un intervalle plus long que celui recommandé entre les doses 1 et 2. </a:t>
            </a:r>
            <a:endParaRPr lang="fr-CA" sz="1200">
              <a:latin typeface="+mn-lt"/>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1"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1" i="0" kern="1200">
                <a:solidFill>
                  <a:schemeClr val="tx1"/>
                </a:solidFill>
                <a:effectLst/>
                <a:latin typeface="+mn-lt"/>
                <a:ea typeface="+mn-ea"/>
                <a:cs typeface="+mn-cs"/>
              </a:rPr>
              <a:t>Référence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a:effectLst/>
                <a:latin typeface="+mn-lt"/>
                <a:ea typeface="Calibri" panose="020F0502020204030204" pitchFamily="34" charset="0"/>
              </a:rPr>
              <a:t>https://</a:t>
            </a:r>
            <a:r>
              <a:rPr lang="fr-CA" sz="1200" b="0" err="1">
                <a:effectLst/>
                <a:latin typeface="+mn-lt"/>
                <a:ea typeface="Calibri" panose="020F0502020204030204" pitchFamily="34" charset="0"/>
              </a:rPr>
              <a:t>www.canada.ca</a:t>
            </a:r>
            <a:r>
              <a:rPr lang="fr-CA" sz="1200" b="0">
                <a:effectLst/>
                <a:latin typeface="+mn-lt"/>
                <a:ea typeface="Calibri" panose="020F0502020204030204" pitchFamily="34" charset="0"/>
              </a:rPr>
              <a:t>/</a:t>
            </a:r>
            <a:r>
              <a:rPr lang="fr-CA" sz="1200" b="0" err="1">
                <a:effectLst/>
                <a:latin typeface="+mn-lt"/>
                <a:ea typeface="Calibri" panose="020F0502020204030204" pitchFamily="34" charset="0"/>
              </a:rPr>
              <a:t>fr</a:t>
            </a:r>
            <a:r>
              <a:rPr lang="fr-CA" sz="1200" b="0">
                <a:effectLst/>
                <a:latin typeface="+mn-lt"/>
                <a:ea typeface="Calibri" panose="020F0502020204030204" pitchFamily="34" charset="0"/>
              </a:rPr>
              <a:t>/sante-publique/services/immunisation/comite-consultatif-national-immunisation-</a:t>
            </a:r>
            <a:r>
              <a:rPr lang="fr-CA" sz="1200" b="0" err="1">
                <a:effectLst/>
                <a:latin typeface="+mn-lt"/>
                <a:ea typeface="Calibri" panose="020F0502020204030204" pitchFamily="34" charset="0"/>
              </a:rPr>
              <a:t>ccni</a:t>
            </a:r>
            <a:r>
              <a:rPr lang="fr-CA" sz="1200" b="0">
                <a:effectLst/>
                <a:latin typeface="+mn-lt"/>
                <a:ea typeface="Calibri" panose="020F0502020204030204" pitchFamily="34" charset="0"/>
              </a:rPr>
              <a:t>/lignes-directrices-provisoires-programmes-immunisation-pendant-pandemie-covid-19.html#a10%20%E2%80%8B</a:t>
            </a:r>
          </a:p>
          <a:p>
            <a:pPr marL="0" marR="0" lvl="0" indent="0" defTabSz="457200" eaLnBrk="1" fontAlgn="auto" latinLnBrk="0" hangingPunct="1">
              <a:lnSpc>
                <a:spcPct val="100000"/>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97605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a:solidFill>
                  <a:schemeClr val="tx1"/>
                </a:solidFill>
                <a:latin typeface="+mn-lt"/>
                <a:ea typeface="+mn-ea"/>
                <a:cs typeface="+mn-cs"/>
              </a:rPr>
              <a:t>Notes du conférencier</a:t>
            </a:r>
          </a:p>
          <a:p>
            <a:r>
              <a:rPr lang="fr-CA" sz="1200" b="1" i="0">
                <a:solidFill>
                  <a:schemeClr val="tx1"/>
                </a:solidFill>
                <a:latin typeface="+mn-lt"/>
                <a:ea typeface="+mn-ea"/>
                <a:cs typeface="+mn-cs"/>
              </a:rPr>
              <a:t>Contexte : </a:t>
            </a:r>
            <a:r>
              <a:rPr lang="fr-CA" sz="1200" b="0" i="0">
                <a:solidFill>
                  <a:schemeClr val="tx1"/>
                </a:solidFill>
                <a:latin typeface="+mn-lt"/>
                <a:ea typeface="+mn-ea"/>
                <a:cs typeface="+mn-cs"/>
              </a:rPr>
              <a:t>Des rapports de cas ont décrit la présence de zona chez des patients atteints de la maladie à coronavirus 2019 (COVID-19). Toutefois, cela constitue des preuves de faible qualité pour établir une association. Nous avons donc effectué une étude de cohorte rétrospective afin d’évaluer le risque d’apparition du zona après un diagnostic de COVID-19.</a:t>
            </a:r>
          </a:p>
          <a:p>
            <a:r>
              <a:rPr lang="fr-CA" sz="1200" b="1" i="0">
                <a:solidFill>
                  <a:schemeClr val="tx1"/>
                </a:solidFill>
                <a:latin typeface="+mn-lt"/>
                <a:ea typeface="+mn-ea"/>
                <a:cs typeface="+mn-cs"/>
              </a:rPr>
              <a:t>Méthodologie : </a:t>
            </a:r>
            <a:r>
              <a:rPr lang="fr-CA" sz="1200" b="0" i="0">
                <a:solidFill>
                  <a:schemeClr val="tx1"/>
                </a:solidFill>
                <a:latin typeface="+mn-lt"/>
                <a:ea typeface="+mn-ea"/>
                <a:cs typeface="+mn-cs"/>
              </a:rPr>
              <a:t>Nous avons comparé l’incidence du zona chez les personnes âgées de ≥ 50 ans ayant reçu un diagnostic de COVID-19 par rapport à celles n’ayant jamais reçu de diagnostic de COVID-19. Nous avons utilisé les données des bases de données américaines </a:t>
            </a:r>
            <a:r>
              <a:rPr lang="fr-CA" sz="1200" b="0" i="0" err="1">
                <a:solidFill>
                  <a:schemeClr val="tx1"/>
                </a:solidFill>
                <a:latin typeface="+mn-lt"/>
                <a:ea typeface="+mn-ea"/>
                <a:cs typeface="+mn-cs"/>
              </a:rPr>
              <a:t>MarketScan</a:t>
            </a:r>
            <a:r>
              <a:rPr lang="fr-CA" sz="1200" b="0" i="0">
                <a:solidFill>
                  <a:schemeClr val="tx1"/>
                </a:solidFill>
                <a:latin typeface="+mn-lt"/>
                <a:ea typeface="+mn-ea"/>
                <a:cs typeface="+mn-cs"/>
              </a:rPr>
              <a:t> Commercial Claims and </a:t>
            </a:r>
            <a:r>
              <a:rPr lang="fr-CA" sz="1200" b="0" i="0" err="1">
                <a:solidFill>
                  <a:schemeClr val="tx1"/>
                </a:solidFill>
                <a:latin typeface="+mn-lt"/>
                <a:ea typeface="+mn-ea"/>
                <a:cs typeface="+mn-cs"/>
              </a:rPr>
              <a:t>Encounters</a:t>
            </a:r>
            <a:r>
              <a:rPr lang="fr-CA" sz="1200" b="0" i="0">
                <a:solidFill>
                  <a:schemeClr val="tx1"/>
                </a:solidFill>
                <a:latin typeface="+mn-lt"/>
                <a:ea typeface="+mn-ea"/>
                <a:cs typeface="+mn-cs"/>
              </a:rPr>
              <a:t> and Medicare </a:t>
            </a:r>
            <a:r>
              <a:rPr lang="fr-CA" sz="1200" b="0" i="0" err="1">
                <a:solidFill>
                  <a:schemeClr val="tx1"/>
                </a:solidFill>
                <a:latin typeface="+mn-lt"/>
                <a:ea typeface="+mn-ea"/>
                <a:cs typeface="+mn-cs"/>
              </a:rPr>
              <a:t>Supplemental</a:t>
            </a:r>
            <a:r>
              <a:rPr lang="fr-CA" sz="1200" b="0" i="0">
                <a:solidFill>
                  <a:schemeClr val="tx1"/>
                </a:solidFill>
                <a:latin typeface="+mn-lt"/>
                <a:ea typeface="+mn-ea"/>
                <a:cs typeface="+mn-cs"/>
              </a:rPr>
              <a:t> (mars 2020 à février 2021) et </a:t>
            </a:r>
            <a:r>
              <a:rPr lang="fr-CA" sz="1200" b="0" i="0" err="1">
                <a:solidFill>
                  <a:schemeClr val="tx1"/>
                </a:solidFill>
                <a:latin typeface="+mn-lt"/>
                <a:ea typeface="+mn-ea"/>
                <a:cs typeface="+mn-cs"/>
              </a:rPr>
              <a:t>Optum</a:t>
            </a:r>
            <a:r>
              <a:rPr lang="fr-CA" sz="1200" b="0" i="0">
                <a:solidFill>
                  <a:schemeClr val="tx1"/>
                </a:solidFill>
                <a:latin typeface="+mn-lt"/>
                <a:ea typeface="+mn-ea"/>
                <a:cs typeface="+mn-cs"/>
              </a:rPr>
              <a:t> </a:t>
            </a:r>
            <a:r>
              <a:rPr lang="fr-CA" sz="1200" b="0" i="0" err="1">
                <a:solidFill>
                  <a:schemeClr val="tx1"/>
                </a:solidFill>
                <a:latin typeface="+mn-lt"/>
                <a:ea typeface="+mn-ea"/>
                <a:cs typeface="+mn-cs"/>
              </a:rPr>
              <a:t>Clinformatics</a:t>
            </a:r>
            <a:r>
              <a:rPr lang="fr-CA" sz="1200" b="0" i="0">
                <a:solidFill>
                  <a:schemeClr val="tx1"/>
                </a:solidFill>
                <a:latin typeface="+mn-lt"/>
                <a:ea typeface="+mn-ea"/>
                <a:cs typeface="+mn-cs"/>
              </a:rPr>
              <a:t> Data Mart (mars à décembre 2020). Les personnes atteintes de COVID-19 ont été appariées exactement dans un rapport de 1:4 à celles n’ayant jamais eu la COVID-19 selon l’âge, le sexe, la présence de facteurs de risque de zona et le niveau des coûts des soins de santé. Les rapports des taux d’incidence corrigés (</a:t>
            </a:r>
            <a:r>
              <a:rPr lang="fr-CA" sz="1200" b="0" i="0" err="1">
                <a:solidFill>
                  <a:schemeClr val="tx1"/>
                </a:solidFill>
                <a:latin typeface="+mn-lt"/>
                <a:ea typeface="+mn-ea"/>
                <a:cs typeface="+mn-cs"/>
              </a:rPr>
              <a:t>RTIc</a:t>
            </a:r>
            <a:r>
              <a:rPr lang="fr-CA" sz="1200" b="0" i="0">
                <a:solidFill>
                  <a:schemeClr val="tx1"/>
                </a:solidFill>
                <a:latin typeface="+mn-lt"/>
                <a:ea typeface="+mn-ea"/>
                <a:cs typeface="+mn-cs"/>
              </a:rPr>
              <a:t>) ont été estimés par une régression de Poisson.</a:t>
            </a:r>
          </a:p>
          <a:p>
            <a:r>
              <a:rPr lang="fr-CA" sz="1200" b="1" i="0">
                <a:solidFill>
                  <a:schemeClr val="tx1"/>
                </a:solidFill>
                <a:latin typeface="+mn-lt"/>
                <a:ea typeface="+mn-ea"/>
                <a:cs typeface="+mn-cs"/>
              </a:rPr>
              <a:t>Résultats : </a:t>
            </a:r>
            <a:r>
              <a:rPr lang="fr-CA" sz="1200" b="0" i="0">
                <a:solidFill>
                  <a:schemeClr val="tx1"/>
                </a:solidFill>
                <a:latin typeface="+mn-lt"/>
                <a:ea typeface="+mn-ea"/>
                <a:cs typeface="+mn-cs"/>
              </a:rPr>
              <a:t>Un total de 394 677 personnes âgées de ≥ 50 ans atteintes de COVID-19 ont été appariées à 1 577 346 personnes sans COVID-19. La durée moyenne du suivi après le diagnostic de COVID-19 et l’évaluation des caractéristiques initiales était équilibrée entre les cohortes. Les personnes ayant reçu un diagnostic de COVID-19 présentaient un risque de zona 15 % plus élevé que celles sans COVID-19 (</a:t>
            </a:r>
            <a:r>
              <a:rPr lang="fr-CA" sz="1200" b="0" i="0" err="1">
                <a:solidFill>
                  <a:schemeClr val="tx1"/>
                </a:solidFill>
                <a:latin typeface="+mn-lt"/>
                <a:ea typeface="+mn-ea"/>
                <a:cs typeface="+mn-cs"/>
              </a:rPr>
              <a:t>RTIc</a:t>
            </a:r>
            <a:r>
              <a:rPr lang="fr-CA" sz="1200" b="0" i="0">
                <a:solidFill>
                  <a:schemeClr val="tx1"/>
                </a:solidFill>
                <a:latin typeface="+mn-lt"/>
                <a:ea typeface="+mn-ea"/>
                <a:cs typeface="+mn-cs"/>
              </a:rPr>
              <a:t> : 1,15; IC à 95 % : 1,07 à 1,24; </a:t>
            </a:r>
            <a:r>
              <a:rPr lang="fr-CA" sz="1200" b="0" i="1">
                <a:solidFill>
                  <a:schemeClr val="tx1"/>
                </a:solidFill>
                <a:latin typeface="+mn-lt"/>
                <a:ea typeface="+mn-ea"/>
                <a:cs typeface="+mn-cs"/>
              </a:rPr>
              <a:t>p</a:t>
            </a:r>
            <a:r>
              <a:rPr lang="fr-CA" sz="1200" b="0" i="0">
                <a:solidFill>
                  <a:schemeClr val="tx1"/>
                </a:solidFill>
                <a:latin typeface="+mn-lt"/>
                <a:ea typeface="+mn-ea"/>
                <a:cs typeface="+mn-cs"/>
              </a:rPr>
              <a:t> &lt; 0,001). L’augmentation du risque de zona était plus prononcée (21 %) après une hospitalisation due à la COVID-19 (</a:t>
            </a:r>
            <a:r>
              <a:rPr lang="fr-CA" sz="1200" b="0" i="0" err="1">
                <a:solidFill>
                  <a:schemeClr val="tx1"/>
                </a:solidFill>
                <a:latin typeface="+mn-lt"/>
                <a:ea typeface="+mn-ea"/>
                <a:cs typeface="+mn-cs"/>
              </a:rPr>
              <a:t>RTIc</a:t>
            </a:r>
            <a:r>
              <a:rPr lang="fr-CA" sz="1200" b="0" i="0">
                <a:solidFill>
                  <a:schemeClr val="tx1"/>
                </a:solidFill>
                <a:latin typeface="+mn-lt"/>
                <a:ea typeface="+mn-ea"/>
                <a:cs typeface="+mn-cs"/>
              </a:rPr>
              <a:t> : 1,21; IC à 95 % : 1,03-1,41; </a:t>
            </a:r>
            <a:r>
              <a:rPr lang="fr-CA" sz="1200" b="0" i="1">
                <a:solidFill>
                  <a:schemeClr val="tx1"/>
                </a:solidFill>
                <a:latin typeface="+mn-lt"/>
                <a:ea typeface="+mn-ea"/>
                <a:cs typeface="+mn-cs"/>
              </a:rPr>
              <a:t>p</a:t>
            </a:r>
            <a:r>
              <a:rPr lang="fr-CA" sz="1200" b="0" i="0">
                <a:solidFill>
                  <a:schemeClr val="tx1"/>
                </a:solidFill>
                <a:latin typeface="+mn-lt"/>
                <a:ea typeface="+mn-ea"/>
                <a:cs typeface="+mn-cs"/>
              </a:rPr>
              <a:t> = 0,02).</a:t>
            </a:r>
          </a:p>
          <a:p>
            <a:r>
              <a:rPr lang="fr-CA" sz="1200" b="1" i="0">
                <a:solidFill>
                  <a:schemeClr val="tx1"/>
                </a:solidFill>
                <a:latin typeface="+mn-lt"/>
                <a:ea typeface="+mn-ea"/>
                <a:cs typeface="+mn-cs"/>
              </a:rPr>
              <a:t>Conclusions : </a:t>
            </a:r>
            <a:r>
              <a:rPr lang="fr-CA" sz="1200" b="0" i="0">
                <a:solidFill>
                  <a:schemeClr val="tx1"/>
                </a:solidFill>
                <a:latin typeface="+mn-lt"/>
                <a:ea typeface="+mn-ea"/>
                <a:cs typeface="+mn-cs"/>
              </a:rPr>
              <a:t>Nous avons constaté qu’un diagnostic de COVID-19 chez les personnes âgées de ≥ 50 ans était associé à un risque significativement accru d’apparition du zona, ce qui fait ressortir la pertinence du maintien de la vaccination contre le zona.</a:t>
            </a:r>
          </a:p>
          <a:p>
            <a:endParaRPr lang="en-US"/>
          </a:p>
          <a:p>
            <a:r>
              <a:rPr lang="fr-CA" b="1"/>
              <a:t>Référence :</a:t>
            </a:r>
          </a:p>
          <a:p>
            <a:pPr marL="171450" indent="-171450">
              <a:buFont typeface="Arial" panose="020B0604020202020204" pitchFamily="34" charset="0"/>
              <a:buChar char="•"/>
            </a:pPr>
            <a:r>
              <a:rPr lang="fr-CA" err="1"/>
              <a:t>Bhavsar</a:t>
            </a:r>
            <a:r>
              <a:rPr lang="fr-CA"/>
              <a:t> A, </a:t>
            </a:r>
            <a:r>
              <a:rPr lang="fr-CA" err="1"/>
              <a:t>Lonnet</a:t>
            </a:r>
            <a:r>
              <a:rPr lang="fr-CA"/>
              <a:t> G, Wang C, </a:t>
            </a:r>
            <a:r>
              <a:rPr lang="fr-CA" err="1"/>
              <a:t>Chatzikonstantinidou</a:t>
            </a:r>
            <a:r>
              <a:rPr lang="fr-CA"/>
              <a:t> K, </a:t>
            </a:r>
            <a:r>
              <a:rPr lang="fr-CA" err="1"/>
              <a:t>Parikh</a:t>
            </a:r>
            <a:r>
              <a:rPr lang="fr-CA"/>
              <a:t> R, Brabant Y, </a:t>
            </a:r>
            <a:r>
              <a:rPr lang="fr-CA" err="1"/>
              <a:t>Servotte</a:t>
            </a:r>
            <a:r>
              <a:rPr lang="fr-CA"/>
              <a:t> N, Shi M, </a:t>
            </a:r>
            <a:r>
              <a:rPr lang="fr-CA" err="1"/>
              <a:t>Widenmaier</a:t>
            </a:r>
            <a:r>
              <a:rPr lang="fr-CA"/>
              <a:t> R, Aris E. </a:t>
            </a:r>
            <a:r>
              <a:rPr lang="fr-CA" err="1"/>
              <a:t>Increased</a:t>
            </a:r>
            <a:r>
              <a:rPr lang="fr-CA"/>
              <a:t> Risk of Herpes </a:t>
            </a:r>
            <a:r>
              <a:rPr lang="fr-CA" err="1"/>
              <a:t>Zoster</a:t>
            </a:r>
            <a:r>
              <a:rPr lang="fr-CA"/>
              <a:t> in </a:t>
            </a:r>
            <a:r>
              <a:rPr lang="fr-CA" err="1"/>
              <a:t>Adults</a:t>
            </a:r>
            <a:r>
              <a:rPr lang="fr-CA"/>
              <a:t> ≥50 </a:t>
            </a:r>
            <a:r>
              <a:rPr lang="fr-CA" err="1"/>
              <a:t>Years</a:t>
            </a:r>
            <a:r>
              <a:rPr lang="fr-CA"/>
              <a:t> Old </a:t>
            </a:r>
            <a:r>
              <a:rPr lang="fr-CA" err="1"/>
              <a:t>Diagnosed</a:t>
            </a:r>
            <a:r>
              <a:rPr lang="fr-CA"/>
              <a:t> </a:t>
            </a:r>
            <a:r>
              <a:rPr lang="fr-CA" err="1"/>
              <a:t>With</a:t>
            </a:r>
            <a:r>
              <a:rPr lang="fr-CA"/>
              <a:t> COVID-19 in the United States. </a:t>
            </a:r>
            <a:r>
              <a:rPr lang="fr-CA" i="1"/>
              <a:t>Open Forum Infect Dis</a:t>
            </a:r>
            <a:r>
              <a:rPr lang="fr-CA"/>
              <a:t>. 9 mars 2022;9(5):ofac118. DOI : 10.1093/</a:t>
            </a:r>
            <a:r>
              <a:rPr lang="fr-CA" err="1"/>
              <a:t>ofid</a:t>
            </a:r>
            <a:r>
              <a:rPr lang="fr-CA"/>
              <a:t>/ofac118. PMID : 35392454. PMCID : PMC8982770.</a:t>
            </a:r>
          </a:p>
          <a:p>
            <a:endParaRPr lang="en-US">
              <a:cs typeface="Calibri"/>
            </a:endParaRPr>
          </a:p>
          <a:p>
            <a:r>
              <a:rPr lang="fr-CA" b="1" i="1"/>
              <a:t>En se fondant sur les expériences du déploiement de la vaccination contre la COVID-19 au Canada, on constate qu’un moyen clé d’améliorer le taux de vaccination chez les adultes âgés est d’accroître la sensibilisation aux risques d’une maladie et à l’importance de la prévention grâce à la vaccination. </a:t>
            </a:r>
          </a:p>
          <a:p>
            <a:r>
              <a:rPr lang="fr-CA"/>
              <a:t>L’atteinte d’un taux de vaccination contre la COVID-19 presque universel chez les Canadiens âgés a contribué à dissiper les idées fausses concernant la réticence à la vaccination et les opinions générales s’opposant à la vaccination au sein de ce groupe. Bien que les Canadiens âgés aient montré qu’ils sont prêts à se faire vacciner – lorsque le besoin est clair et que les vaccins sont accessibles –, les taux de vaccination contre la grippe, le zona et les pneumococcies sont malheureusement demeurés faibles. Le Canada n’a aujourd’hui toujours pas atteint les objectifs de vaccination nationaux établis il y a longtemps par l’ASPC chez les adultes âgés. Parmi les Canadiens âgés de ≥ 65 ans, seulement 55 % ont reçu le vaccin antipneumococcique et seulement 70 % ont reçu le vaccin antigrippal au cours de la saison 2020-2021. De façon similaire, </a:t>
            </a:r>
            <a:r>
              <a:rPr lang="fr-CA" b="1"/>
              <a:t>seulement 27 % des Canadiens âgés de ≥ 50 ans ont reçu le vaccin contre le zona</a:t>
            </a:r>
            <a:r>
              <a:rPr lang="fr-CA"/>
              <a:t>. Le déploiement du vaccin contre la COVID-19 a mis en évidence des lacunes importantes dans notre compréhension de la façon de promouvoir l’adoption de la vaccination contre d’autres maladies chez les Canadiens âgés. Néanmoins, il a également permis de tirer des leçons importantes qui peuvent être appliquées aux futures campagnes de vaccination en vue d’améliorer les taux de vaccination.</a:t>
            </a:r>
          </a:p>
          <a:p>
            <a:endParaRPr lang="en-US">
              <a:cs typeface="Calibri" panose="020F0502020204030204"/>
            </a:endParaRPr>
          </a:p>
          <a:p>
            <a:r>
              <a:rPr lang="en-US" b="1" err="1">
                <a:cs typeface="Calibri" panose="020F0502020204030204"/>
              </a:rPr>
              <a:t>Référence</a:t>
            </a:r>
            <a:r>
              <a:rPr lang="en-US" b="1">
                <a:cs typeface="Calibri" panose="020F0502020204030204"/>
              </a:rPr>
              <a:t> :</a:t>
            </a:r>
          </a:p>
          <a:p>
            <a:pPr marL="171450" indent="-171450">
              <a:buFont typeface="Arial" panose="020B0604020202020204" pitchFamily="34" charset="0"/>
              <a:buChar char="•"/>
            </a:pPr>
            <a:r>
              <a:rPr lang="fr-CA">
                <a:hlinkClick r:id="rId3"/>
              </a:rPr>
              <a:t>https://static1.squarespace.com/static/5c2fa7b03917eed9b5a436d8/t/61def51ac8568f1c6d94fd2f/1642001709606/NIA_Vaccine+Hesitancy+-+Final+-+Updated+Dec+2021.pdf</a:t>
            </a:r>
          </a:p>
          <a:p>
            <a:endParaRPr lang="en-US">
              <a:cs typeface="Calibri" panose="020F0502020204030204"/>
            </a:endParaRPr>
          </a:p>
          <a:p>
            <a:endParaRPr lang="fr-CA" b="1">
              <a:ea typeface="Calibri"/>
              <a:cs typeface="Calibri"/>
            </a:endParaRPr>
          </a:p>
          <a:p>
            <a:endParaRPr lang="en-US">
              <a:cs typeface="Calibri" panose="020F0502020204030204"/>
            </a:endParaRPr>
          </a:p>
        </p:txBody>
      </p:sp>
      <p:sp>
        <p:nvSpPr>
          <p:cNvPr id="4" name="Espace réservé du numéro de diapositive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33433E63-AF25-4EDC-99F6-3E179F790A0F}" type="slidenum">
              <a:rPr kumimoji="0" lang="fr-C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9263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defRPr sz="1000" b="1"/>
            </a:pPr>
            <a:r>
              <a:rPr lang="fr-CA" sz="1200" b="1"/>
              <a:t>Notes du conférencier </a:t>
            </a:r>
          </a:p>
          <a:p>
            <a:pPr marL="172800" indent="-172800">
              <a:buFont typeface="Arial"/>
              <a:buChar char="•"/>
              <a:defRPr sz="1000" b="1"/>
            </a:pPr>
            <a:r>
              <a:rPr lang="fr-CA" sz="1200" b="0"/>
              <a:t>Le CIQ considère que les vaccins COVID-19 ARNm peuvent être administrés en même temps qu’un vaccin inactivé, un vaccin vivant atténué ou un TCT, ou à n’importe quel moment avant ou après. Cependant, pour les enfants âgés de 6 mois à 4 ans, le CIQ recommande de respecter si possible un intervalle de 14 jours entre un vaccin contre la COVID-19 et un vaccin inactivé ou un vaccin vivant atténué ainsi que d’éviter la coadministration. Par contre, afin d’éviter les occasions manquées de vaccination, le CIQ autorise, en tenant compte des données disponibles pour les autres groupes d’âge, la coadministration des vaccins COVID-19 ARNm avec d’autres vaccins ou l’utilisation d’un intervalle de moins de 14 jours chez les enfants âgés de 6 mois à 4 ans.</a:t>
            </a:r>
            <a:endParaRPr lang="fr-CA" sz="1200" b="0">
              <a:cs typeface="Calibri"/>
            </a:endParaRPr>
          </a:p>
          <a:p>
            <a:pPr marL="172800" indent="-172800">
              <a:buFont typeface="Arial"/>
              <a:buChar char="•"/>
              <a:defRPr sz="1000" b="1"/>
            </a:pPr>
            <a:r>
              <a:rPr lang="fr-CA" sz="1200" b="0"/>
              <a:t>Le CIQ considère que les vaccins COVID-19 PRA peuvent être administrés en même temps qu’un vaccin inactivé, un vaccin vivant atténué ou un TCT, ou à n’importe quel moment avant ou après.</a:t>
            </a:r>
            <a:endParaRPr lang="fr-CA" sz="1200" b="0">
              <a:cs typeface="Calibri"/>
            </a:endParaRPr>
          </a:p>
          <a:p>
            <a:pPr marL="172800" indent="-172800">
              <a:buFont typeface="Arial"/>
              <a:buChar char="•"/>
              <a:defRPr sz="1000" b="1"/>
            </a:pPr>
            <a:r>
              <a:rPr lang="fr-CA" sz="1200" b="0"/>
              <a:t>Le CIQ considère que les vaccins COVID-19 VV peuvent être administrés en même temps qu’un vaccin inactivé, un vaccin vivant atténué ou un TCT, ou à n’importe quel moment avant ou après.</a:t>
            </a:r>
          </a:p>
          <a:p>
            <a:pPr marL="172800" indent="-172800">
              <a:buFont typeface="Arial"/>
              <a:buChar char="•"/>
              <a:defRPr sz="1000" b="1"/>
            </a:pPr>
            <a:endParaRPr lang="fr-CA" sz="1200" b="0"/>
          </a:p>
          <a:p>
            <a:pPr marL="0" indent="0">
              <a:buFont typeface="Arial"/>
              <a:buNone/>
              <a:defRPr sz="1000" b="1"/>
            </a:pPr>
            <a:r>
              <a:rPr lang="fr-CA" sz="1200" b="1">
                <a:cs typeface="Calibri"/>
              </a:rPr>
              <a:t>Références :</a:t>
            </a:r>
          </a:p>
          <a:p>
            <a:pPr marL="172800" indent="-172800">
              <a:buFont typeface="Arial"/>
              <a:buChar char="•"/>
              <a:defRPr sz="1000" b="1"/>
            </a:pPr>
            <a:r>
              <a:rPr lang="fr-CA" sz="1200" b="0">
                <a:hlinkClick r:id="rId3"/>
              </a:rPr>
              <a:t>https://www.msss.gouv.qc.ca/professionnels/vaccination/piq-vaccins/covid-19-vaccin-a-arn-messager-contre-la-covid-19/</a:t>
            </a:r>
            <a:endParaRPr lang="fr-CA" sz="1200" b="0">
              <a:hlinkClick r:id="rId4"/>
            </a:endParaRPr>
          </a:p>
          <a:p>
            <a:pPr marL="172800" indent="-172800">
              <a:buFont typeface="Arial"/>
              <a:buChar char="•"/>
              <a:defRPr sz="1000" b="1"/>
            </a:pPr>
            <a:r>
              <a:rPr lang="fr-CA" sz="1200" b="0">
                <a:hlinkClick r:id="rId4"/>
              </a:rPr>
              <a:t>https://www.msss.gouv.qc.ca/professionnels/vaccination/piq-vaccins/covid-19-pra-vaccin-a-proteine-recombinante-avec-adjuvant-contre-la-covid-19/</a:t>
            </a:r>
            <a:endParaRPr lang="fr-CA" sz="1200" b="0">
              <a:cs typeface="Calibri"/>
              <a:hlinkClick r:id="" action="ppaction://noaction"/>
            </a:endParaRPr>
          </a:p>
          <a:p>
            <a:pPr marL="172800" indent="-172800">
              <a:buFont typeface="Arial"/>
              <a:buChar char="•"/>
              <a:defRPr sz="1000" b="1"/>
            </a:pPr>
            <a:r>
              <a:rPr lang="fr-CA" sz="1200" b="0">
                <a:hlinkClick r:id="rId5"/>
              </a:rPr>
              <a:t>https://www.msss.gouv.qc.ca/professionnels/vaccination/piq-vaccins/covid-19-vv-vaccins-a-vecteur-viral-contre-la-covid-19/</a:t>
            </a:r>
            <a:endParaRPr lang="fr-CA" sz="1200" b="0">
              <a:cs typeface="Calibri"/>
            </a:endParaRPr>
          </a:p>
          <a:p>
            <a:endParaRPr lang="fr-CA"/>
          </a:p>
        </p:txBody>
      </p:sp>
      <p:sp>
        <p:nvSpPr>
          <p:cNvPr id="4" name="Slide Number Placeholder 3"/>
          <p:cNvSpPr>
            <a:spLocks noGrp="1"/>
          </p:cNvSpPr>
          <p:nvPr>
            <p:ph type="sldNum" sz="quarter" idx="5"/>
          </p:nvPr>
        </p:nvSpPr>
        <p:spPr/>
        <p:txBody>
          <a:bodyPr/>
          <a:lstStyle/>
          <a:p>
            <a:fld id="{33433E63-AF25-4EDC-99F6-3E179F790A0F}" type="slidenum">
              <a:rPr lang="fr-CA" smtClean="0"/>
              <a:t>22</a:t>
            </a:fld>
            <a:endParaRPr lang="fr-CA"/>
          </a:p>
        </p:txBody>
      </p:sp>
    </p:spTree>
    <p:extLst>
      <p:ext uri="{BB962C8B-B14F-4D97-AF65-F5344CB8AC3E}">
        <p14:creationId xmlns:p14="http://schemas.microsoft.com/office/powerpoint/2010/main" val="195689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r>
              <a:rPr lang="fr-CA" noProof="0">
                <a:cs typeface="Calibri"/>
              </a:rPr>
              <a:t>Veuillez remplir la diapositive en lien avec vos conflits d'intérêts potentiels.</a:t>
            </a:r>
          </a:p>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4</a:t>
            </a:fld>
            <a:endParaRPr lang="fr-CA"/>
          </a:p>
        </p:txBody>
      </p:sp>
    </p:spTree>
    <p:extLst>
      <p:ext uri="{BB962C8B-B14F-4D97-AF65-F5344CB8AC3E}">
        <p14:creationId xmlns:p14="http://schemas.microsoft.com/office/powerpoint/2010/main" val="16738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 name="Shape 1426"/>
          <p:cNvSpPr>
            <a:spLocks noGrp="1" noRot="1" noChangeAspect="1"/>
          </p:cNvSpPr>
          <p:nvPr>
            <p:ph type="sldImg"/>
          </p:nvPr>
        </p:nvSpPr>
        <p:spPr>
          <a:xfrm>
            <a:off x="103188" y="750888"/>
            <a:ext cx="6681787" cy="3759200"/>
          </a:xfrm>
          <a:prstGeom prst="rect">
            <a:avLst/>
          </a:prstGeom>
        </p:spPr>
        <p:txBody>
          <a:bodyPr/>
          <a:lstStyle/>
          <a:p>
            <a:endParaRPr/>
          </a:p>
        </p:txBody>
      </p:sp>
      <p:sp>
        <p:nvSpPr>
          <p:cNvPr id="1427" name="Shape 1427"/>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fr-CA" sz="1200" b="1" u="none" dirty="0">
                <a:solidFill>
                  <a:schemeClr val="tx1"/>
                </a:solidFill>
                <a:latin typeface="+mn-lt"/>
              </a:rPr>
              <a:t>Notes du conférencier </a:t>
            </a:r>
          </a:p>
          <a:p>
            <a:r>
              <a:rPr lang="fr-CA" sz="1200" dirty="0">
                <a:latin typeface="+mn-lt"/>
              </a:rPr>
              <a:t>À noter que la </a:t>
            </a:r>
            <a:r>
              <a:rPr lang="fr-CA" sz="1200" dirty="0" err="1">
                <a:latin typeface="+mn-lt"/>
              </a:rPr>
              <a:t>névralgie</a:t>
            </a:r>
            <a:r>
              <a:rPr lang="fr-CA" sz="1200" dirty="0">
                <a:latin typeface="+mn-lt"/>
              </a:rPr>
              <a:t> </a:t>
            </a:r>
            <a:r>
              <a:rPr lang="fr-CA" sz="1200" dirty="0" err="1">
                <a:latin typeface="+mn-lt"/>
              </a:rPr>
              <a:t>post-herpétique</a:t>
            </a:r>
            <a:r>
              <a:rPr lang="fr-CA" sz="1200" dirty="0">
                <a:latin typeface="+mn-lt"/>
              </a:rPr>
              <a:t> (NPH) est aussi connue sous l’appellation névralgie post-zostérienne (NPZ).</a:t>
            </a:r>
          </a:p>
          <a:p>
            <a:r>
              <a:rPr lang="fr-CA" sz="1200" dirty="0">
                <a:latin typeface="+mn-lt"/>
              </a:rPr>
              <a:t>Nous utilisons ici la terminologie du </a:t>
            </a:r>
            <a:r>
              <a:rPr lang="fr-CA" sz="1200" i="0" dirty="0">
                <a:latin typeface="+mn-lt"/>
              </a:rPr>
              <a:t>PIQ</a:t>
            </a:r>
            <a:r>
              <a:rPr lang="fr-CA" sz="1200" dirty="0">
                <a:latin typeface="+mn-lt"/>
              </a:rPr>
              <a:t>, soit NPH.</a:t>
            </a:r>
          </a:p>
          <a:p>
            <a:endParaRPr lang="fr-CA" sz="1200" dirty="0">
              <a:latin typeface="+mn-lt"/>
            </a:endParaRPr>
          </a:p>
          <a:p>
            <a:r>
              <a:rPr lang="fr-CA" sz="1200" dirty="0">
                <a:latin typeface="+mn-lt"/>
              </a:rPr>
              <a:t>Le traitement de la NPH exige souvent une médication multiple ou polypharmacie, et donc entraîne des risques tels que : effets indésirables, malaises et inquiétudes reliées à la médication et aux coûts associés. Il y a également un coût sociétal relié à la NPH.</a:t>
            </a:r>
          </a:p>
          <a:p>
            <a:endParaRPr lang="fr-CA" sz="1200" dirty="0">
              <a:latin typeface="+mn-lt"/>
            </a:endParaRPr>
          </a:p>
          <a:p>
            <a:r>
              <a:rPr lang="fr-CA" sz="1200" b="1" dirty="0">
                <a:latin typeface="+mn-lt"/>
              </a:rPr>
              <a:t>Références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latin typeface="+mn-lt"/>
              </a:rPr>
              <a:t>Boivin G, et coll. </a:t>
            </a:r>
            <a:r>
              <a:rPr lang="fr-CA" sz="1200" b="0" i="0" u="none" strike="noStrike" dirty="0">
                <a:solidFill>
                  <a:srgbClr val="212121"/>
                </a:solidFill>
                <a:effectLst/>
                <a:latin typeface="+mn-lt"/>
              </a:rPr>
              <a:t>Management and </a:t>
            </a:r>
            <a:r>
              <a:rPr lang="fr-CA" sz="1200" b="0" i="0" u="none" strike="noStrike" dirty="0" err="1">
                <a:solidFill>
                  <a:srgbClr val="212121"/>
                </a:solidFill>
                <a:effectLst/>
                <a:latin typeface="+mn-lt"/>
              </a:rPr>
              <a:t>prevention</a:t>
            </a:r>
            <a:r>
              <a:rPr lang="fr-CA" sz="1200" b="0" i="0" u="none" strike="noStrike" dirty="0">
                <a:solidFill>
                  <a:srgbClr val="212121"/>
                </a:solidFill>
                <a:effectLst/>
                <a:latin typeface="+mn-lt"/>
              </a:rPr>
              <a:t> of herpes </a:t>
            </a:r>
            <a:r>
              <a:rPr lang="fr-CA" sz="1200" b="0" i="0" u="none" strike="noStrike" dirty="0" err="1">
                <a:solidFill>
                  <a:srgbClr val="212121"/>
                </a:solidFill>
                <a:effectLst/>
                <a:latin typeface="+mn-lt"/>
              </a:rPr>
              <a:t>zoster</a:t>
            </a:r>
            <a:r>
              <a:rPr lang="fr-CA" sz="1200" b="0" i="0" u="none" strike="noStrike" dirty="0">
                <a:solidFill>
                  <a:srgbClr val="212121"/>
                </a:solidFill>
                <a:effectLst/>
                <a:latin typeface="+mn-lt"/>
              </a:rPr>
              <a:t>: A Canadian perspective. </a:t>
            </a:r>
            <a:r>
              <a:rPr lang="fr-CA" sz="1200" i="1" dirty="0">
                <a:latin typeface="+mn-lt"/>
              </a:rPr>
              <a:t>Can J Infect Dis Med </a:t>
            </a:r>
            <a:r>
              <a:rPr lang="fr-CA" sz="1200" i="1" dirty="0" err="1">
                <a:latin typeface="+mn-lt"/>
              </a:rPr>
              <a:t>Microbiol</a:t>
            </a:r>
            <a:r>
              <a:rPr lang="fr-CA" sz="1200" dirty="0">
                <a:latin typeface="+mn-lt"/>
              </a:rPr>
              <a:t>. 2010;21(1):45-52. </a:t>
            </a:r>
          </a:p>
          <a:p>
            <a:pPr marL="171450" indent="-171450">
              <a:buFont typeface="Arial" panose="020B0604020202020204" pitchFamily="34" charset="0"/>
              <a:buChar char="•"/>
            </a:pPr>
            <a:r>
              <a:rPr lang="fr-CA" sz="1200" dirty="0">
                <a:latin typeface="+mn-lt"/>
              </a:rPr>
              <a:t>Moulin DE, et coll. </a:t>
            </a:r>
            <a:r>
              <a:rPr lang="fr-CA" sz="1200" b="0" i="0" u="none" strike="noStrike" dirty="0" err="1">
                <a:solidFill>
                  <a:srgbClr val="212121"/>
                </a:solidFill>
                <a:effectLst/>
                <a:latin typeface="+mn-lt"/>
              </a:rPr>
              <a:t>Pharmacological</a:t>
            </a:r>
            <a:r>
              <a:rPr lang="fr-CA" sz="1200" b="0" i="0" u="none" strike="noStrike" dirty="0">
                <a:solidFill>
                  <a:srgbClr val="212121"/>
                </a:solidFill>
                <a:effectLst/>
                <a:latin typeface="+mn-lt"/>
              </a:rPr>
              <a:t> management of </a:t>
            </a:r>
            <a:r>
              <a:rPr lang="fr-CA" sz="1200" b="0" i="0" u="none" strike="noStrike" dirty="0" err="1">
                <a:solidFill>
                  <a:srgbClr val="212121"/>
                </a:solidFill>
                <a:effectLst/>
                <a:latin typeface="+mn-lt"/>
              </a:rPr>
              <a:t>chronic</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neuropathic</a:t>
            </a:r>
            <a:r>
              <a:rPr lang="fr-CA" sz="1200" b="0" i="0" u="none" strike="noStrike" dirty="0">
                <a:solidFill>
                  <a:srgbClr val="212121"/>
                </a:solidFill>
                <a:effectLst/>
                <a:latin typeface="+mn-lt"/>
              </a:rPr>
              <a:t> pain - consensus </a:t>
            </a:r>
            <a:r>
              <a:rPr lang="fr-CA" sz="1200" b="0" i="0" u="none" strike="noStrike" dirty="0" err="1">
                <a:solidFill>
                  <a:srgbClr val="212121"/>
                </a:solidFill>
                <a:effectLst/>
                <a:latin typeface="+mn-lt"/>
              </a:rPr>
              <a:t>statement</a:t>
            </a:r>
            <a:r>
              <a:rPr lang="fr-CA" sz="1200" b="0" i="0" u="none" strike="noStrike" dirty="0">
                <a:solidFill>
                  <a:srgbClr val="212121"/>
                </a:solidFill>
                <a:effectLst/>
                <a:latin typeface="+mn-lt"/>
              </a:rPr>
              <a:t> and guidelines </a:t>
            </a:r>
            <a:r>
              <a:rPr lang="fr-CA" sz="1200" b="0" i="0" u="none" strike="noStrike" dirty="0" err="1">
                <a:solidFill>
                  <a:srgbClr val="212121"/>
                </a:solidFill>
                <a:effectLst/>
                <a:latin typeface="+mn-lt"/>
              </a:rPr>
              <a:t>from</a:t>
            </a:r>
            <a:r>
              <a:rPr lang="fr-CA" sz="1200" b="0" i="0" u="none" strike="noStrike" dirty="0">
                <a:solidFill>
                  <a:srgbClr val="212121"/>
                </a:solidFill>
                <a:effectLst/>
                <a:latin typeface="+mn-lt"/>
              </a:rPr>
              <a:t> the Canadian Pain </a:t>
            </a:r>
            <a:r>
              <a:rPr lang="fr-CA" sz="1200" b="0" i="0" u="none" strike="noStrike" dirty="0" err="1">
                <a:solidFill>
                  <a:srgbClr val="212121"/>
                </a:solidFill>
                <a:effectLst/>
                <a:latin typeface="+mn-lt"/>
              </a:rPr>
              <a:t>Society.</a:t>
            </a:r>
            <a:r>
              <a:rPr lang="fr-CA" sz="1200" i="1" dirty="0" err="1">
                <a:latin typeface="+mn-lt"/>
              </a:rPr>
              <a:t>Pain</a:t>
            </a:r>
            <a:r>
              <a:rPr lang="fr-CA" sz="1200" i="1" dirty="0">
                <a:latin typeface="+mn-lt"/>
              </a:rPr>
              <a:t> </a:t>
            </a:r>
            <a:r>
              <a:rPr lang="fr-CA" sz="1200" i="1" dirty="0" err="1">
                <a:latin typeface="+mn-lt"/>
              </a:rPr>
              <a:t>Res</a:t>
            </a:r>
            <a:r>
              <a:rPr lang="fr-CA" sz="1200" i="1" dirty="0">
                <a:latin typeface="+mn-lt"/>
              </a:rPr>
              <a:t> Manage</a:t>
            </a:r>
            <a:r>
              <a:rPr lang="fr-CA" sz="1200" dirty="0">
                <a:latin typeface="+mn-lt"/>
              </a:rPr>
              <a:t>. 2007;12(1):13-21.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latin typeface="+mn-lt"/>
              </a:rPr>
              <a:t>Johnson RW. </a:t>
            </a:r>
            <a:r>
              <a:rPr lang="fr-CA" sz="1200" b="0" i="0" u="none" strike="noStrike" dirty="0" err="1">
                <a:solidFill>
                  <a:srgbClr val="212121"/>
                </a:solidFill>
                <a:effectLst/>
                <a:latin typeface="+mn-lt"/>
              </a:rPr>
              <a:t>Zoster-associated</a:t>
            </a:r>
            <a:r>
              <a:rPr lang="fr-CA" sz="1200" b="0" i="0" u="none" strike="noStrike" dirty="0">
                <a:solidFill>
                  <a:srgbClr val="212121"/>
                </a:solidFill>
                <a:effectLst/>
                <a:latin typeface="+mn-lt"/>
              </a:rPr>
              <a:t> pain: </a:t>
            </a:r>
            <a:r>
              <a:rPr lang="fr-CA" sz="1200" b="0" i="0" u="none" strike="noStrike" dirty="0" err="1">
                <a:solidFill>
                  <a:srgbClr val="212121"/>
                </a:solidFill>
                <a:effectLst/>
                <a:latin typeface="+mn-lt"/>
              </a:rPr>
              <a:t>what</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is</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known</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who</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is</a:t>
            </a:r>
            <a:r>
              <a:rPr lang="fr-CA" sz="1200" b="0" i="0" u="none" strike="noStrike" dirty="0">
                <a:solidFill>
                  <a:srgbClr val="212121"/>
                </a:solidFill>
                <a:effectLst/>
                <a:latin typeface="+mn-lt"/>
              </a:rPr>
              <a:t> at </a:t>
            </a:r>
            <a:r>
              <a:rPr lang="fr-CA" sz="1200" b="0" i="0" u="none" strike="noStrike" dirty="0" err="1">
                <a:solidFill>
                  <a:srgbClr val="212121"/>
                </a:solidFill>
                <a:effectLst/>
                <a:latin typeface="+mn-lt"/>
              </a:rPr>
              <a:t>risk</a:t>
            </a:r>
            <a:r>
              <a:rPr lang="fr-CA" sz="1200" b="0" i="0" u="none" strike="noStrike" dirty="0">
                <a:solidFill>
                  <a:srgbClr val="212121"/>
                </a:solidFill>
                <a:effectLst/>
                <a:latin typeface="+mn-lt"/>
              </a:rPr>
              <a:t> and how can </a:t>
            </a:r>
            <a:r>
              <a:rPr lang="fr-CA" sz="1200" b="0" i="0" u="none" strike="noStrike" dirty="0" err="1">
                <a:solidFill>
                  <a:srgbClr val="212121"/>
                </a:solidFill>
                <a:effectLst/>
                <a:latin typeface="+mn-lt"/>
              </a:rPr>
              <a:t>it</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be</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managed</a:t>
            </a:r>
            <a:r>
              <a:rPr lang="fr-CA" sz="1200" b="0" i="0" u="none" strike="noStrike" dirty="0">
                <a:solidFill>
                  <a:srgbClr val="212121"/>
                </a:solidFill>
                <a:effectLst/>
                <a:latin typeface="+mn-lt"/>
              </a:rPr>
              <a:t>? </a:t>
            </a:r>
            <a:r>
              <a:rPr lang="fr-CA" sz="1200" i="1" dirty="0">
                <a:latin typeface="+mn-lt"/>
              </a:rPr>
              <a:t>Herpes</a:t>
            </a:r>
            <a:r>
              <a:rPr lang="fr-CA" sz="1200" dirty="0">
                <a:latin typeface="+mn-lt"/>
              </a:rPr>
              <a:t>. 2007;14(</a:t>
            </a:r>
            <a:r>
              <a:rPr lang="fr-CA" sz="1200" dirty="0" err="1">
                <a:latin typeface="+mn-lt"/>
              </a:rPr>
              <a:t>Suppl</a:t>
            </a:r>
            <a:r>
              <a:rPr lang="fr-CA" sz="1200" dirty="0">
                <a:latin typeface="+mn-lt"/>
              </a:rPr>
              <a:t> 2):30-4.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latin typeface="+mn-lt"/>
              </a:rPr>
              <a:t>Schmader</a:t>
            </a:r>
            <a:r>
              <a:rPr lang="fr-CA" sz="1200" dirty="0">
                <a:latin typeface="+mn-lt"/>
              </a:rPr>
              <a:t> K, </a:t>
            </a:r>
            <a:r>
              <a:rPr lang="fr-CA" sz="1200" dirty="0" err="1">
                <a:latin typeface="+mn-lt"/>
              </a:rPr>
              <a:t>Yoshikawa</a:t>
            </a:r>
            <a:r>
              <a:rPr lang="fr-CA" sz="1200" dirty="0">
                <a:latin typeface="+mn-lt"/>
              </a:rPr>
              <a:t> TT. </a:t>
            </a:r>
            <a:r>
              <a:rPr lang="fr-CA" sz="1200" b="0" i="0" u="none" strike="noStrike" dirty="0">
                <a:solidFill>
                  <a:srgbClr val="212121"/>
                </a:solidFill>
                <a:effectLst/>
                <a:latin typeface="+mn-lt"/>
              </a:rPr>
              <a:t>Herpes </a:t>
            </a:r>
            <a:r>
              <a:rPr lang="fr-CA" sz="1200" b="0" i="0" u="none" strike="noStrike" dirty="0" err="1">
                <a:solidFill>
                  <a:srgbClr val="212121"/>
                </a:solidFill>
                <a:effectLst/>
                <a:latin typeface="+mn-lt"/>
              </a:rPr>
              <a:t>zoster</a:t>
            </a:r>
            <a:r>
              <a:rPr lang="fr-CA" sz="1200" b="0" i="0" u="none" strike="noStrike" dirty="0">
                <a:solidFill>
                  <a:srgbClr val="212121"/>
                </a:solidFill>
                <a:effectLst/>
                <a:latin typeface="+mn-lt"/>
              </a:rPr>
              <a:t> in </a:t>
            </a:r>
            <a:r>
              <a:rPr lang="fr-CA" sz="1200" b="0" i="0" u="none" strike="noStrike" dirty="0" err="1">
                <a:solidFill>
                  <a:srgbClr val="212121"/>
                </a:solidFill>
                <a:effectLst/>
                <a:latin typeface="+mn-lt"/>
              </a:rPr>
              <a:t>older</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adults</a:t>
            </a:r>
            <a:r>
              <a:rPr lang="fr-CA" sz="1200" b="0" i="0" u="none" strike="noStrike" dirty="0">
                <a:solidFill>
                  <a:srgbClr val="212121"/>
                </a:solidFill>
                <a:effectLst/>
                <a:latin typeface="+mn-lt"/>
              </a:rPr>
              <a:t>. </a:t>
            </a:r>
            <a:r>
              <a:rPr lang="fr-CA" sz="1200" b="0" i="1" dirty="0">
                <a:latin typeface="+mn-lt"/>
              </a:rPr>
              <a:t>Clin </a:t>
            </a:r>
            <a:r>
              <a:rPr lang="fr-CA" sz="1200" i="1" dirty="0">
                <a:latin typeface="+mn-lt"/>
              </a:rPr>
              <a:t>Infect Dis</a:t>
            </a:r>
            <a:r>
              <a:rPr lang="fr-CA" sz="1200" dirty="0">
                <a:latin typeface="+mn-lt"/>
              </a:rPr>
              <a:t>. 2001;32(10):1481-6.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latin typeface="+mn-lt"/>
              </a:rPr>
              <a:t>McElhaney</a:t>
            </a:r>
            <a:r>
              <a:rPr lang="fr-CA" sz="1200" dirty="0">
                <a:latin typeface="+mn-lt"/>
              </a:rPr>
              <a:t> JE.</a:t>
            </a:r>
            <a:r>
              <a:rPr lang="fr-CA" b="1" i="0" u="none" strike="noStrike" dirty="0">
                <a:solidFill>
                  <a:srgbClr val="212121"/>
                </a:solidFill>
                <a:effectLst/>
                <a:latin typeface="Merriweather" pitchFamily="2" charset="77"/>
              </a:rPr>
              <a:t> </a:t>
            </a:r>
            <a:r>
              <a:rPr lang="fr-CA" b="0" i="0" u="none" strike="noStrike" dirty="0">
                <a:solidFill>
                  <a:srgbClr val="212121"/>
                </a:solidFill>
                <a:effectLst/>
                <a:latin typeface="+mn-lt"/>
              </a:rPr>
              <a:t>Herpes </a:t>
            </a:r>
            <a:r>
              <a:rPr lang="fr-CA" b="0" i="0" u="none" strike="noStrike" dirty="0" err="1">
                <a:solidFill>
                  <a:srgbClr val="212121"/>
                </a:solidFill>
                <a:effectLst/>
                <a:latin typeface="+mn-lt"/>
              </a:rPr>
              <a:t>zoster</a:t>
            </a:r>
            <a:r>
              <a:rPr lang="fr-CA" b="0" i="0" u="none" strike="noStrike" dirty="0">
                <a:solidFill>
                  <a:srgbClr val="212121"/>
                </a:solidFill>
                <a:effectLst/>
                <a:latin typeface="+mn-lt"/>
              </a:rPr>
              <a:t>: a </a:t>
            </a:r>
            <a:r>
              <a:rPr lang="fr-CA" b="0" i="0" u="none" strike="noStrike" dirty="0" err="1">
                <a:solidFill>
                  <a:srgbClr val="212121"/>
                </a:solidFill>
                <a:effectLst/>
                <a:latin typeface="+mn-lt"/>
              </a:rPr>
              <a:t>common</a:t>
            </a:r>
            <a:r>
              <a:rPr lang="fr-CA" b="0" i="0" u="none" strike="noStrike" dirty="0">
                <a:solidFill>
                  <a:srgbClr val="212121"/>
                </a:solidFill>
                <a:effectLst/>
                <a:latin typeface="+mn-lt"/>
              </a:rPr>
              <a:t> </a:t>
            </a:r>
            <a:r>
              <a:rPr lang="fr-CA" b="0" i="0" u="none" strike="noStrike" dirty="0" err="1">
                <a:solidFill>
                  <a:srgbClr val="212121"/>
                </a:solidFill>
                <a:effectLst/>
                <a:latin typeface="+mn-lt"/>
              </a:rPr>
              <a:t>disease</a:t>
            </a:r>
            <a:r>
              <a:rPr lang="fr-CA" b="0" i="0" u="none" strike="noStrike" dirty="0">
                <a:solidFill>
                  <a:srgbClr val="212121"/>
                </a:solidFill>
                <a:effectLst/>
                <a:latin typeface="+mn-lt"/>
              </a:rPr>
              <a:t> </a:t>
            </a:r>
            <a:r>
              <a:rPr lang="fr-CA" b="0" i="0" u="none" strike="noStrike" dirty="0" err="1">
                <a:solidFill>
                  <a:srgbClr val="212121"/>
                </a:solidFill>
                <a:effectLst/>
                <a:latin typeface="+mn-lt"/>
              </a:rPr>
              <a:t>that</a:t>
            </a:r>
            <a:r>
              <a:rPr lang="fr-CA" b="0" i="0" u="none" strike="noStrike" dirty="0">
                <a:solidFill>
                  <a:srgbClr val="212121"/>
                </a:solidFill>
                <a:effectLst/>
                <a:latin typeface="+mn-lt"/>
              </a:rPr>
              <a:t> can have a </a:t>
            </a:r>
            <a:r>
              <a:rPr lang="fr-CA" b="0" i="0" u="none" strike="noStrike" dirty="0" err="1">
                <a:solidFill>
                  <a:srgbClr val="212121"/>
                </a:solidFill>
                <a:effectLst/>
                <a:latin typeface="+mn-lt"/>
              </a:rPr>
              <a:t>devastating</a:t>
            </a:r>
            <a:r>
              <a:rPr lang="fr-CA" b="0" i="0" u="none" strike="noStrike" dirty="0">
                <a:solidFill>
                  <a:srgbClr val="212121"/>
                </a:solidFill>
                <a:effectLst/>
                <a:latin typeface="+mn-lt"/>
              </a:rPr>
              <a:t> impact on patients' </a:t>
            </a:r>
            <a:r>
              <a:rPr lang="fr-CA" b="0" i="0" u="none" strike="noStrike" dirty="0" err="1">
                <a:solidFill>
                  <a:srgbClr val="212121"/>
                </a:solidFill>
                <a:effectLst/>
                <a:latin typeface="+mn-lt"/>
              </a:rPr>
              <a:t>quality</a:t>
            </a:r>
            <a:r>
              <a:rPr lang="fr-CA" b="0" i="0" u="none" strike="noStrike" dirty="0">
                <a:solidFill>
                  <a:srgbClr val="212121"/>
                </a:solidFill>
                <a:effectLst/>
                <a:latin typeface="+mn-lt"/>
              </a:rPr>
              <a:t> of life.</a:t>
            </a:r>
            <a:r>
              <a:rPr lang="fr-CA" sz="1200" b="0" dirty="0">
                <a:latin typeface="+mn-lt"/>
              </a:rPr>
              <a:t> </a:t>
            </a:r>
            <a:r>
              <a:rPr lang="fr-CA" sz="1200" i="1" dirty="0">
                <a:latin typeface="+mn-lt"/>
              </a:rPr>
              <a:t>Expert </a:t>
            </a:r>
            <a:r>
              <a:rPr lang="fr-CA" sz="1200" i="1" dirty="0" err="1">
                <a:latin typeface="+mn-lt"/>
              </a:rPr>
              <a:t>Rev</a:t>
            </a:r>
            <a:r>
              <a:rPr lang="fr-CA" sz="1200" i="1" dirty="0">
                <a:latin typeface="+mn-lt"/>
              </a:rPr>
              <a:t> Vaccines</a:t>
            </a:r>
            <a:r>
              <a:rPr lang="fr-CA" sz="1200" dirty="0">
                <a:latin typeface="+mn-lt"/>
              </a:rPr>
              <a:t>. 2010;9(3 </a:t>
            </a:r>
            <a:r>
              <a:rPr lang="fr-CA" sz="1200" dirty="0" err="1">
                <a:latin typeface="+mn-lt"/>
              </a:rPr>
              <a:t>Suppl</a:t>
            </a:r>
            <a:r>
              <a:rPr lang="fr-CA" sz="1200" dirty="0">
                <a:latin typeface="+mn-lt"/>
              </a:rPr>
              <a:t>):27-30.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latin typeface="+mn-lt"/>
              </a:rPr>
              <a:t>Johnson RW, et coll. </a:t>
            </a:r>
            <a:r>
              <a:rPr lang="fr-CA" b="0" i="0" u="none" strike="noStrike" dirty="0">
                <a:solidFill>
                  <a:srgbClr val="1B3051"/>
                </a:solidFill>
                <a:effectLst/>
                <a:latin typeface="+mn-lt"/>
              </a:rPr>
              <a:t>The impact of herpes </a:t>
            </a:r>
            <a:r>
              <a:rPr lang="fr-CA" b="0" i="0" u="none" strike="noStrike" dirty="0" err="1">
                <a:solidFill>
                  <a:srgbClr val="1B3051"/>
                </a:solidFill>
                <a:effectLst/>
                <a:latin typeface="+mn-lt"/>
              </a:rPr>
              <a:t>zoster</a:t>
            </a:r>
            <a:r>
              <a:rPr lang="fr-CA" b="0" i="0" u="none" strike="noStrike" dirty="0">
                <a:solidFill>
                  <a:srgbClr val="1B3051"/>
                </a:solidFill>
                <a:effectLst/>
                <a:latin typeface="+mn-lt"/>
              </a:rPr>
              <a:t> and post-</a:t>
            </a:r>
            <a:r>
              <a:rPr lang="fr-CA" b="0" i="0" u="none" strike="noStrike" dirty="0" err="1">
                <a:solidFill>
                  <a:srgbClr val="1B3051"/>
                </a:solidFill>
                <a:effectLst/>
                <a:latin typeface="+mn-lt"/>
              </a:rPr>
              <a:t>herpetic</a:t>
            </a:r>
            <a:r>
              <a:rPr lang="fr-CA" b="0" i="0" u="none" strike="noStrike" dirty="0">
                <a:solidFill>
                  <a:srgbClr val="1B3051"/>
                </a:solidFill>
                <a:effectLst/>
                <a:latin typeface="+mn-lt"/>
              </a:rPr>
              <a:t> </a:t>
            </a:r>
            <a:r>
              <a:rPr lang="fr-CA" b="0" i="0" u="none" strike="noStrike" dirty="0" err="1">
                <a:solidFill>
                  <a:srgbClr val="1B3051"/>
                </a:solidFill>
                <a:effectLst/>
                <a:latin typeface="+mn-lt"/>
              </a:rPr>
              <a:t>neuralgia</a:t>
            </a:r>
            <a:r>
              <a:rPr lang="fr-CA" b="0" i="0" u="none" strike="noStrike" dirty="0">
                <a:solidFill>
                  <a:srgbClr val="1B3051"/>
                </a:solidFill>
                <a:effectLst/>
                <a:latin typeface="+mn-lt"/>
              </a:rPr>
              <a:t> on </a:t>
            </a:r>
            <a:r>
              <a:rPr lang="fr-CA" b="0" i="0" u="none" strike="noStrike" dirty="0" err="1">
                <a:solidFill>
                  <a:srgbClr val="1B3051"/>
                </a:solidFill>
                <a:effectLst/>
                <a:latin typeface="+mn-lt"/>
              </a:rPr>
              <a:t>quality</a:t>
            </a:r>
            <a:r>
              <a:rPr lang="fr-CA" b="0" i="0" u="none" strike="noStrike" dirty="0">
                <a:solidFill>
                  <a:srgbClr val="1B3051"/>
                </a:solidFill>
                <a:effectLst/>
                <a:latin typeface="+mn-lt"/>
              </a:rPr>
              <a:t>-of-life. </a:t>
            </a:r>
            <a:r>
              <a:rPr lang="fr-CA" sz="1200" i="1" dirty="0">
                <a:latin typeface="+mn-lt"/>
              </a:rPr>
              <a:t>BMC Med</a:t>
            </a:r>
            <a:r>
              <a:rPr lang="fr-CA" sz="1200" dirty="0">
                <a:latin typeface="+mn-lt"/>
              </a:rPr>
              <a:t>. 2010;21;8:37.</a:t>
            </a:r>
          </a:p>
          <a:p>
            <a:endParaRPr lang="fr-CA" sz="1200" dirty="0">
              <a:latin typeface="+mn-lt"/>
            </a:endParaRPr>
          </a:p>
          <a:p>
            <a:pPr>
              <a:defRPr b="1"/>
            </a:pPr>
            <a:r>
              <a:rPr lang="fr-CA" sz="1200" b="0" u="none" dirty="0">
                <a:latin typeface="+mn-lt"/>
              </a:rPr>
              <a:t>Impact sur la qualité de vie :</a:t>
            </a:r>
          </a:p>
          <a:p>
            <a:pPr>
              <a:defRPr b="1"/>
            </a:pPr>
            <a:r>
              <a:rPr lang="fr-CA" sz="1200" b="0" dirty="0">
                <a:latin typeface="+mn-lt"/>
              </a:rPr>
              <a:t>Drolet et ses collaborateurs ont étudié le fardeau du zona dans la population canadienne et mis en lumière son impact significatif sur la qualité de vie. Les auteurs ont évalué la gravité de la douleur causée par le zona, son effet sur les activités de la vie quotidienne ainsi que la qualité de vie chez 261 patients atteints de zona, parmi lesquels 24 % avaient développé une névralgie post-herpétique. Ils ont découvert que la maladie avait un impact majeur sur le sommeil, la joie de vivre, les activités générales, l’humeur de même que le degré d’anxiété et de dépression.</a:t>
            </a:r>
          </a:p>
          <a:p>
            <a:pPr marL="0" marR="0" lvl="0" indent="0" algn="l" defTabSz="914377" rtl="0" eaLnBrk="1" fontAlgn="auto" latinLnBrk="0" hangingPunct="1">
              <a:lnSpc>
                <a:spcPct val="100000"/>
              </a:lnSpc>
              <a:spcBef>
                <a:spcPts val="0"/>
              </a:spcBef>
              <a:spcAft>
                <a:spcPts val="0"/>
              </a:spcAft>
              <a:buClrTx/>
              <a:buSzTx/>
              <a:buFontTx/>
              <a:buNone/>
              <a:tabLst/>
              <a:defRPr b="1"/>
            </a:pPr>
            <a:r>
              <a:rPr lang="fr-CA" sz="1200" b="0" dirty="0">
                <a:latin typeface="+mn-lt"/>
              </a:rPr>
              <a:t>Drolet M, et coll. </a:t>
            </a:r>
            <a:r>
              <a:rPr lang="fr-CA" sz="1200" b="0" i="0" u="none" strike="noStrike" dirty="0">
                <a:solidFill>
                  <a:srgbClr val="212121"/>
                </a:solidFill>
                <a:effectLst/>
                <a:latin typeface="+mn-lt"/>
              </a:rPr>
              <a:t>The impact of herpes </a:t>
            </a:r>
            <a:r>
              <a:rPr lang="fr-CA" sz="1200" b="0" i="0" u="none" strike="noStrike" dirty="0" err="1">
                <a:solidFill>
                  <a:srgbClr val="212121"/>
                </a:solidFill>
                <a:effectLst/>
                <a:latin typeface="+mn-lt"/>
              </a:rPr>
              <a:t>zoster</a:t>
            </a:r>
            <a:r>
              <a:rPr lang="fr-CA" sz="1200" b="0" i="0" u="none" strike="noStrike" dirty="0">
                <a:solidFill>
                  <a:srgbClr val="212121"/>
                </a:solidFill>
                <a:effectLst/>
                <a:latin typeface="+mn-lt"/>
              </a:rPr>
              <a:t> and </a:t>
            </a:r>
            <a:r>
              <a:rPr lang="fr-CA" sz="1200" b="0" i="0" u="none" strike="noStrike" dirty="0" err="1">
                <a:solidFill>
                  <a:srgbClr val="212121"/>
                </a:solidFill>
                <a:effectLst/>
                <a:latin typeface="+mn-lt"/>
              </a:rPr>
              <a:t>postherpetic</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neuralgia</a:t>
            </a:r>
            <a:r>
              <a:rPr lang="fr-CA" sz="1200" b="0" i="0" u="none" strike="noStrike" dirty="0">
                <a:solidFill>
                  <a:srgbClr val="212121"/>
                </a:solidFill>
                <a:effectLst/>
                <a:latin typeface="+mn-lt"/>
              </a:rPr>
              <a:t> on </a:t>
            </a:r>
            <a:r>
              <a:rPr lang="fr-CA" sz="1200" b="0" i="0" u="none" strike="noStrike" dirty="0" err="1">
                <a:solidFill>
                  <a:srgbClr val="212121"/>
                </a:solidFill>
                <a:effectLst/>
                <a:latin typeface="+mn-lt"/>
              </a:rPr>
              <a:t>health-related</a:t>
            </a:r>
            <a:r>
              <a:rPr lang="fr-CA" sz="1200" b="0" i="0" u="none" strike="noStrike" dirty="0">
                <a:solidFill>
                  <a:srgbClr val="212121"/>
                </a:solidFill>
                <a:effectLst/>
                <a:latin typeface="+mn-lt"/>
              </a:rPr>
              <a:t> </a:t>
            </a:r>
            <a:r>
              <a:rPr lang="fr-CA" sz="1200" b="0" i="0" u="none" strike="noStrike" dirty="0" err="1">
                <a:solidFill>
                  <a:srgbClr val="212121"/>
                </a:solidFill>
                <a:effectLst/>
                <a:latin typeface="+mn-lt"/>
              </a:rPr>
              <a:t>quality</a:t>
            </a:r>
            <a:r>
              <a:rPr lang="fr-CA" sz="1200" b="0" i="0" u="none" strike="noStrike" dirty="0">
                <a:solidFill>
                  <a:srgbClr val="212121"/>
                </a:solidFill>
                <a:effectLst/>
                <a:latin typeface="+mn-lt"/>
              </a:rPr>
              <a:t> of life: a prospective </a:t>
            </a:r>
            <a:r>
              <a:rPr lang="fr-CA" sz="1200" b="0" i="0" u="none" strike="noStrike" dirty="0" err="1">
                <a:solidFill>
                  <a:srgbClr val="212121"/>
                </a:solidFill>
                <a:effectLst/>
                <a:latin typeface="+mn-lt"/>
              </a:rPr>
              <a:t>study</a:t>
            </a:r>
            <a:r>
              <a:rPr lang="fr-CA" sz="1200" b="0" i="0" u="none" strike="noStrike" dirty="0">
                <a:solidFill>
                  <a:srgbClr val="212121"/>
                </a:solidFill>
                <a:effectLst/>
                <a:latin typeface="+mn-lt"/>
              </a:rPr>
              <a:t>.</a:t>
            </a:r>
            <a:r>
              <a:rPr lang="fr-CA" sz="1200" b="1" i="0" u="none" strike="noStrike" dirty="0">
                <a:solidFill>
                  <a:srgbClr val="212121"/>
                </a:solidFill>
                <a:effectLst/>
                <a:latin typeface="+mn-lt"/>
              </a:rPr>
              <a:t> </a:t>
            </a:r>
            <a:r>
              <a:rPr lang="fr-CA" sz="1200" b="0" i="1" dirty="0">
                <a:latin typeface="+mn-lt"/>
              </a:rPr>
              <a:t>CMAJ.</a:t>
            </a:r>
            <a:r>
              <a:rPr lang="fr-CA" sz="1200" b="0" dirty="0">
                <a:latin typeface="+mn-lt"/>
              </a:rPr>
              <a:t> 2010;182:1731-6.</a:t>
            </a:r>
          </a:p>
          <a:p>
            <a:pPr>
              <a:defRPr b="1"/>
            </a:pPr>
            <a:endParaRPr lang="fr-CA" sz="1200" b="0" dirty="0">
              <a:latin typeface="+mn-lt"/>
            </a:endParaRPr>
          </a:p>
          <a:p>
            <a:pPr defTabSz="483123">
              <a:defRPr b="1"/>
            </a:pPr>
            <a:r>
              <a:rPr lang="fr-CA" sz="1200" b="0" noProof="0" dirty="0">
                <a:latin typeface="+mn-lt"/>
              </a:rPr>
              <a:t>Monographie de SHINGRIX (24 novembre 2021) : Les patients touchés font état de symptômes névralgiques caractéristiques, prenant notamment la forme d’une douleur pulsatile ou en coup de poignard profonde ou superficielle, intermittente ou continue, d’un endolorissement ou d’une sensation de brûlure spontanés, de démangeaisons intenses, d’allodynie et d’hyperalgie.</a:t>
            </a:r>
          </a:p>
          <a:p>
            <a:pPr>
              <a:defRPr b="1"/>
            </a:pPr>
            <a:endParaRPr lang="fr-CA" b="0" dirty="0"/>
          </a:p>
        </p:txBody>
      </p:sp>
    </p:spTree>
    <p:extLst>
      <p:ext uri="{BB962C8B-B14F-4D97-AF65-F5344CB8AC3E}">
        <p14:creationId xmlns:p14="http://schemas.microsoft.com/office/powerpoint/2010/main" val="555611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fr-CA" sz="1800" b="1" u="none" dirty="0">
                <a:solidFill>
                  <a:srgbClr val="242424"/>
                </a:solidFill>
                <a:effectLst/>
                <a:latin typeface="-apple-system"/>
              </a:rPr>
              <a:t>Notes du conférencier</a:t>
            </a:r>
            <a:endParaRPr lang="fr-CA" b="1" u="none" dirty="0">
              <a:solidFill>
                <a:srgbClr val="242424"/>
              </a:solidFill>
              <a:effectLst/>
              <a:latin typeface="-apple-system"/>
            </a:endParaRPr>
          </a:p>
          <a:p>
            <a:pPr algn="l"/>
            <a:r>
              <a:rPr lang="fr-CA" sz="1800" dirty="0">
                <a:solidFill>
                  <a:srgbClr val="242424"/>
                </a:solidFill>
                <a:effectLst/>
                <a:latin typeface="-apple-system"/>
              </a:rPr>
              <a:t>Le traitement de l'herpes </a:t>
            </a:r>
            <a:r>
              <a:rPr lang="fr-CA" sz="1800" dirty="0" err="1">
                <a:solidFill>
                  <a:srgbClr val="242424"/>
                </a:solidFill>
                <a:effectLst/>
                <a:latin typeface="-apple-system"/>
              </a:rPr>
              <a:t>zoster</a:t>
            </a:r>
            <a:r>
              <a:rPr lang="fr-CA" sz="1800" dirty="0">
                <a:solidFill>
                  <a:srgbClr val="242424"/>
                </a:solidFill>
                <a:effectLst/>
                <a:latin typeface="-apple-system"/>
              </a:rPr>
              <a:t> doit débuter dès que possible, idéalement pendant la phase prodromique et risque d'être inefficace s'il est administré &gt; 72 heures après l'apparition des lésions cutanées, en particulier en l'absence de lésions nouvellement formées. </a:t>
            </a:r>
            <a:r>
              <a:rPr lang="fr-CA" dirty="0">
                <a:solidFill>
                  <a:srgbClr val="242424"/>
                </a:solidFill>
                <a:effectLst/>
                <a:latin typeface="-apple-system"/>
              </a:rPr>
              <a:t> </a:t>
            </a:r>
          </a:p>
          <a:p>
            <a:pPr algn="l"/>
            <a:endParaRPr lang="fr-CA" dirty="0">
              <a:solidFill>
                <a:srgbClr val="242424"/>
              </a:solidFill>
              <a:effectLst/>
              <a:latin typeface="-apple-system"/>
            </a:endParaRPr>
          </a:p>
          <a:p>
            <a:pPr algn="l"/>
            <a:r>
              <a:rPr lang="fr-CA" sz="1800" dirty="0">
                <a:solidFill>
                  <a:srgbClr val="242424"/>
                </a:solidFill>
                <a:effectLst/>
                <a:latin typeface="-apple-system"/>
              </a:rPr>
              <a:t>Ce traitement (antiviral) doit débuter dès que possible (dans les 72 heures suivant l’apparition de l’éruption), afin de garantir une efficacité optimale. </a:t>
            </a:r>
            <a:endParaRPr lang="fr-CA" dirty="0">
              <a:solidFill>
                <a:srgbClr val="242424"/>
              </a:solidFill>
              <a:effectLst/>
              <a:latin typeface="-apple-system"/>
            </a:endParaRPr>
          </a:p>
          <a:p>
            <a:pPr algn="l"/>
            <a:r>
              <a:rPr lang="fr-CA" dirty="0">
                <a:solidFill>
                  <a:srgbClr val="242424"/>
                </a:solidFill>
                <a:effectLst/>
                <a:latin typeface="-apple-system"/>
              </a:rPr>
              <a:t> </a:t>
            </a:r>
            <a:br>
              <a:rPr lang="fr-CA" dirty="0">
                <a:solidFill>
                  <a:srgbClr val="242424"/>
                </a:solidFill>
                <a:effectLst/>
                <a:latin typeface="-apple-system"/>
              </a:rPr>
            </a:br>
            <a:r>
              <a:rPr lang="fr-CA" sz="1800" dirty="0">
                <a:solidFill>
                  <a:srgbClr val="242424"/>
                </a:solidFill>
                <a:effectLst/>
                <a:latin typeface="-apple-system"/>
              </a:rPr>
              <a:t>La prise d’antiviraux au moment de l’éruption cutanée du zona a été proposée comme intervention possible pour prévenir l’apparition d’une NPH.</a:t>
            </a:r>
            <a:endParaRPr lang="fr-CA" dirty="0">
              <a:solidFill>
                <a:srgbClr val="242424"/>
              </a:solidFill>
              <a:effectLst/>
              <a:latin typeface="-apple-system"/>
            </a:endParaRPr>
          </a:p>
          <a:p>
            <a:pPr algn="l"/>
            <a:r>
              <a:rPr lang="fr-CA" sz="1800" dirty="0">
                <a:solidFill>
                  <a:srgbClr val="242424"/>
                </a:solidFill>
                <a:effectLst/>
                <a:latin typeface="-apple-system"/>
              </a:rPr>
              <a:t>Dans leur revue systématique, Chen et ses collaborateurs ont découvert que des données probantes de grande qualité montrent que l’aciclovir par voie orale ne réduit pas significativement l’incidence de la NPH et ont conclu que des études bien conçues devront être menées sur la prévention de la NPH par le </a:t>
            </a:r>
            <a:r>
              <a:rPr lang="fr-CA" sz="1800" dirty="0" err="1">
                <a:solidFill>
                  <a:srgbClr val="242424"/>
                </a:solidFill>
                <a:effectLst/>
                <a:latin typeface="-apple-system"/>
              </a:rPr>
              <a:t>famciclovir</a:t>
            </a:r>
            <a:r>
              <a:rPr lang="fr-CA" sz="1800" dirty="0">
                <a:solidFill>
                  <a:srgbClr val="242424"/>
                </a:solidFill>
                <a:effectLst/>
                <a:latin typeface="-apple-system"/>
              </a:rPr>
              <a:t> ou d’autres antiviraux plus récents puisque les données à cet égard sont insuffisantes à l’heure actuelle. </a:t>
            </a:r>
            <a:endParaRPr lang="fr-CA" dirty="0">
              <a:solidFill>
                <a:srgbClr val="242424"/>
              </a:solidFill>
              <a:effectLst/>
              <a:latin typeface="-apple-system"/>
            </a:endParaRPr>
          </a:p>
          <a:p>
            <a:pPr algn="l"/>
            <a:br>
              <a:rPr lang="fr-CA" dirty="0">
                <a:solidFill>
                  <a:srgbClr val="242424"/>
                </a:solidFill>
                <a:effectLst/>
                <a:latin typeface="-apple-system"/>
              </a:rPr>
            </a:br>
            <a:r>
              <a:rPr lang="fr-CA" sz="1800" b="1" dirty="0">
                <a:solidFill>
                  <a:srgbClr val="242424"/>
                </a:solidFill>
                <a:effectLst/>
                <a:latin typeface="-apple-system"/>
              </a:rPr>
              <a:t>Références :</a:t>
            </a:r>
            <a:endParaRPr lang="fr-CA" b="1" dirty="0">
              <a:solidFill>
                <a:srgbClr val="242424"/>
              </a:solidFill>
              <a:effectLst/>
              <a:latin typeface="-apple-system"/>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effectLst/>
                <a:latin typeface="Segoe UI" panose="020B0502040204020203" pitchFamily="34" charset="0"/>
              </a:rPr>
              <a:t>Kaye KM. Herpes </a:t>
            </a:r>
            <a:r>
              <a:rPr lang="fr-CA" sz="1800" dirty="0" err="1">
                <a:effectLst/>
                <a:latin typeface="Segoe UI" panose="020B0502040204020203" pitchFamily="34" charset="0"/>
              </a:rPr>
              <a:t>zoster</a:t>
            </a:r>
            <a:r>
              <a:rPr lang="fr-CA" sz="1800" dirty="0">
                <a:effectLst/>
                <a:latin typeface="Segoe UI" panose="020B0502040204020203" pitchFamily="34" charset="0"/>
              </a:rPr>
              <a:t>, </a:t>
            </a:r>
            <a:r>
              <a:rPr lang="fr-CA" sz="1800" i="1" dirty="0">
                <a:effectLst/>
                <a:latin typeface="Segoe UI" panose="020B0502040204020203" pitchFamily="34" charset="0"/>
              </a:rPr>
              <a:t>Le Manuel Merck</a:t>
            </a:r>
            <a:r>
              <a:rPr lang="fr-CA" sz="1800" i="0" dirty="0">
                <a:effectLst/>
                <a:latin typeface="Segoe UI" panose="020B0502040204020203" pitchFamily="34" charset="0"/>
              </a:rPr>
              <a:t>,</a:t>
            </a:r>
            <a:r>
              <a:rPr lang="fr-CA" sz="1800" dirty="0">
                <a:effectLst/>
                <a:latin typeface="Segoe UI" panose="020B0502040204020203" pitchFamily="34" charset="0"/>
              </a:rPr>
              <a:t> [En ligne], mis à jour en octobre 2021. [</a:t>
            </a:r>
            <a:r>
              <a:rPr lang="fr-CA" sz="1800" u="none" strike="noStrike" dirty="0">
                <a:solidFill>
                  <a:srgbClr val="4F52B2"/>
                </a:solidFill>
                <a:effectLst/>
                <a:latin typeface="-apple-system"/>
                <a:hlinkClick r:id="rId3" tooltip="https://www.merckmanuals.com/fr-ca/professional/maladies-infectieuses/virus-herp%C3%A9tiques-herpes-virus/herpes-zoster"/>
              </a:rPr>
              <a:t>https://www.merckmanuals.com/fr-ca/professional/maladies-infectieuses/virus-herp%C3%A9tiques-herpes-virus/herpes-zoster#</a:t>
            </a:r>
            <a:r>
              <a:rPr lang="fr-CA" sz="1800" dirty="0">
                <a:effectLst/>
                <a:latin typeface="Segoe UI" panose="020B0502040204020203" pitchFamily="34" charset="0"/>
              </a:rPr>
              <a:t>].</a:t>
            </a:r>
            <a:endParaRPr lang="fr-CA" sz="1800" dirty="0">
              <a:solidFill>
                <a:srgbClr val="242424"/>
              </a:solidFill>
              <a:effectLst/>
              <a:latin typeface="-apple-system"/>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solidFill>
                  <a:srgbClr val="242424"/>
                </a:solidFill>
                <a:effectLst/>
                <a:latin typeface="-apple-system"/>
              </a:rPr>
              <a:t>National Institute on </a:t>
            </a:r>
            <a:r>
              <a:rPr lang="fr-CA" sz="1800" dirty="0" err="1">
                <a:solidFill>
                  <a:srgbClr val="242424"/>
                </a:solidFill>
                <a:effectLst/>
                <a:latin typeface="-apple-system"/>
              </a:rPr>
              <a:t>Ageing</a:t>
            </a:r>
            <a:r>
              <a:rPr lang="fr-CA" sz="1800" dirty="0">
                <a:solidFill>
                  <a:srgbClr val="242424"/>
                </a:solidFill>
                <a:effectLst/>
                <a:latin typeface="-apple-system"/>
              </a:rPr>
              <a:t>. (2022). The </a:t>
            </a:r>
            <a:r>
              <a:rPr lang="fr-CA" sz="1800" dirty="0" err="1">
                <a:solidFill>
                  <a:srgbClr val="242424"/>
                </a:solidFill>
                <a:effectLst/>
                <a:latin typeface="-apple-system"/>
              </a:rPr>
              <a:t>Overlooked</a:t>
            </a:r>
            <a:r>
              <a:rPr lang="fr-CA" sz="1800" dirty="0">
                <a:solidFill>
                  <a:srgbClr val="242424"/>
                </a:solidFill>
                <a:effectLst/>
                <a:latin typeface="-apple-system"/>
              </a:rPr>
              <a:t> Issue of Shingles Infections in </a:t>
            </a:r>
            <a:r>
              <a:rPr lang="fr-CA" sz="1800" dirty="0" err="1">
                <a:solidFill>
                  <a:srgbClr val="242424"/>
                </a:solidFill>
                <a:effectLst/>
                <a:latin typeface="-apple-system"/>
              </a:rPr>
              <a:t>Older</a:t>
            </a:r>
            <a:r>
              <a:rPr lang="fr-CA" sz="1800" dirty="0">
                <a:solidFill>
                  <a:srgbClr val="242424"/>
                </a:solidFill>
                <a:effectLst/>
                <a:latin typeface="-apple-system"/>
              </a:rPr>
              <a:t> </a:t>
            </a:r>
            <a:r>
              <a:rPr lang="fr-CA" sz="1800" dirty="0" err="1">
                <a:solidFill>
                  <a:srgbClr val="242424"/>
                </a:solidFill>
                <a:effectLst/>
                <a:latin typeface="-apple-system"/>
              </a:rPr>
              <a:t>Canadians</a:t>
            </a:r>
            <a:r>
              <a:rPr lang="fr-CA" sz="1800" dirty="0">
                <a:solidFill>
                  <a:srgbClr val="242424"/>
                </a:solidFill>
                <a:effectLst/>
                <a:latin typeface="-apple-system"/>
              </a:rPr>
              <a:t> And How to </a:t>
            </a:r>
            <a:r>
              <a:rPr lang="fr-CA" sz="1800" dirty="0" err="1">
                <a:solidFill>
                  <a:srgbClr val="242424"/>
                </a:solidFill>
                <a:effectLst/>
                <a:latin typeface="-apple-system"/>
              </a:rPr>
              <a:t>Address</a:t>
            </a:r>
            <a:r>
              <a:rPr lang="fr-CA" sz="1800" dirty="0">
                <a:solidFill>
                  <a:srgbClr val="242424"/>
                </a:solidFill>
                <a:effectLst/>
                <a:latin typeface="-apple-system"/>
              </a:rPr>
              <a:t> It! Toronto, ON: </a:t>
            </a:r>
            <a:r>
              <a:rPr lang="fr-CA" sz="1800" i="1" dirty="0">
                <a:solidFill>
                  <a:srgbClr val="242424"/>
                </a:solidFill>
                <a:effectLst/>
                <a:latin typeface="-apple-system"/>
              </a:rPr>
              <a:t>National Institute on </a:t>
            </a:r>
            <a:r>
              <a:rPr lang="fr-CA" sz="1800" i="1" dirty="0" err="1">
                <a:solidFill>
                  <a:srgbClr val="242424"/>
                </a:solidFill>
                <a:effectLst/>
                <a:latin typeface="-apple-system"/>
              </a:rPr>
              <a:t>Ageing</a:t>
            </a:r>
            <a:r>
              <a:rPr lang="fr-CA" sz="1800" i="1" dirty="0">
                <a:solidFill>
                  <a:srgbClr val="242424"/>
                </a:solidFill>
                <a:effectLst/>
                <a:latin typeface="-apple-system"/>
              </a:rPr>
              <a:t>, </a:t>
            </a:r>
            <a:r>
              <a:rPr lang="fr-CA" sz="1800" i="1" dirty="0" err="1">
                <a:solidFill>
                  <a:srgbClr val="242424"/>
                </a:solidFill>
                <a:effectLst/>
                <a:latin typeface="-apple-system"/>
              </a:rPr>
              <a:t>Ryerson</a:t>
            </a:r>
            <a:r>
              <a:rPr lang="fr-CA" sz="1800" i="1" dirty="0">
                <a:solidFill>
                  <a:srgbClr val="242424"/>
                </a:solidFill>
                <a:effectLst/>
                <a:latin typeface="-apple-system"/>
              </a:rPr>
              <a:t> </a:t>
            </a:r>
            <a:r>
              <a:rPr lang="fr-CA" sz="1800" i="1" dirty="0" err="1">
                <a:solidFill>
                  <a:srgbClr val="242424"/>
                </a:solidFill>
                <a:effectLst/>
                <a:latin typeface="-apple-system"/>
              </a:rPr>
              <a:t>University</a:t>
            </a:r>
            <a:r>
              <a:rPr lang="fr-CA" sz="1800" i="1" dirty="0">
                <a:solidFill>
                  <a:srgbClr val="242424"/>
                </a:solidFill>
                <a:effectLst/>
                <a:latin typeface="-apple-system"/>
              </a:rPr>
              <a:t>, </a:t>
            </a:r>
            <a:r>
              <a:rPr lang="fr-CA" sz="1800" dirty="0">
                <a:effectLst/>
                <a:latin typeface="Segoe UI" panose="020B0502040204020203" pitchFamily="34" charset="0"/>
              </a:rPr>
              <a:t>[En ligne], publié en mars 2022. [</a:t>
            </a:r>
            <a:r>
              <a:rPr lang="fr-CA" sz="1800" u="none" strike="noStrike" dirty="0">
                <a:solidFill>
                  <a:srgbClr val="4F52B2"/>
                </a:solidFill>
                <a:effectLst/>
                <a:latin typeface="-apple-system"/>
                <a:hlinkClick r:id="rId4" tooltip="https://can01.safelinks.protection.outlook.com/?url=https%3A%2F%2Fstatic1.squarespace.com%2Fstatic%2F5c2fa7b03917eed9b5a436d8%2Ft%2F622f468a48d4e81436aade91%2F1647265419577%2FShingles%2BReport%2B-%2BFinal2.pdf&amp;data=05%7C01%7Cll.lemieux%40agenceunik.ca%7C2a7a9cabd66943d8615208da927c327e%7C56d5341ca05e4b4e8acada53648b1250%7C0%7C0%7C637983360019918627%7CUnknown%7CTWFpbGZsb3d8eyJWIjoiMC4wLjAwMDAiLCJQIjoiV2luMzIiLCJBTiI6Ik1haWwiLCJXVCI6Mn0%3D%7C3000%7C%7C%7C&amp;sdata=N4dcUrZD0NrZ18dYyMVn1CaoGSQ3xA1ihylqJco6ab0%3D&amp;reserved=0"/>
              </a:rPr>
              <a:t>https://static1.squarespace.com/static/5c2fa7b03917eed9b5a436d8/t/622f468a48d4e81436aade91/1647265419577/Shingles+Report+-+Final2.pdf</a:t>
            </a:r>
            <a:r>
              <a:rPr lang="fr-CA" sz="1800" dirty="0">
                <a:effectLst/>
                <a:latin typeface="Segoe UI" panose="020B0502040204020203" pitchFamily="34" charset="0"/>
              </a:rPr>
              <a:t>]</a:t>
            </a:r>
            <a:r>
              <a:rPr lang="fr-CA" sz="1800" u="none" strike="noStrike" dirty="0">
                <a:solidFill>
                  <a:srgbClr val="4F52B2"/>
                </a:solidFill>
                <a:effectLst/>
                <a:latin typeface="-apple-system"/>
              </a:rPr>
              <a:t>.</a:t>
            </a:r>
            <a:endParaRPr lang="fr-CA" sz="1800" dirty="0">
              <a:solidFill>
                <a:srgbClr val="242424"/>
              </a:solidFill>
              <a:effectLst/>
              <a:latin typeface="-apple-system"/>
            </a:endParaRPr>
          </a:p>
          <a:p>
            <a:pPr marL="285750" indent="-285750" algn="l">
              <a:buFont typeface="Arial" panose="020B0604020202020204" pitchFamily="34" charset="0"/>
              <a:buChar char="•"/>
            </a:pPr>
            <a:r>
              <a:rPr lang="fr-CA" sz="1800" dirty="0">
                <a:solidFill>
                  <a:srgbClr val="242424"/>
                </a:solidFill>
                <a:effectLst/>
                <a:latin typeface="-apple-system"/>
              </a:rPr>
              <a:t>Chen N, Li Q, Yang J, et coll. Antiviral </a:t>
            </a:r>
            <a:r>
              <a:rPr lang="fr-CA" sz="1800" dirty="0" err="1">
                <a:solidFill>
                  <a:srgbClr val="242424"/>
                </a:solidFill>
                <a:effectLst/>
                <a:latin typeface="-apple-system"/>
              </a:rPr>
              <a:t>treatment</a:t>
            </a:r>
            <a:r>
              <a:rPr lang="fr-CA" sz="1800" dirty="0">
                <a:solidFill>
                  <a:srgbClr val="242424"/>
                </a:solidFill>
                <a:effectLst/>
                <a:latin typeface="-apple-system"/>
              </a:rPr>
              <a:t> for </a:t>
            </a:r>
            <a:r>
              <a:rPr lang="fr-CA" sz="1800" dirty="0" err="1">
                <a:solidFill>
                  <a:srgbClr val="242424"/>
                </a:solidFill>
                <a:effectLst/>
                <a:latin typeface="-apple-system"/>
              </a:rPr>
              <a:t>preventing</a:t>
            </a:r>
            <a:r>
              <a:rPr lang="fr-CA" dirty="0">
                <a:solidFill>
                  <a:srgbClr val="242424"/>
                </a:solidFill>
                <a:effectLst/>
                <a:latin typeface="-apple-system"/>
              </a:rPr>
              <a:t> </a:t>
            </a:r>
            <a:r>
              <a:rPr lang="fr-CA" sz="1800" dirty="0" err="1">
                <a:solidFill>
                  <a:srgbClr val="242424"/>
                </a:solidFill>
                <a:effectLst/>
                <a:latin typeface="-apple-system"/>
              </a:rPr>
              <a:t>postherpetic</a:t>
            </a:r>
            <a:r>
              <a:rPr lang="fr-CA" dirty="0">
                <a:solidFill>
                  <a:srgbClr val="242424"/>
                </a:solidFill>
                <a:effectLst/>
                <a:latin typeface="-apple-system"/>
              </a:rPr>
              <a:t> </a:t>
            </a:r>
            <a:r>
              <a:rPr lang="fr-CA" sz="1800" dirty="0" err="1">
                <a:solidFill>
                  <a:srgbClr val="242424"/>
                </a:solidFill>
                <a:effectLst/>
                <a:latin typeface="-apple-system"/>
              </a:rPr>
              <a:t>neuralgia</a:t>
            </a:r>
            <a:r>
              <a:rPr lang="fr-CA" sz="1800" dirty="0">
                <a:solidFill>
                  <a:srgbClr val="242424"/>
                </a:solidFill>
                <a:effectLst/>
                <a:latin typeface="-apple-system"/>
              </a:rPr>
              <a:t>. </a:t>
            </a:r>
            <a:r>
              <a:rPr lang="fr-CA" sz="1800" i="1" dirty="0">
                <a:solidFill>
                  <a:srgbClr val="242424"/>
                </a:solidFill>
                <a:effectLst/>
                <a:latin typeface="-apple-system"/>
              </a:rPr>
              <a:t>Cochrane </a:t>
            </a:r>
            <a:r>
              <a:rPr lang="fr-CA" sz="1800" i="1" dirty="0" err="1">
                <a:solidFill>
                  <a:srgbClr val="242424"/>
                </a:solidFill>
                <a:effectLst/>
                <a:latin typeface="-apple-system"/>
              </a:rPr>
              <a:t>Database</a:t>
            </a:r>
            <a:r>
              <a:rPr lang="fr-CA" sz="1800" i="1" dirty="0">
                <a:solidFill>
                  <a:srgbClr val="242424"/>
                </a:solidFill>
                <a:effectLst/>
                <a:latin typeface="-apple-system"/>
              </a:rPr>
              <a:t> of </a:t>
            </a:r>
            <a:r>
              <a:rPr lang="fr-CA" sz="1800" i="1" dirty="0" err="1">
                <a:solidFill>
                  <a:srgbClr val="242424"/>
                </a:solidFill>
                <a:effectLst/>
                <a:latin typeface="-apple-system"/>
              </a:rPr>
              <a:t>Systematic</a:t>
            </a:r>
            <a:r>
              <a:rPr lang="fr-CA" i="1" dirty="0">
                <a:solidFill>
                  <a:srgbClr val="242424"/>
                </a:solidFill>
                <a:effectLst/>
                <a:latin typeface="-apple-system"/>
              </a:rPr>
              <a:t> </a:t>
            </a:r>
            <a:r>
              <a:rPr lang="fr-CA" sz="1800" i="1" dirty="0" err="1">
                <a:solidFill>
                  <a:srgbClr val="242424"/>
                </a:solidFill>
                <a:effectLst/>
                <a:latin typeface="-apple-system"/>
              </a:rPr>
              <a:t>Reviews</a:t>
            </a:r>
            <a:r>
              <a:rPr lang="fr-CA" i="1" dirty="0">
                <a:solidFill>
                  <a:srgbClr val="242424"/>
                </a:solidFill>
                <a:effectLst/>
                <a:latin typeface="-apple-system"/>
              </a:rPr>
              <a:t> </a:t>
            </a:r>
            <a:r>
              <a:rPr lang="fr-CA" sz="1800" i="1" dirty="0">
                <a:solidFill>
                  <a:srgbClr val="242424"/>
                </a:solidFill>
                <a:effectLst/>
                <a:latin typeface="-apple-system"/>
              </a:rPr>
              <a:t>2014; 2:CD006866</a:t>
            </a:r>
            <a:r>
              <a:rPr lang="fr-CA" sz="1800" dirty="0">
                <a:solidFill>
                  <a:srgbClr val="242424"/>
                </a:solidFill>
                <a:effectLst/>
                <a:latin typeface="-apple-system"/>
              </a:rPr>
              <a:t>. </a:t>
            </a:r>
            <a:r>
              <a:rPr lang="fr-CA" sz="1800" dirty="0">
                <a:effectLst/>
                <a:latin typeface="Segoe UI" panose="020B0502040204020203" pitchFamily="34" charset="0"/>
              </a:rPr>
              <a:t>[En ligne], publié en 2014. [</a:t>
            </a:r>
            <a:r>
              <a:rPr lang="fr-CA" sz="1800" u="none" strike="noStrike" dirty="0">
                <a:solidFill>
                  <a:srgbClr val="4F52B2"/>
                </a:solidFill>
                <a:effectLst/>
                <a:latin typeface="-apple-system"/>
                <a:hlinkClick r:id="rId5" tooltip="https://www.cochranelibrary.com/cdsr/doi/10.1002/14651858.CD006866.pub3/epdf/full"/>
              </a:rPr>
              <a:t>https://www.cochranelibrary.com/cdsr/doi/10.1002/14651858.CD006866.pub3/epdf/full</a:t>
            </a:r>
            <a:r>
              <a:rPr lang="fr-CA" sz="1200" dirty="0">
                <a:effectLst/>
                <a:latin typeface="Segoe UI" panose="020B0502040204020203" pitchFamily="34" charset="0"/>
              </a:rPr>
              <a:t>].</a:t>
            </a:r>
            <a:endParaRPr lang="fr-CA" dirty="0">
              <a:solidFill>
                <a:srgbClr val="242424"/>
              </a:solidFill>
              <a:effectLst/>
              <a:latin typeface="-apple-system"/>
            </a:endParaRPr>
          </a:p>
          <a:p>
            <a:endParaRPr lang="fr-CA" altLang="en-US" dirty="0">
              <a:latin typeface="Calibri" panose="020F0502020204030204" pitchFamily="34" charset="0"/>
              <a:ea typeface="ヒラギノ角ゴ Pro W3" pitchFamily="126" charset="-128"/>
              <a:cs typeface="Calibri" panose="020F0502020204030204" pitchFamily="34"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1pPr>
            <a:lvl2pPr marL="742950" indent="-28575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2pPr>
            <a:lvl3pPr marL="1143000" indent="-22860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3pPr>
            <a:lvl4pPr marL="1600200" indent="-22860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4pPr>
            <a:lvl5pPr marL="2057400" indent="-22860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5pPr>
            <a:lvl6pPr marL="25146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6pPr>
            <a:lvl7pPr marL="29718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7pPr>
            <a:lvl8pPr marL="34290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8pPr>
            <a:lvl9pPr marL="38862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9pPr>
          </a:lstStyle>
          <a:p>
            <a:pPr marL="0" marR="0" lvl="0" indent="0" algn="r" defTabSz="914400" rtl="0" eaLnBrk="1" fontAlgn="auto" latinLnBrk="0" hangingPunct="1">
              <a:lnSpc>
                <a:spcPct val="100000"/>
              </a:lnSpc>
              <a:spcBef>
                <a:spcPts val="0"/>
              </a:spcBef>
              <a:spcAft>
                <a:spcPct val="0"/>
              </a:spcAft>
              <a:buClrTx/>
              <a:buSzTx/>
              <a:buFontTx/>
              <a:buNone/>
              <a:tabLst/>
              <a:defRPr/>
            </a:pPr>
            <a:fld id="{BB4D2CD9-9DC1-438B-BC6A-C177FD3132E2}" type="slidenum">
              <a:rPr kumimoji="0" lang="fr-CA" altLang="en-US" sz="900" b="0" i="0" u="none" strike="noStrike" kern="1200" cap="none" spc="0" normalizeH="0" baseline="0" noProof="0" smtClean="0">
                <a:ln>
                  <a:noFill/>
                </a:ln>
                <a:solidFill>
                  <a:srgbClr val="5C0D8E"/>
                </a:solidFill>
                <a:effectLst/>
                <a:uLnTx/>
                <a:uFillTx/>
                <a:latin typeface="Calibri" panose="020F0502020204030204" pitchFamily="34" charset="0"/>
                <a:ea typeface="ヒラギノ角ゴ Pro W3" pitchFamily="126" charset="-128"/>
                <a:cs typeface="Calibri" panose="020F0502020204030204" pitchFamily="34" charset="0"/>
              </a:rPr>
              <a:pPr marL="0" marR="0" lvl="0" indent="0" algn="r" defTabSz="914400" rtl="0" eaLnBrk="1" fontAlgn="auto" latinLnBrk="0" hangingPunct="1">
                <a:lnSpc>
                  <a:spcPct val="100000"/>
                </a:lnSpc>
                <a:spcBef>
                  <a:spcPts val="0"/>
                </a:spcBef>
                <a:spcAft>
                  <a:spcPct val="0"/>
                </a:spcAft>
                <a:buClrTx/>
                <a:buSzTx/>
                <a:buFontTx/>
                <a:buNone/>
                <a:tabLst/>
                <a:defRPr/>
              </a:pPr>
              <a:t>27</a:t>
            </a:fld>
            <a:endParaRPr kumimoji="0" lang="fr-CA" altLang="en-US" sz="900" b="0" i="0" u="none" strike="noStrike" kern="1200" cap="none" spc="0" normalizeH="0" baseline="0" noProof="0">
              <a:ln>
                <a:noFill/>
              </a:ln>
              <a:solidFill>
                <a:srgbClr val="5C0D8E"/>
              </a:solidFill>
              <a:effectLst/>
              <a:uLnTx/>
              <a:uFillTx/>
              <a:latin typeface="Calibri" panose="020F0502020204030204" pitchFamily="34" charset="0"/>
              <a:ea typeface="ヒラギノ角ゴ Pro W3" pitchFamily="126" charset="-128"/>
              <a:cs typeface="Calibri" panose="020F0502020204030204" pitchFamily="34" charset="0"/>
            </a:endParaRPr>
          </a:p>
        </p:txBody>
      </p:sp>
    </p:spTree>
    <p:extLst>
      <p:ext uri="{BB962C8B-B14F-4D97-AF65-F5344CB8AC3E}">
        <p14:creationId xmlns:p14="http://schemas.microsoft.com/office/powerpoint/2010/main" val="356947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i="0">
                <a:solidFill>
                  <a:schemeClr val="tx1"/>
                </a:solidFill>
                <a:latin typeface="+mn-lt"/>
                <a:ea typeface="+mn-ea"/>
                <a:cs typeface="+mn-cs"/>
              </a:rPr>
              <a:t>Notes du conférencier</a:t>
            </a:r>
          </a:p>
          <a:p>
            <a:r>
              <a:rPr lang="fr-CA" sz="1200" b="0" i="0">
                <a:solidFill>
                  <a:schemeClr val="tx1"/>
                </a:solidFill>
                <a:latin typeface="+mn-lt"/>
                <a:ea typeface="+mn-ea"/>
                <a:cs typeface="+mn-cs"/>
              </a:rPr>
              <a:t>Comprendre l’effet du zona et de la douleur liée au zona devrait guider les soins afin d’améliorer la qualité de vie liée à la santé chez les patients âgés. Une étude observationnelle, multicentrique, prospective et longitudinale de 12 mois a été menée en France dans un contexte de soins primaires chez des patients âgés de ≥ 50 ans présentant une éruption de zona aiguë. La douleur liée au zona signalée par le patient a été évaluée au moyen de questionnaires validés (Douleur neuropathique en 4 questions [DN4], </a:t>
            </a:r>
            <a:r>
              <a:rPr lang="fr-CA" sz="1200" b="0" i="0" err="1">
                <a:solidFill>
                  <a:schemeClr val="tx1"/>
                </a:solidFill>
                <a:latin typeface="+mn-lt"/>
                <a:ea typeface="+mn-ea"/>
                <a:cs typeface="+mn-cs"/>
              </a:rPr>
              <a:t>Zoster</a:t>
            </a:r>
            <a:r>
              <a:rPr lang="fr-CA" sz="1200" b="0" i="0">
                <a:solidFill>
                  <a:schemeClr val="tx1"/>
                </a:solidFill>
                <a:latin typeface="+mn-lt"/>
                <a:ea typeface="+mn-ea"/>
                <a:cs typeface="+mn-cs"/>
              </a:rPr>
              <a:t> Brief Pain Inventory [ZBPI] et </a:t>
            </a:r>
            <a:r>
              <a:rPr lang="fr-CA" sz="1200" b="0" i="0" err="1">
                <a:solidFill>
                  <a:schemeClr val="tx1"/>
                </a:solidFill>
                <a:latin typeface="+mn-lt"/>
                <a:ea typeface="+mn-ea"/>
                <a:cs typeface="+mn-cs"/>
              </a:rPr>
              <a:t>Neuropathic</a:t>
            </a:r>
            <a:r>
              <a:rPr lang="fr-CA" sz="1200" b="0" i="0">
                <a:solidFill>
                  <a:schemeClr val="tx1"/>
                </a:solidFill>
                <a:latin typeface="+mn-lt"/>
                <a:ea typeface="+mn-ea"/>
                <a:cs typeface="+mn-cs"/>
              </a:rPr>
              <a:t> Pain </a:t>
            </a:r>
            <a:r>
              <a:rPr lang="fr-CA" sz="1200" b="0" i="0" err="1">
                <a:solidFill>
                  <a:schemeClr val="tx1"/>
                </a:solidFill>
                <a:latin typeface="+mn-lt"/>
                <a:ea typeface="+mn-ea"/>
                <a:cs typeface="+mn-cs"/>
              </a:rPr>
              <a:t>Symptom</a:t>
            </a:r>
            <a:r>
              <a:rPr lang="fr-CA" sz="1200" b="0" i="0">
                <a:solidFill>
                  <a:schemeClr val="tx1"/>
                </a:solidFill>
                <a:latin typeface="+mn-lt"/>
                <a:ea typeface="+mn-ea"/>
                <a:cs typeface="+mn-cs"/>
              </a:rPr>
              <a:t> Inventory [NPSI]) lors des jours 0 et 15, ainsi qu’aux mois 1, 3, 6, 9 et 12. La qualité de vie liée à la santé a été évaluée au moyen du questionnaire abrégé à 12 points sur l’état de santé (SF-12) et de l’échelle Hospital </a:t>
            </a:r>
            <a:r>
              <a:rPr lang="fr-CA" sz="1200" b="0" i="0" err="1">
                <a:solidFill>
                  <a:schemeClr val="tx1"/>
                </a:solidFill>
                <a:latin typeface="+mn-lt"/>
                <a:ea typeface="+mn-ea"/>
                <a:cs typeface="+mn-cs"/>
              </a:rPr>
              <a:t>Anxiety</a:t>
            </a:r>
            <a:r>
              <a:rPr lang="fr-CA" sz="1200" b="0" i="0">
                <a:solidFill>
                  <a:schemeClr val="tx1"/>
                </a:solidFill>
                <a:latin typeface="+mn-lt"/>
                <a:ea typeface="+mn-ea"/>
                <a:cs typeface="+mn-cs"/>
              </a:rPr>
              <a:t> and </a:t>
            </a:r>
            <a:r>
              <a:rPr lang="fr-CA" sz="1200" b="0" i="0" err="1">
                <a:solidFill>
                  <a:schemeClr val="tx1"/>
                </a:solidFill>
                <a:latin typeface="+mn-lt"/>
                <a:ea typeface="+mn-ea"/>
                <a:cs typeface="+mn-cs"/>
              </a:rPr>
              <a:t>Depression</a:t>
            </a:r>
            <a:r>
              <a:rPr lang="fr-CA" sz="1200" b="0" i="0">
                <a:solidFill>
                  <a:schemeClr val="tx1"/>
                </a:solidFill>
                <a:latin typeface="+mn-lt"/>
                <a:ea typeface="+mn-ea"/>
                <a:cs typeface="+mn-cs"/>
              </a:rPr>
              <a:t> au jour 0 et aux mois 3, 6 et 12. Sur les 1358 patients inclus, 1032 ont terminé le suivi. L’âge moyen ± écart-type était de 67,7 ± 10,7 ans (étendue : de 50 à 95); 62,2 % des participants étaient des femmes. La plupart des patients (94,1 %) ont reçu des médicaments antiviraux. La prévalence de la douleur liée au zona au jour 0 et aux mois 3, 6, 9 et 12 était de 79,6 %, 11,6 %, 8,5 %, 7,4 % et 6,0 %, respectivement. Comparativement aux patients sans douleur, les patients ayant une douleur persistante présentaient des scores inférieurs aux résumés des composantes physiques et mentales du SF-12 et au score d’interférence du ZBPI. Selon une analyse de régression logistique, les principaux facteurs prédictifs au jour 0 de la névralgie post-zostérienne au mois 3 étaient l’âge, le sexe masculin, le score d’interférence du ZBPI, le score du résumé de la composante physique du SF-12 et la qualité neuropathique de la douleur (score DN4 ≥ 4). Malgré un diagnostic précoce et un traitement par des agents antiviraux, de nombreux patients atteints de zona éprouvent une douleur persistante et une réduction marquée à long terme de la qualité de vie liée à la santé.</a:t>
            </a:r>
          </a:p>
          <a:p>
            <a:endParaRPr lang="en-CA" sz="1200" b="0" i="0" kern="1200">
              <a:solidFill>
                <a:schemeClr val="tx1"/>
              </a:solidFill>
              <a:effectLst/>
              <a:latin typeface="+mn-lt"/>
              <a:ea typeface="+mn-ea"/>
              <a:cs typeface="+mn-cs"/>
            </a:endParaRPr>
          </a:p>
          <a:p>
            <a:r>
              <a:rPr lang="en-CA" sz="1200" b="1" i="0" kern="1200" err="1">
                <a:solidFill>
                  <a:schemeClr val="tx1"/>
                </a:solidFill>
                <a:effectLst/>
                <a:latin typeface="+mn-lt"/>
                <a:ea typeface="+mn-ea"/>
                <a:cs typeface="+mn-cs"/>
              </a:rPr>
              <a:t>Référence</a:t>
            </a:r>
            <a:r>
              <a:rPr lang="en-CA" sz="1200" b="1" i="0" kern="1200">
                <a:solidFill>
                  <a:schemeClr val="tx1"/>
                </a:solidFill>
                <a:effectLst/>
                <a:latin typeface="+mn-lt"/>
                <a:ea typeface="+mn-ea"/>
                <a:cs typeface="+mn-cs"/>
              </a:rPr>
              <a:t> :</a:t>
            </a:r>
          </a:p>
          <a:p>
            <a:pPr marL="171450" indent="-171450">
              <a:buFont typeface="Arial" panose="020B0604020202020204" pitchFamily="34" charset="0"/>
              <a:buChar char="•"/>
            </a:pPr>
            <a:r>
              <a:rPr lang="fr-CA" sz="1200" b="0" i="0" err="1">
                <a:solidFill>
                  <a:schemeClr val="tx1"/>
                </a:solidFill>
                <a:latin typeface="+mn-lt"/>
                <a:ea typeface="+mn-ea"/>
                <a:cs typeface="+mn-cs"/>
              </a:rPr>
              <a:t>Bouhassira</a:t>
            </a:r>
            <a:r>
              <a:rPr lang="fr-CA" sz="1200" b="0" i="0">
                <a:solidFill>
                  <a:schemeClr val="tx1"/>
                </a:solidFill>
                <a:latin typeface="+mn-lt"/>
                <a:ea typeface="+mn-ea"/>
                <a:cs typeface="+mn-cs"/>
              </a:rPr>
              <a:t> D, et coll. Patient perspective on herpes </a:t>
            </a:r>
            <a:r>
              <a:rPr lang="fr-CA" sz="1200" b="0" i="0" err="1">
                <a:solidFill>
                  <a:schemeClr val="tx1"/>
                </a:solidFill>
                <a:latin typeface="+mn-lt"/>
                <a:ea typeface="+mn-ea"/>
                <a:cs typeface="+mn-cs"/>
              </a:rPr>
              <a:t>zoster</a:t>
            </a:r>
            <a:r>
              <a:rPr lang="fr-CA" sz="1200" b="0" i="0">
                <a:solidFill>
                  <a:schemeClr val="tx1"/>
                </a:solidFill>
                <a:latin typeface="+mn-lt"/>
                <a:ea typeface="+mn-ea"/>
                <a:cs typeface="+mn-cs"/>
              </a:rPr>
              <a:t> and </a:t>
            </a:r>
            <a:r>
              <a:rPr lang="fr-CA" sz="1200" b="0" i="0" err="1">
                <a:solidFill>
                  <a:schemeClr val="tx1"/>
                </a:solidFill>
                <a:latin typeface="+mn-lt"/>
                <a:ea typeface="+mn-ea"/>
                <a:cs typeface="+mn-cs"/>
              </a:rPr>
              <a:t>its</a:t>
            </a:r>
            <a:r>
              <a:rPr lang="fr-CA" sz="1200" b="0" i="0">
                <a:solidFill>
                  <a:schemeClr val="tx1"/>
                </a:solidFill>
                <a:latin typeface="+mn-lt"/>
                <a:ea typeface="+mn-ea"/>
                <a:cs typeface="+mn-cs"/>
              </a:rPr>
              <a:t> complications: an </a:t>
            </a:r>
            <a:r>
              <a:rPr lang="fr-CA" sz="1200" b="0" i="0" err="1">
                <a:solidFill>
                  <a:schemeClr val="tx1"/>
                </a:solidFill>
                <a:latin typeface="+mn-lt"/>
                <a:ea typeface="+mn-ea"/>
                <a:cs typeface="+mn-cs"/>
              </a:rPr>
              <a:t>observational</a:t>
            </a:r>
            <a:r>
              <a:rPr lang="fr-CA" sz="1200" b="0" i="0">
                <a:solidFill>
                  <a:schemeClr val="tx1"/>
                </a:solidFill>
                <a:latin typeface="+mn-lt"/>
                <a:ea typeface="+mn-ea"/>
                <a:cs typeface="+mn-cs"/>
              </a:rPr>
              <a:t> prospective </a:t>
            </a:r>
            <a:r>
              <a:rPr lang="fr-CA" sz="1200" b="0" i="0" err="1">
                <a:solidFill>
                  <a:schemeClr val="tx1"/>
                </a:solidFill>
                <a:latin typeface="+mn-lt"/>
                <a:ea typeface="+mn-ea"/>
                <a:cs typeface="+mn-cs"/>
              </a:rPr>
              <a:t>study</a:t>
            </a:r>
            <a:r>
              <a:rPr lang="fr-CA" sz="1200" b="0" i="0">
                <a:solidFill>
                  <a:schemeClr val="tx1"/>
                </a:solidFill>
                <a:latin typeface="+mn-lt"/>
                <a:ea typeface="+mn-ea"/>
                <a:cs typeface="+mn-cs"/>
              </a:rPr>
              <a:t> in patients </a:t>
            </a:r>
            <a:r>
              <a:rPr lang="fr-CA" sz="1200" b="0" i="0" err="1">
                <a:solidFill>
                  <a:schemeClr val="tx1"/>
                </a:solidFill>
                <a:latin typeface="+mn-lt"/>
                <a:ea typeface="+mn-ea"/>
                <a:cs typeface="+mn-cs"/>
              </a:rPr>
              <a:t>aged</a:t>
            </a:r>
            <a:r>
              <a:rPr lang="fr-CA" sz="1200" b="0" i="0">
                <a:solidFill>
                  <a:schemeClr val="tx1"/>
                </a:solidFill>
                <a:latin typeface="+mn-lt"/>
                <a:ea typeface="+mn-ea"/>
                <a:cs typeface="+mn-cs"/>
              </a:rPr>
              <a:t> over 50 </a:t>
            </a:r>
            <a:r>
              <a:rPr lang="fr-CA" sz="1200" b="0" i="0" err="1">
                <a:solidFill>
                  <a:schemeClr val="tx1"/>
                </a:solidFill>
                <a:latin typeface="+mn-lt"/>
                <a:ea typeface="+mn-ea"/>
                <a:cs typeface="+mn-cs"/>
              </a:rPr>
              <a:t>years</a:t>
            </a:r>
            <a:r>
              <a:rPr lang="fr-CA" sz="1200" b="0" i="0">
                <a:solidFill>
                  <a:schemeClr val="tx1"/>
                </a:solidFill>
                <a:latin typeface="+mn-lt"/>
                <a:ea typeface="+mn-ea"/>
                <a:cs typeface="+mn-cs"/>
              </a:rPr>
              <a:t> in </a:t>
            </a:r>
            <a:r>
              <a:rPr lang="fr-CA" sz="1200" b="0" i="0" err="1">
                <a:solidFill>
                  <a:schemeClr val="tx1"/>
                </a:solidFill>
                <a:latin typeface="+mn-lt"/>
                <a:ea typeface="+mn-ea"/>
                <a:cs typeface="+mn-cs"/>
              </a:rPr>
              <a:t>general</a:t>
            </a:r>
            <a:r>
              <a:rPr lang="fr-CA" sz="1200" b="0" i="0">
                <a:solidFill>
                  <a:schemeClr val="tx1"/>
                </a:solidFill>
                <a:latin typeface="+mn-lt"/>
                <a:ea typeface="+mn-ea"/>
                <a:cs typeface="+mn-cs"/>
              </a:rPr>
              <a:t> practice. </a:t>
            </a:r>
            <a:r>
              <a:rPr lang="fr-CA" sz="1200" b="0" i="1">
                <a:solidFill>
                  <a:schemeClr val="tx1"/>
                </a:solidFill>
                <a:latin typeface="+mn-lt"/>
                <a:ea typeface="+mn-ea"/>
                <a:cs typeface="+mn-cs"/>
              </a:rPr>
              <a:t>Pain</a:t>
            </a:r>
            <a:r>
              <a:rPr lang="fr-CA" sz="1200" b="0" i="0">
                <a:solidFill>
                  <a:schemeClr val="tx1"/>
                </a:solidFill>
                <a:latin typeface="+mn-lt"/>
                <a:ea typeface="+mn-ea"/>
                <a:cs typeface="+mn-cs"/>
              </a:rPr>
              <a:t>. 2012;153(2):342-9. DOI : 10.1016/j.pain.2011.10.026. Diffusion en ligne le 3 déc. 2011. PMID : 22138256.</a:t>
            </a:r>
          </a:p>
        </p:txBody>
      </p:sp>
      <p:sp>
        <p:nvSpPr>
          <p:cNvPr id="4" name="Slide Number Placeholder 3"/>
          <p:cNvSpPr>
            <a:spLocks noGrp="1"/>
          </p:cNvSpPr>
          <p:nvPr>
            <p:ph type="sldNum" sz="quarter" idx="5"/>
          </p:nvPr>
        </p:nvSpPr>
        <p:spPr/>
        <p:txBody>
          <a:bodyPr/>
          <a:lstStyle/>
          <a:p>
            <a:fld id="{33433E63-AF25-4EDC-99F6-3E179F790A0F}" type="slidenum">
              <a:rPr lang="fr-CA" smtClean="0"/>
              <a:t>28</a:t>
            </a:fld>
            <a:endParaRPr lang="fr-CA"/>
          </a:p>
        </p:txBody>
      </p:sp>
    </p:spTree>
    <p:extLst>
      <p:ext uri="{BB962C8B-B14F-4D97-AF65-F5344CB8AC3E}">
        <p14:creationId xmlns:p14="http://schemas.microsoft.com/office/powerpoint/2010/main" val="725557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CA" sz="1200" b="1" i="0" kern="1200" err="1">
                <a:solidFill>
                  <a:schemeClr val="tx1"/>
                </a:solidFill>
                <a:effectLst/>
                <a:latin typeface="+mn-lt"/>
                <a:ea typeface="+mn-ea"/>
                <a:cs typeface="+mn-cs"/>
              </a:rPr>
              <a:t>Références</a:t>
            </a:r>
            <a:r>
              <a:rPr lang="en-CA" sz="1200" b="1" i="0" kern="1200">
                <a:solidFill>
                  <a:schemeClr val="tx1"/>
                </a:solidFill>
                <a:effectLst/>
                <a:latin typeface="+mn-lt"/>
                <a:ea typeface="+mn-ea"/>
                <a:cs typeface="+mn-cs"/>
              </a:rPr>
              <a:t>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err="1">
                <a:effectLst/>
                <a:latin typeface="Segoe UI" panose="020B0502040204020203" pitchFamily="34" charset="0"/>
              </a:rPr>
              <a:t>Dworkin</a:t>
            </a:r>
            <a:r>
              <a:rPr lang="fr-CA" sz="1800">
                <a:effectLst/>
                <a:latin typeface="Segoe UI" panose="020B0502040204020203" pitchFamily="34" charset="0"/>
              </a:rPr>
              <a:t> RH, et coll. </a:t>
            </a:r>
            <a:r>
              <a:rPr lang="fr-CA" sz="1800" err="1">
                <a:effectLst/>
                <a:latin typeface="Segoe UI" panose="020B0502040204020203" pitchFamily="34" charset="0"/>
              </a:rPr>
              <a:t>Recommendations</a:t>
            </a:r>
            <a:r>
              <a:rPr lang="fr-CA" sz="1800">
                <a:effectLst/>
                <a:latin typeface="Segoe UI" panose="020B0502040204020203" pitchFamily="34" charset="0"/>
              </a:rPr>
              <a:t> for the management of herpes </a:t>
            </a:r>
            <a:r>
              <a:rPr lang="fr-CA" sz="1800" err="1">
                <a:effectLst/>
                <a:latin typeface="Segoe UI" panose="020B0502040204020203" pitchFamily="34" charset="0"/>
              </a:rPr>
              <a:t>zoster</a:t>
            </a:r>
            <a:r>
              <a:rPr lang="fr-CA" sz="1800">
                <a:effectLst/>
                <a:latin typeface="Segoe UI" panose="020B0502040204020203" pitchFamily="34" charset="0"/>
              </a:rPr>
              <a:t>. </a:t>
            </a:r>
            <a:r>
              <a:rPr lang="fr-CA" sz="1800" i="1">
                <a:effectLst/>
                <a:latin typeface="Segoe UI" panose="020B0502040204020203" pitchFamily="34" charset="0"/>
              </a:rPr>
              <a:t>Clin Infect Dis. </a:t>
            </a:r>
            <a:r>
              <a:rPr lang="fr-CA" sz="1800">
                <a:effectLst/>
                <a:latin typeface="Segoe UI" panose="020B0502040204020203" pitchFamily="34" charset="0"/>
              </a:rPr>
              <a:t>2007;44 </a:t>
            </a:r>
            <a:r>
              <a:rPr lang="fr-CA" sz="1800" err="1">
                <a:effectLst/>
                <a:latin typeface="Segoe UI" panose="020B0502040204020203" pitchFamily="34" charset="0"/>
              </a:rPr>
              <a:t>Suppl</a:t>
            </a:r>
            <a:r>
              <a:rPr lang="fr-CA" sz="1800">
                <a:effectLst/>
                <a:latin typeface="Segoe UI" panose="020B0502040204020203" pitchFamily="34" charset="0"/>
              </a:rPr>
              <a:t> 1:S1-26. </a:t>
            </a:r>
            <a:r>
              <a:rPr lang="fr-CA" sz="1800" err="1">
                <a:effectLst/>
                <a:latin typeface="Segoe UI" panose="020B0502040204020203" pitchFamily="34" charset="0"/>
              </a:rPr>
              <a:t>doi</a:t>
            </a:r>
            <a:r>
              <a:rPr lang="fr-CA" sz="1800">
                <a:effectLst/>
                <a:latin typeface="Segoe UI" panose="020B0502040204020203" pitchFamily="34" charset="0"/>
              </a:rPr>
              <a:t>: 10.1086/510206</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a:effectLst/>
                <a:latin typeface="Segoe UI" panose="020B0502040204020203" pitchFamily="34" charset="0"/>
              </a:rPr>
              <a:t>Kaye KM. Herpes </a:t>
            </a:r>
            <a:r>
              <a:rPr lang="fr-CA" sz="1800" err="1">
                <a:effectLst/>
                <a:latin typeface="Segoe UI" panose="020B0502040204020203" pitchFamily="34" charset="0"/>
              </a:rPr>
              <a:t>zoster</a:t>
            </a:r>
            <a:r>
              <a:rPr lang="fr-CA" sz="1800">
                <a:effectLst/>
                <a:latin typeface="Segoe UI" panose="020B0502040204020203" pitchFamily="34" charset="0"/>
              </a:rPr>
              <a:t>, </a:t>
            </a:r>
            <a:r>
              <a:rPr lang="fr-CA" sz="1800" i="1">
                <a:effectLst/>
                <a:latin typeface="Segoe UI" panose="020B0502040204020203" pitchFamily="34" charset="0"/>
              </a:rPr>
              <a:t>Le Manuel Merck</a:t>
            </a:r>
            <a:r>
              <a:rPr lang="fr-CA" sz="1800" i="0">
                <a:effectLst/>
                <a:latin typeface="Segoe UI" panose="020B0502040204020203" pitchFamily="34" charset="0"/>
              </a:rPr>
              <a:t>,</a:t>
            </a:r>
            <a:r>
              <a:rPr lang="fr-CA" sz="1800">
                <a:effectLst/>
                <a:latin typeface="Segoe UI" panose="020B0502040204020203" pitchFamily="34" charset="0"/>
              </a:rPr>
              <a:t> [En ligne], mis à jour en octobre 2021. [https://www.merckmanuals.com/fr-ca/professional/maladies-infectieuses/virus-herp%C3%A9tiques-herpes-virus/herpes-</a:t>
            </a:r>
            <a:r>
              <a:rPr lang="fr-CA" sz="1800" err="1">
                <a:effectLst/>
                <a:latin typeface="Segoe UI" panose="020B0502040204020203" pitchFamily="34" charset="0"/>
              </a:rPr>
              <a:t>zoster</a:t>
            </a:r>
            <a:r>
              <a:rPr lang="fr-CA" sz="1800">
                <a:effectLst/>
                <a:latin typeface="Segoe UI" panose="020B0502040204020203" pitchFamily="34" charset="0"/>
              </a:rPr>
              <a:t>#].</a:t>
            </a:r>
            <a:endParaRPr lang="fr-CA" sz="1800">
              <a:effectLst/>
              <a:latin typeface="Arial" panose="020B0604020202020204" pitchFamily="34" charset="0"/>
            </a:endParaRPr>
          </a:p>
          <a:p>
            <a:pPr marL="0" indent="0">
              <a:buFont typeface="Arial" panose="020B0604020202020204" pitchFamily="34" charset="0"/>
              <a:buNone/>
            </a:pPr>
            <a:endParaRPr lang="fr-CA" sz="1200" b="0" i="0" kern="1200">
              <a:solidFill>
                <a:schemeClr val="tx1"/>
              </a:solidFill>
              <a:effectLst/>
              <a:latin typeface="+mn-lt"/>
              <a:ea typeface="+mn-ea"/>
              <a:cs typeface="+mn-cs"/>
            </a:endParaRPr>
          </a:p>
        </p:txBody>
      </p:sp>
    </p:spTree>
    <p:extLst>
      <p:ext uri="{BB962C8B-B14F-4D97-AF65-F5344CB8AC3E}">
        <p14:creationId xmlns:p14="http://schemas.microsoft.com/office/powerpoint/2010/main" val="127404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fr-CA" b="1" u="none"/>
              <a:t>Notes du conférencier </a:t>
            </a:r>
          </a:p>
          <a:p>
            <a:r>
              <a:rPr lang="fr-CA" altLang="en-US">
                <a:latin typeface="Calibri" panose="020F0502020204030204" pitchFamily="34" charset="0"/>
                <a:ea typeface="MS PGothic" panose="020B0600070205080204" pitchFamily="34" charset="-128"/>
                <a:cs typeface="Calibri" panose="020F0502020204030204" pitchFamily="34" charset="0"/>
              </a:rPr>
              <a:t>Il n’existe actuellement aucun traitement modificateur de la NPH. Le traitement repose donc sur la maîtrise des symptômes. Comme la douleur peut persister durant des années, voire toute la vie, il n’est pas rare que des patients doivent prendre des médicaments durant de longues périodes. </a:t>
            </a:r>
          </a:p>
          <a:p>
            <a:r>
              <a:rPr lang="fr-CA" altLang="en-US">
                <a:latin typeface="Calibri" panose="020F0502020204030204" pitchFamily="34" charset="0"/>
                <a:ea typeface="MS PGothic" panose="020B0600070205080204" pitchFamily="34" charset="-128"/>
                <a:cs typeface="Calibri" panose="020F0502020204030204" pitchFamily="34" charset="0"/>
              </a:rPr>
              <a:t>Le tableau présente quelques-unes des options pharmacologiques pour le traitement de la NPH ainsi que leur NPT respectif, c’est-à-dire le nombre de patients à traiter pour qu’un patient obtienne un soulagement d’au moins </a:t>
            </a:r>
            <a:br>
              <a:rPr lang="fr-CA" altLang="en-US">
                <a:latin typeface="Calibri" panose="020F0502020204030204" pitchFamily="34" charset="0"/>
                <a:ea typeface="MS PGothic" panose="020B0600070205080204" pitchFamily="34" charset="-128"/>
                <a:cs typeface="Calibri" panose="020F0502020204030204" pitchFamily="34" charset="0"/>
              </a:rPr>
            </a:br>
            <a:r>
              <a:rPr lang="fr-CA" altLang="en-US">
                <a:latin typeface="Calibri" panose="020F0502020204030204" pitchFamily="34" charset="0"/>
                <a:ea typeface="MS PGothic" panose="020B0600070205080204" pitchFamily="34" charset="-128"/>
                <a:cs typeface="Calibri" panose="020F0502020204030204" pitchFamily="34" charset="0"/>
              </a:rPr>
              <a:t>50 % de sa douleur. </a:t>
            </a:r>
          </a:p>
          <a:p>
            <a:endParaRPr lang="fr-CA" altLang="en-US">
              <a:latin typeface="Calibri" panose="020F0502020204030204" pitchFamily="34" charset="0"/>
              <a:ea typeface="MS PGothic" panose="020B0600070205080204" pitchFamily="34" charset="-128"/>
              <a:cs typeface="Calibri" panose="020F0502020204030204" pitchFamily="34" charset="0"/>
            </a:endParaRPr>
          </a:p>
          <a:p>
            <a:r>
              <a:rPr lang="fr-CA" altLang="en-US" b="1">
                <a:latin typeface="Calibri" panose="020F0502020204030204" pitchFamily="34" charset="0"/>
                <a:ea typeface="MS PGothic" panose="020B0600070205080204" pitchFamily="34" charset="-128"/>
                <a:cs typeface="Calibri" panose="020F0502020204030204" pitchFamily="34" charset="0"/>
              </a:rPr>
              <a:t>Référence :</a:t>
            </a:r>
          </a:p>
          <a:p>
            <a:pPr marL="171450" indent="-171450">
              <a:buFont typeface="Arial" panose="020B0604020202020204" pitchFamily="34" charset="0"/>
              <a:buChar char="•"/>
            </a:pPr>
            <a:r>
              <a:rPr lang="fr-CA" altLang="en-US">
                <a:latin typeface="Calibri" panose="020F0502020204030204" pitchFamily="34" charset="0"/>
                <a:ea typeface="MS PGothic" panose="020B0600070205080204" pitchFamily="34" charset="-128"/>
                <a:cs typeface="Calibri" panose="020F0502020204030204" pitchFamily="34" charset="0"/>
              </a:rPr>
              <a:t>Johnson RW, Rice ASC. </a:t>
            </a:r>
            <a:r>
              <a:rPr lang="fr-CA" altLang="en-US" err="1">
                <a:latin typeface="Calibri" panose="020F0502020204030204" pitchFamily="34" charset="0"/>
                <a:ea typeface="MS PGothic" panose="020B0600070205080204" pitchFamily="34" charset="-128"/>
                <a:cs typeface="Calibri" panose="020F0502020204030204" pitchFamily="34" charset="0"/>
              </a:rPr>
              <a:t>Clinical</a:t>
            </a:r>
            <a:r>
              <a:rPr lang="fr-CA" altLang="en-US">
                <a:latin typeface="Calibri" panose="020F0502020204030204" pitchFamily="34" charset="0"/>
                <a:ea typeface="MS PGothic" panose="020B0600070205080204" pitchFamily="34" charset="-128"/>
                <a:cs typeface="Calibri" panose="020F0502020204030204" pitchFamily="34" charset="0"/>
              </a:rPr>
              <a:t> Practice. </a:t>
            </a:r>
            <a:r>
              <a:rPr lang="fr-CA" altLang="en-US" err="1">
                <a:latin typeface="Calibri" panose="020F0502020204030204" pitchFamily="34" charset="0"/>
                <a:ea typeface="MS PGothic" panose="020B0600070205080204" pitchFamily="34" charset="-128"/>
                <a:cs typeface="Calibri" panose="020F0502020204030204" pitchFamily="34" charset="0"/>
              </a:rPr>
              <a:t>Postherpetic</a:t>
            </a:r>
            <a:r>
              <a:rPr lang="fr-CA" altLang="en-US">
                <a:latin typeface="Calibri" panose="020F0502020204030204" pitchFamily="34" charset="0"/>
                <a:ea typeface="MS PGothic" panose="020B0600070205080204" pitchFamily="34" charset="-128"/>
                <a:cs typeface="Calibri" panose="020F0502020204030204" pitchFamily="34" charset="0"/>
              </a:rPr>
              <a:t> </a:t>
            </a:r>
            <a:r>
              <a:rPr lang="fr-CA" altLang="en-US" err="1">
                <a:latin typeface="Calibri" panose="020F0502020204030204" pitchFamily="34" charset="0"/>
                <a:ea typeface="MS PGothic" panose="020B0600070205080204" pitchFamily="34" charset="-128"/>
                <a:cs typeface="Calibri" panose="020F0502020204030204" pitchFamily="34" charset="0"/>
              </a:rPr>
              <a:t>neuralgia</a:t>
            </a:r>
            <a:r>
              <a:rPr lang="fr-CA" altLang="en-US">
                <a:latin typeface="Calibri" panose="020F0502020204030204" pitchFamily="34" charset="0"/>
                <a:ea typeface="MS PGothic" panose="020B0600070205080204" pitchFamily="34" charset="-128"/>
                <a:cs typeface="Calibri" panose="020F0502020204030204" pitchFamily="34" charset="0"/>
              </a:rPr>
              <a:t>. </a:t>
            </a:r>
            <a:r>
              <a:rPr lang="fr-CA" altLang="en-US" i="1">
                <a:latin typeface="Calibri" panose="020F0502020204030204" pitchFamily="34" charset="0"/>
                <a:ea typeface="MS PGothic" panose="020B0600070205080204" pitchFamily="34" charset="-128"/>
                <a:cs typeface="Calibri" panose="020F0502020204030204" pitchFamily="34" charset="0"/>
              </a:rPr>
              <a:t>N </a:t>
            </a:r>
            <a:r>
              <a:rPr lang="fr-CA" altLang="en-US" i="1" err="1">
                <a:latin typeface="Calibri" panose="020F0502020204030204" pitchFamily="34" charset="0"/>
                <a:ea typeface="MS PGothic" panose="020B0600070205080204" pitchFamily="34" charset="-128"/>
                <a:cs typeface="Calibri" panose="020F0502020204030204" pitchFamily="34" charset="0"/>
              </a:rPr>
              <a:t>Engl</a:t>
            </a:r>
            <a:r>
              <a:rPr lang="fr-CA" altLang="en-US" i="1">
                <a:latin typeface="Calibri" panose="020F0502020204030204" pitchFamily="34" charset="0"/>
                <a:ea typeface="MS PGothic" panose="020B0600070205080204" pitchFamily="34" charset="-128"/>
                <a:cs typeface="Calibri" panose="020F0502020204030204" pitchFamily="34" charset="0"/>
              </a:rPr>
              <a:t> J Med. </a:t>
            </a:r>
            <a:r>
              <a:rPr lang="fr-CA" altLang="en-US">
                <a:latin typeface="Calibri" panose="020F0502020204030204" pitchFamily="34" charset="0"/>
                <a:ea typeface="MS PGothic" panose="020B0600070205080204" pitchFamily="34" charset="-128"/>
                <a:cs typeface="Calibri" panose="020F0502020204030204" pitchFamily="34" charset="0"/>
              </a:rPr>
              <a:t>2014;371(16):1526-33.</a:t>
            </a:r>
          </a:p>
          <a:p>
            <a:endParaRPr lang="fr-CA" altLang="en-US">
              <a:latin typeface="Calibri" panose="020F0502020204030204" pitchFamily="34" charset="0"/>
              <a:ea typeface="ヒラギノ角ゴ Pro W3" pitchFamily="126" charset="-128"/>
              <a:cs typeface="Calibri" panose="020F0502020204030204" pitchFamily="34"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1pPr>
            <a:lvl2pPr marL="742950" indent="-28575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2pPr>
            <a:lvl3pPr marL="1143000" indent="-22860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3pPr>
            <a:lvl4pPr marL="1600200" indent="-22860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4pPr>
            <a:lvl5pPr marL="2057400" indent="-228600" eaLnBrk="0" hangingPunct="0">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5pPr>
            <a:lvl6pPr marL="25146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6pPr>
            <a:lvl7pPr marL="29718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7pPr>
            <a:lvl8pPr marL="34290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8pPr>
            <a:lvl9pPr marL="3886200" indent="-228600" defTabSz="457200" eaLnBrk="0" fontAlgn="base" hangingPunct="0">
              <a:spcBef>
                <a:spcPct val="0"/>
              </a:spcBef>
              <a:spcAft>
                <a:spcPts val="400"/>
              </a:spcAft>
              <a:defRPr sz="1100">
                <a:solidFill>
                  <a:schemeClr val="tx1"/>
                </a:solidFill>
                <a:latin typeface="Arial" panose="020B0604020202020204" pitchFamily="34" charset="0"/>
                <a:ea typeface="ヒラギノ角ゴ Pro W3" pitchFamily="126" charset="-128"/>
                <a:cs typeface="Arial" panose="020B0604020202020204" pitchFamily="34" charset="0"/>
              </a:defRPr>
            </a:lvl9pPr>
          </a:lstStyle>
          <a:p>
            <a:pPr marL="0" marR="0" lvl="0" indent="0" algn="r" defTabSz="914400" rtl="0" eaLnBrk="1" fontAlgn="auto" latinLnBrk="0" hangingPunct="1">
              <a:lnSpc>
                <a:spcPct val="100000"/>
              </a:lnSpc>
              <a:spcBef>
                <a:spcPts val="0"/>
              </a:spcBef>
              <a:spcAft>
                <a:spcPct val="0"/>
              </a:spcAft>
              <a:buClrTx/>
              <a:buSzTx/>
              <a:buFontTx/>
              <a:buNone/>
              <a:tabLst/>
              <a:defRPr/>
            </a:pPr>
            <a:fld id="{43A71381-30D0-496F-AF94-A63DA70A4161}" type="slidenum">
              <a:rPr kumimoji="0" lang="en-CA" altLang="en-US" sz="900" b="0" i="0" u="none" strike="noStrike" kern="1200" cap="none" spc="0" normalizeH="0" baseline="0" noProof="0">
                <a:ln>
                  <a:noFill/>
                </a:ln>
                <a:solidFill>
                  <a:srgbClr val="5C0D8E"/>
                </a:solidFill>
                <a:effectLst/>
                <a:uLnTx/>
                <a:uFillTx/>
                <a:latin typeface="Calibri" panose="020F0502020204030204" pitchFamily="34" charset="0"/>
                <a:ea typeface="ヒラギノ角ゴ Pro W3" pitchFamily="126" charset="-128"/>
                <a:cs typeface="Calibri" panose="020F0502020204030204" pitchFamily="34" charset="0"/>
              </a:rPr>
              <a:pPr marL="0" marR="0" lvl="0" indent="0" algn="r" defTabSz="914400" rtl="0" eaLnBrk="1" fontAlgn="auto" latinLnBrk="0" hangingPunct="1">
                <a:lnSpc>
                  <a:spcPct val="100000"/>
                </a:lnSpc>
                <a:spcBef>
                  <a:spcPts val="0"/>
                </a:spcBef>
                <a:spcAft>
                  <a:spcPct val="0"/>
                </a:spcAft>
                <a:buClrTx/>
                <a:buSzTx/>
                <a:buFontTx/>
                <a:buNone/>
                <a:tabLst/>
                <a:defRPr/>
              </a:pPr>
              <a:t>30</a:t>
            </a:fld>
            <a:endParaRPr kumimoji="0" lang="en-CA" altLang="en-US" sz="900" b="0" i="0" u="none" strike="noStrike" kern="1200" cap="none" spc="0" normalizeH="0" baseline="0" noProof="0">
              <a:ln>
                <a:noFill/>
              </a:ln>
              <a:solidFill>
                <a:srgbClr val="5C0D8E"/>
              </a:solidFill>
              <a:effectLst/>
              <a:uLnTx/>
              <a:uFillTx/>
              <a:latin typeface="Calibri" panose="020F0502020204030204" pitchFamily="34" charset="0"/>
              <a:ea typeface="ヒラギノ角ゴ Pro W3" pitchFamily="126" charset="-128"/>
              <a:cs typeface="Calibri" panose="020F0502020204030204" pitchFamily="34" charset="0"/>
            </a:endParaRPr>
          </a:p>
        </p:txBody>
      </p:sp>
    </p:spTree>
    <p:extLst>
      <p:ext uri="{BB962C8B-B14F-4D97-AF65-F5344CB8AC3E}">
        <p14:creationId xmlns:p14="http://schemas.microsoft.com/office/powerpoint/2010/main" val="314555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r>
              <a:rPr lang="fr-FR" sz="1200"/>
              <a:t>Réponse : B. Risque de 6 % à 8 ans</a:t>
            </a:r>
            <a:endParaRPr lang="en-CA"/>
          </a:p>
        </p:txBody>
      </p:sp>
      <p:sp>
        <p:nvSpPr>
          <p:cNvPr id="4" name="Slide Number Placeholder 3"/>
          <p:cNvSpPr>
            <a:spLocks noGrp="1"/>
          </p:cNvSpPr>
          <p:nvPr>
            <p:ph type="sldNum" sz="quarter" idx="5"/>
          </p:nvPr>
        </p:nvSpPr>
        <p:spPr/>
        <p:txBody>
          <a:bodyPr/>
          <a:lstStyle/>
          <a:p>
            <a:fld id="{33433E63-AF25-4EDC-99F6-3E179F790A0F}" type="slidenum">
              <a:rPr lang="fr-CA" smtClean="0"/>
              <a:t>31</a:t>
            </a:fld>
            <a:endParaRPr lang="fr-CA"/>
          </a:p>
        </p:txBody>
      </p:sp>
    </p:spTree>
    <p:extLst>
      <p:ext uri="{BB962C8B-B14F-4D97-AF65-F5344CB8AC3E}">
        <p14:creationId xmlns:p14="http://schemas.microsoft.com/office/powerpoint/2010/main" val="284535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 name="Shape 1659"/>
          <p:cNvSpPr>
            <a:spLocks noGrp="1" noRot="1" noChangeAspect="1"/>
          </p:cNvSpPr>
          <p:nvPr>
            <p:ph type="sldImg"/>
          </p:nvPr>
        </p:nvSpPr>
        <p:spPr>
          <a:xfrm>
            <a:off x="103188" y="750888"/>
            <a:ext cx="6681787" cy="3759200"/>
          </a:xfrm>
          <a:prstGeom prst="rect">
            <a:avLst/>
          </a:prstGeom>
        </p:spPr>
        <p:txBody>
          <a:bodyPr/>
          <a:lstStyle/>
          <a:p>
            <a:endParaRPr/>
          </a:p>
        </p:txBody>
      </p:sp>
      <p:sp>
        <p:nvSpPr>
          <p:cNvPr id="1660" name="Shape 1660"/>
          <p:cNvSpPr>
            <a:spLocks noGrp="1"/>
          </p:cNvSpPr>
          <p:nvPr>
            <p:ph type="body" sz="quarter" idx="1"/>
          </p:nvPr>
        </p:nvSpPr>
        <p:spPr>
          <a:prstGeom prst="rect">
            <a:avLst/>
          </a:prstGeom>
        </p:spPr>
        <p:txBody>
          <a:bodyPr/>
          <a:lstStyle/>
          <a:p>
            <a:r>
              <a:rPr lang="fr-CA" sz="1200" b="1" u="none">
                <a:latin typeface="+mn-lt"/>
              </a:rPr>
              <a:t>Notes du conférencier </a:t>
            </a:r>
          </a:p>
          <a:p>
            <a:pPr marL="0" marR="0" lvl="0" indent="0" defTabSz="457200" eaLnBrk="1" fontAlgn="auto" latinLnBrk="0" hangingPunct="1">
              <a:lnSpc>
                <a:spcPct val="100000"/>
              </a:lnSpc>
              <a:spcBef>
                <a:spcPts val="0"/>
              </a:spcBef>
              <a:spcAft>
                <a:spcPts val="0"/>
              </a:spcAft>
              <a:buClrTx/>
              <a:buSzTx/>
              <a:buFontTx/>
              <a:buNone/>
              <a:tabLst/>
              <a:defRPr/>
            </a:pPr>
            <a:r>
              <a:rPr lang="fr-CA" sz="1200" b="0">
                <a:effectLst/>
                <a:latin typeface="+mn-lt"/>
                <a:ea typeface="+mj-ea"/>
                <a:cs typeface="+mj-cs"/>
                <a:sym typeface="Calibri"/>
              </a:rPr>
              <a:t>Le risque véritable de récidive du zona chez des adultes immunocompétents ayant déjà eu le zona n’a pas été clairement établi, étant donné que l’incidence déclarée antérieurement variait en fonction des méthodes utilisées et de la durée du suivi. Récemment, </a:t>
            </a:r>
            <a:r>
              <a:rPr lang="fr-CA" sz="1200" b="0" err="1">
                <a:effectLst/>
                <a:latin typeface="+mn-lt"/>
                <a:ea typeface="+mj-ea"/>
                <a:cs typeface="+mj-cs"/>
                <a:sym typeface="Calibri"/>
              </a:rPr>
              <a:t>Yawn</a:t>
            </a:r>
            <a:r>
              <a:rPr lang="fr-CA" sz="1200" b="0">
                <a:effectLst/>
                <a:latin typeface="+mn-lt"/>
                <a:ea typeface="+mj-ea"/>
                <a:cs typeface="+mj-cs"/>
                <a:sym typeface="Calibri"/>
              </a:rPr>
              <a:t> et ses collaborateurs</a:t>
            </a:r>
            <a:r>
              <a:rPr lang="fr-CA" sz="1200" b="0" i="1">
                <a:effectLst/>
                <a:latin typeface="+mn-lt"/>
                <a:ea typeface="+mj-ea"/>
                <a:cs typeface="+mj-cs"/>
                <a:sym typeface="Calibri"/>
              </a:rPr>
              <a:t> </a:t>
            </a:r>
            <a:r>
              <a:rPr lang="fr-CA" sz="1200" b="0">
                <a:effectLst/>
                <a:latin typeface="+mn-lt"/>
                <a:ea typeface="+mj-ea"/>
                <a:cs typeface="+mj-cs"/>
                <a:sym typeface="Calibri"/>
              </a:rPr>
              <a:t>ont examiné les dossiers médicaux de 1669 résidents du comté d’</a:t>
            </a:r>
            <a:r>
              <a:rPr lang="fr-CA" sz="1200" b="0" err="1">
                <a:effectLst/>
                <a:latin typeface="+mn-lt"/>
                <a:ea typeface="+mj-ea"/>
                <a:cs typeface="+mj-cs"/>
                <a:sym typeface="Calibri"/>
              </a:rPr>
              <a:t>Olmsted</a:t>
            </a:r>
            <a:r>
              <a:rPr lang="fr-CA" sz="1200" b="0">
                <a:effectLst/>
                <a:latin typeface="+mn-lt"/>
                <a:ea typeface="+mj-ea"/>
                <a:cs typeface="+mj-cs"/>
                <a:sym typeface="Calibri"/>
              </a:rPr>
              <a:t> (Minnesota) âgés de plus de 22 ans et ont fait état d’un taux de récidive de 5,7 % (IC à 95 % : 4,4-6,9) au cours d’une période de 8 ans chez des personnes immunocompétentes au moment de leur première crise de zona. Il s’agit d’une donnée comparable à certaines estimations du taux d’incidence d’une première crise de zona.</a:t>
            </a:r>
            <a:endParaRPr lang="en-CA" sz="1200" b="0">
              <a:effectLst/>
              <a:latin typeface="+mn-lt"/>
              <a:ea typeface="+mj-ea"/>
              <a:cs typeface="+mj-cs"/>
              <a:sym typeface="Calibri"/>
            </a:endParaRPr>
          </a:p>
          <a:p>
            <a:endParaRPr lang="fr-CA" sz="1200" u="sng">
              <a:latin typeface="+mn-lt"/>
            </a:endParaRPr>
          </a:p>
          <a:p>
            <a:pPr marL="0" marR="0" lvl="0" indent="0" defTabSz="457200" rtl="0" eaLnBrk="1" fontAlgn="auto" latinLnBrk="0" hangingPunct="1">
              <a:lnSpc>
                <a:spcPct val="100000"/>
              </a:lnSpc>
              <a:spcBef>
                <a:spcPts val="0"/>
              </a:spcBef>
              <a:spcAft>
                <a:spcPts val="0"/>
              </a:spcAft>
              <a:buClrTx/>
              <a:buSzTx/>
              <a:buFontTx/>
              <a:buNone/>
              <a:tabLst/>
              <a:defRPr/>
            </a:pPr>
            <a:r>
              <a:rPr lang="fr-FR" sz="1200" b="1">
                <a:latin typeface="+mn-lt"/>
              </a:rPr>
              <a:t>Pour plus d’information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a:ln>
                  <a:noFill/>
                </a:ln>
                <a:effectLst/>
                <a:uLnTx/>
                <a:uFillTx/>
                <a:latin typeface="+mn-lt"/>
                <a:cs typeface="Calibri" panose="020F0502020204030204" pitchFamily="34" charset="0"/>
                <a:sym typeface="Arial"/>
              </a:rPr>
              <a:t>Kim YJ, et coll. </a:t>
            </a:r>
            <a:r>
              <a:rPr lang="fr-CA" sz="1200" b="0" i="0" u="none" strike="noStrike" err="1">
                <a:solidFill>
                  <a:srgbClr val="000000"/>
                </a:solidFill>
                <a:effectLst/>
                <a:latin typeface="+mn-lt"/>
              </a:rPr>
              <a:t>Recurrence</a:t>
            </a:r>
            <a:r>
              <a:rPr lang="fr-CA" sz="1200" b="0" i="0" u="none" strike="noStrike">
                <a:solidFill>
                  <a:srgbClr val="000000"/>
                </a:solidFill>
                <a:effectLst/>
                <a:latin typeface="+mn-lt"/>
              </a:rPr>
              <a:t> Rate of Herpes </a:t>
            </a:r>
            <a:r>
              <a:rPr lang="fr-CA" sz="1200" b="0" i="0" u="none" strike="noStrike" err="1">
                <a:solidFill>
                  <a:srgbClr val="000000"/>
                </a:solidFill>
                <a:effectLst/>
                <a:latin typeface="+mn-lt"/>
              </a:rPr>
              <a:t>Zoster</a:t>
            </a:r>
            <a:r>
              <a:rPr lang="fr-CA" sz="1200" b="0" i="0" u="none" strike="noStrike">
                <a:solidFill>
                  <a:srgbClr val="000000"/>
                </a:solidFill>
                <a:effectLst/>
                <a:latin typeface="+mn-lt"/>
              </a:rPr>
              <a:t> and </a:t>
            </a:r>
            <a:r>
              <a:rPr lang="fr-CA" sz="1200" b="0" i="0" u="none" strike="noStrike" err="1">
                <a:solidFill>
                  <a:srgbClr val="000000"/>
                </a:solidFill>
                <a:effectLst/>
                <a:latin typeface="+mn-lt"/>
              </a:rPr>
              <a:t>Its</a:t>
            </a:r>
            <a:r>
              <a:rPr lang="fr-CA" sz="1200" b="0" i="0" u="none" strike="noStrike">
                <a:solidFill>
                  <a:srgbClr val="000000"/>
                </a:solidFill>
                <a:effectLst/>
                <a:latin typeface="+mn-lt"/>
              </a:rPr>
              <a:t> Risk </a:t>
            </a:r>
            <a:r>
              <a:rPr lang="fr-CA" sz="1200" b="0" i="0" u="none" strike="noStrike" err="1">
                <a:solidFill>
                  <a:srgbClr val="000000"/>
                </a:solidFill>
                <a:effectLst/>
                <a:latin typeface="+mn-lt"/>
              </a:rPr>
              <a:t>Factors</a:t>
            </a:r>
            <a:r>
              <a:rPr lang="fr-CA" sz="1200" b="0" i="0" u="none" strike="noStrike">
                <a:solidFill>
                  <a:srgbClr val="000000"/>
                </a:solidFill>
                <a:effectLst/>
                <a:latin typeface="+mn-lt"/>
              </a:rPr>
              <a:t>: a Population-</a:t>
            </a:r>
            <a:r>
              <a:rPr lang="fr-CA" sz="1200" b="0" i="0" u="none" strike="noStrike" err="1">
                <a:solidFill>
                  <a:srgbClr val="000000"/>
                </a:solidFill>
                <a:effectLst/>
                <a:latin typeface="+mn-lt"/>
              </a:rPr>
              <a:t>based</a:t>
            </a:r>
            <a:r>
              <a:rPr lang="fr-CA" sz="1200" b="0" i="0" u="none" strike="noStrike">
                <a:solidFill>
                  <a:srgbClr val="000000"/>
                </a:solidFill>
                <a:effectLst/>
                <a:latin typeface="+mn-lt"/>
              </a:rPr>
              <a:t> </a:t>
            </a:r>
            <a:r>
              <a:rPr lang="fr-CA" sz="1200" b="0" i="0" u="none" strike="noStrike" err="1">
                <a:solidFill>
                  <a:srgbClr val="000000"/>
                </a:solidFill>
                <a:effectLst/>
                <a:latin typeface="+mn-lt"/>
              </a:rPr>
              <a:t>Cohort</a:t>
            </a:r>
            <a:r>
              <a:rPr lang="fr-CA" sz="1200" b="0" i="0" u="none" strike="noStrike">
                <a:solidFill>
                  <a:srgbClr val="000000"/>
                </a:solidFill>
                <a:effectLst/>
                <a:latin typeface="+mn-lt"/>
              </a:rPr>
              <a:t> </a:t>
            </a:r>
            <a:r>
              <a:rPr lang="fr-CA" sz="1200" b="0" i="0" u="none" strike="noStrike" err="1">
                <a:solidFill>
                  <a:srgbClr val="000000"/>
                </a:solidFill>
                <a:effectLst/>
                <a:latin typeface="+mn-lt"/>
              </a:rPr>
              <a:t>Study</a:t>
            </a:r>
            <a:r>
              <a:rPr kumimoji="0" lang="fr-CA" sz="1200" b="0" i="0" u="none" strike="noStrike" kern="1200" cap="none" spc="0" normalizeH="0" baseline="0">
                <a:ln>
                  <a:noFill/>
                </a:ln>
                <a:solidFill>
                  <a:srgbClr val="000000"/>
                </a:solidFill>
                <a:effectLst/>
                <a:uLnTx/>
                <a:uFillTx/>
                <a:latin typeface="+mn-lt"/>
                <a:cs typeface="+mn-cs"/>
              </a:rPr>
              <a:t>. </a:t>
            </a:r>
            <a:r>
              <a:rPr kumimoji="0" lang="fr-CA" sz="1200" b="0" i="1" u="none" strike="noStrike" kern="1200" cap="none" spc="0" normalizeH="0" baseline="0" noProof="0">
                <a:ln>
                  <a:noFill/>
                </a:ln>
                <a:effectLst/>
                <a:uLnTx/>
                <a:uFillTx/>
                <a:latin typeface="+mn-lt"/>
                <a:cs typeface="Calibri" panose="020F0502020204030204" pitchFamily="34" charset="0"/>
                <a:sym typeface="Arial"/>
              </a:rPr>
              <a:t>J </a:t>
            </a:r>
            <a:r>
              <a:rPr kumimoji="0" lang="fr-CA" sz="1200" b="0" i="1" u="none" strike="noStrike" kern="1200" cap="none" spc="0" normalizeH="0" baseline="0" noProof="0" err="1">
                <a:ln>
                  <a:noFill/>
                </a:ln>
                <a:effectLst/>
                <a:uLnTx/>
                <a:uFillTx/>
                <a:latin typeface="+mn-lt"/>
                <a:cs typeface="Calibri" panose="020F0502020204030204" pitchFamily="34" charset="0"/>
                <a:sym typeface="Arial"/>
              </a:rPr>
              <a:t>Korean</a:t>
            </a:r>
            <a:r>
              <a:rPr kumimoji="0" lang="fr-CA" sz="1200" b="0" i="1" u="none" strike="noStrike" kern="1200" cap="none" spc="0" normalizeH="0" baseline="0" noProof="0">
                <a:ln>
                  <a:noFill/>
                </a:ln>
                <a:effectLst/>
                <a:uLnTx/>
                <a:uFillTx/>
                <a:latin typeface="+mn-lt"/>
                <a:cs typeface="Calibri" panose="020F0502020204030204" pitchFamily="34" charset="0"/>
                <a:sym typeface="Arial"/>
              </a:rPr>
              <a:t> Med </a:t>
            </a:r>
            <a:r>
              <a:rPr kumimoji="0" lang="fr-CA" sz="1200" b="0" i="1" u="none" strike="noStrike" kern="1200" cap="none" spc="0" normalizeH="0" baseline="0" noProof="0" err="1">
                <a:ln>
                  <a:noFill/>
                </a:ln>
                <a:effectLst/>
                <a:uLnTx/>
                <a:uFillTx/>
                <a:latin typeface="+mn-lt"/>
                <a:cs typeface="Calibri" panose="020F0502020204030204" pitchFamily="34" charset="0"/>
                <a:sym typeface="Arial"/>
              </a:rPr>
              <a:t>Sci</a:t>
            </a:r>
            <a:r>
              <a:rPr kumimoji="0" lang="fr-CA" sz="1200" b="0" i="1" u="none" strike="noStrike" kern="1200" cap="none" spc="0" normalizeH="0" baseline="0" noProof="0">
                <a:ln>
                  <a:noFill/>
                </a:ln>
                <a:effectLst/>
                <a:uLnTx/>
                <a:uFillTx/>
                <a:latin typeface="+mn-lt"/>
                <a:cs typeface="Calibri" panose="020F0502020204030204" pitchFamily="34" charset="0"/>
                <a:sym typeface="Arial"/>
              </a:rPr>
              <a:t>. </a:t>
            </a:r>
            <a:r>
              <a:rPr kumimoji="0" lang="fr-CA" sz="1200" b="0" i="0" u="none" strike="noStrike" kern="1200" cap="none" spc="0" normalizeH="0" baseline="0" noProof="0">
                <a:ln>
                  <a:noFill/>
                </a:ln>
                <a:effectLst/>
                <a:uLnTx/>
                <a:uFillTx/>
                <a:latin typeface="+mn-lt"/>
                <a:cs typeface="Calibri" panose="020F0502020204030204" pitchFamily="34" charset="0"/>
                <a:sym typeface="Arial"/>
              </a:rPr>
              <a:t>2019;34(2):e1. </a:t>
            </a:r>
            <a:r>
              <a:rPr sz="1200">
                <a:latin typeface="+mn-lt"/>
              </a:rPr>
              <a:t>https://</a:t>
            </a:r>
            <a:r>
              <a:rPr sz="1200" err="1">
                <a:latin typeface="+mn-lt"/>
              </a:rPr>
              <a:t>www.ncbi.nlm.nih.gov</a:t>
            </a:r>
            <a:r>
              <a:rPr sz="1200">
                <a:latin typeface="+mn-lt"/>
              </a:rPr>
              <a:t>/</a:t>
            </a:r>
            <a:r>
              <a:rPr sz="1200" err="1">
                <a:latin typeface="+mn-lt"/>
              </a:rPr>
              <a:t>pmc</a:t>
            </a:r>
            <a:r>
              <a:rPr sz="1200">
                <a:latin typeface="+mn-lt"/>
              </a:rPr>
              <a:t>/articles/PMC6327089/#!po=36.1111 </a:t>
            </a:r>
            <a:endParaRPr lang="fr-CA" sz="1200">
              <a:latin typeface="+mn-lt"/>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effectLst/>
                <a:latin typeface="+mn-lt"/>
              </a:rPr>
              <a:t>Agence de la santé publique du Canada. Une déclaration d’un comité consultatif (DCC) – Comité consultatif national de l’immunisation (CCNI) : </a:t>
            </a:r>
            <a:r>
              <a:rPr lang="fr-CA" sz="1200">
                <a:solidFill>
                  <a:srgbClr val="608C19"/>
                </a:solidFill>
                <a:effectLst/>
                <a:latin typeface="+mn-lt"/>
              </a:rPr>
              <a:t>mise à jour sur l’utilisation du vaccin contre le zona, </a:t>
            </a:r>
            <a:r>
              <a:rPr kumimoji="0" lang="en-CA" sz="1200" b="0" i="0" u="none" strike="noStrike" kern="1200" cap="none" spc="0" normalizeH="0" baseline="0" noProof="0">
                <a:ln>
                  <a:noFill/>
                </a:ln>
                <a:effectLst/>
                <a:uLnTx/>
                <a:uFillTx/>
                <a:latin typeface="+mn-lt"/>
                <a:cs typeface="Calibri" panose="020F0502020204030204" pitchFamily="34" charset="0"/>
              </a:rPr>
              <a:t>[</a:t>
            </a:r>
            <a:r>
              <a:rPr kumimoji="0" lang="en-CA" sz="1200" b="0" i="0" u="none" strike="noStrike" kern="1200" cap="none" spc="0" normalizeH="0" baseline="0" noProof="0" err="1">
                <a:ln>
                  <a:noFill/>
                </a:ln>
                <a:effectLst/>
                <a:uLnTx/>
                <a:uFillTx/>
                <a:latin typeface="+mn-lt"/>
                <a:cs typeface="Calibri" panose="020F0502020204030204" pitchFamily="34" charset="0"/>
              </a:rPr>
              <a:t>En</a:t>
            </a:r>
            <a:r>
              <a:rPr kumimoji="0" lang="en-CA" sz="1200" b="0" i="0" u="none" strike="noStrike" kern="1200" cap="none" spc="0" normalizeH="0" baseline="0" noProof="0">
                <a:ln>
                  <a:noFill/>
                </a:ln>
                <a:effectLst/>
                <a:uLnTx/>
                <a:uFillTx/>
                <a:latin typeface="+mn-lt"/>
                <a:cs typeface="Calibri" panose="020F0502020204030204" pitchFamily="34" charset="0"/>
              </a:rPr>
              <a:t> </a:t>
            </a:r>
            <a:r>
              <a:rPr kumimoji="0" lang="en-CA" sz="1200" b="0" i="0" u="none" strike="noStrike" kern="1200" cap="none" spc="0" normalizeH="0" baseline="0" noProof="0" err="1">
                <a:ln>
                  <a:noFill/>
                </a:ln>
                <a:effectLst/>
                <a:uLnTx/>
                <a:uFillTx/>
                <a:latin typeface="+mn-lt"/>
                <a:cs typeface="Calibri" panose="020F0502020204030204" pitchFamily="34" charset="0"/>
              </a:rPr>
              <a:t>ligne</a:t>
            </a:r>
            <a:r>
              <a:rPr kumimoji="0" lang="en-CA" sz="1200" b="0" i="0" u="none" strike="noStrike" kern="1200" cap="none" spc="0" normalizeH="0" baseline="0" noProof="0">
                <a:ln>
                  <a:noFill/>
                </a:ln>
                <a:effectLst/>
                <a:uLnTx/>
                <a:uFillTx/>
                <a:latin typeface="+mn-lt"/>
                <a:cs typeface="Calibri" panose="020F0502020204030204" pitchFamily="34" charset="0"/>
              </a:rPr>
              <a:t>], 2014.</a:t>
            </a:r>
            <a:r>
              <a:rPr lang="fr-CA" sz="1200">
                <a:solidFill>
                  <a:srgbClr val="608C19"/>
                </a:solidFill>
                <a:effectLst/>
                <a:latin typeface="+mn-lt"/>
              </a:rPr>
              <a:t> </a:t>
            </a:r>
            <a:r>
              <a:rPr kumimoji="0" lang="en-CA" sz="1200" b="0" i="0" u="none" strike="noStrike" kern="1200" cap="none" spc="0" normalizeH="0" baseline="0" noProof="0">
                <a:ln>
                  <a:noFill/>
                </a:ln>
                <a:effectLst/>
                <a:uLnTx/>
                <a:uFillTx/>
                <a:latin typeface="+mn-lt"/>
                <a:cs typeface="Calibri" panose="020F0502020204030204" pitchFamily="34" charset="0"/>
              </a:rPr>
              <a:t>[</a:t>
            </a:r>
            <a:r>
              <a:rPr lang="en-US" sz="1200" i="0" u="none">
                <a:solidFill>
                  <a:schemeClr val="tx1"/>
                </a:solidFill>
                <a:effectLst/>
                <a:latin typeface="+mn-lt"/>
                <a:ea typeface="+mj-ea"/>
                <a:cs typeface="+mj-cs"/>
                <a:sym typeface="Calibri"/>
              </a:rPr>
              <a:t>https://</a:t>
            </a:r>
            <a:r>
              <a:rPr lang="en-US" sz="1200" i="0" u="none" err="1">
                <a:solidFill>
                  <a:schemeClr val="tx1"/>
                </a:solidFill>
                <a:effectLst/>
                <a:latin typeface="+mn-lt"/>
                <a:ea typeface="+mj-ea"/>
                <a:cs typeface="+mj-cs"/>
                <a:sym typeface="Calibri"/>
              </a:rPr>
              <a:t>www.canada.ca</a:t>
            </a:r>
            <a:r>
              <a:rPr lang="en-US" sz="1200" i="0" u="none">
                <a:solidFill>
                  <a:schemeClr val="tx1"/>
                </a:solidFill>
                <a:effectLst/>
                <a:latin typeface="+mn-lt"/>
                <a:ea typeface="+mj-ea"/>
                <a:cs typeface="+mj-cs"/>
                <a:sym typeface="Calibri"/>
              </a:rPr>
              <a:t>/content/dam/</a:t>
            </a:r>
            <a:r>
              <a:rPr lang="en-US" sz="1200" i="0" u="none" err="1">
                <a:solidFill>
                  <a:schemeClr val="tx1"/>
                </a:solidFill>
                <a:effectLst/>
                <a:latin typeface="+mn-lt"/>
                <a:ea typeface="+mj-ea"/>
                <a:cs typeface="+mj-cs"/>
                <a:sym typeface="Calibri"/>
              </a:rPr>
              <a:t>phac-aspc</a:t>
            </a:r>
            <a:r>
              <a:rPr lang="en-US" sz="1200" i="0" u="none">
                <a:solidFill>
                  <a:schemeClr val="tx1"/>
                </a:solidFill>
                <a:effectLst/>
                <a:latin typeface="+mn-lt"/>
                <a:ea typeface="+mj-ea"/>
                <a:cs typeface="+mj-cs"/>
                <a:sym typeface="Calibri"/>
              </a:rPr>
              <a:t>/documents/services/publications/healthy-living/update-use-herpes-zoster-vaccine/</a:t>
            </a:r>
            <a:r>
              <a:rPr lang="en-US" sz="1200" i="0" u="none" err="1">
                <a:solidFill>
                  <a:schemeClr val="tx1"/>
                </a:solidFill>
                <a:effectLst/>
                <a:latin typeface="+mn-lt"/>
                <a:ea typeface="+mj-ea"/>
                <a:cs typeface="+mj-cs"/>
                <a:sym typeface="Calibri"/>
              </a:rPr>
              <a:t>hzv-vcz-fra.pdf</a:t>
            </a:r>
            <a:r>
              <a:rPr kumimoji="0" lang="en-CA" sz="1200" b="0" i="0" u="none" strike="noStrike" kern="1200" cap="none" spc="0" normalizeH="0" baseline="0" noProof="0">
                <a:ln>
                  <a:noFill/>
                </a:ln>
                <a:effectLst/>
                <a:uLnTx/>
                <a:uFillTx/>
                <a:latin typeface="+mn-lt"/>
                <a:cs typeface="Calibri" panose="020F0502020204030204" pitchFamily="34" charset="0"/>
              </a:rPr>
              <a:t>].</a:t>
            </a:r>
            <a:endParaRPr sz="1200" i="0" u="none">
              <a:solidFill>
                <a:schemeClr val="tx1"/>
              </a:solidFill>
              <a:latin typeface="+mn-lt"/>
            </a:endParaRPr>
          </a:p>
        </p:txBody>
      </p:sp>
    </p:spTree>
    <p:extLst>
      <p:ext uri="{BB962C8B-B14F-4D97-AF65-F5344CB8AC3E}">
        <p14:creationId xmlns:p14="http://schemas.microsoft.com/office/powerpoint/2010/main" val="2634662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Shape 1685"/>
          <p:cNvSpPr>
            <a:spLocks noGrp="1" noRot="1" noChangeAspect="1"/>
          </p:cNvSpPr>
          <p:nvPr>
            <p:ph type="sldImg"/>
          </p:nvPr>
        </p:nvSpPr>
        <p:spPr>
          <a:xfrm>
            <a:off x="103188" y="750888"/>
            <a:ext cx="6681787" cy="3759200"/>
          </a:xfrm>
          <a:prstGeom prst="rect">
            <a:avLst/>
          </a:prstGeom>
        </p:spPr>
        <p:txBody>
          <a:bodyPr/>
          <a:lstStyle/>
          <a:p>
            <a:endParaRPr/>
          </a:p>
        </p:txBody>
      </p:sp>
      <p:sp>
        <p:nvSpPr>
          <p:cNvPr id="1686" name="Shape 1686"/>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b="1"/>
            </a:pPr>
            <a:r>
              <a:rPr lang="fr-CA" b="1" u="none"/>
              <a:t>Notes du conférencier </a:t>
            </a:r>
          </a:p>
          <a:p>
            <a:pPr>
              <a:defRPr b="1"/>
            </a:pPr>
            <a:r>
              <a:rPr lang="fr-CA" b="0" noProof="0"/>
              <a:t>À noter qu’antérieurement, le </a:t>
            </a:r>
            <a:r>
              <a:rPr lang="fr-CA" b="0" i="0" noProof="0"/>
              <a:t>PIQ</a:t>
            </a:r>
            <a:r>
              <a:rPr lang="fr-CA" b="0" noProof="0"/>
              <a:t> recommandait d’attendre un délai de 6 mois après un épisode de zona avant d’administrer le vaccin.</a:t>
            </a:r>
          </a:p>
          <a:p>
            <a:pPr>
              <a:defRPr i="1"/>
            </a:pPr>
            <a:endParaRPr/>
          </a:p>
          <a:p>
            <a:pPr>
              <a:defRPr i="1"/>
            </a:pPr>
            <a:endParaRPr/>
          </a:p>
        </p:txBody>
      </p:sp>
    </p:spTree>
    <p:extLst>
      <p:ext uri="{BB962C8B-B14F-4D97-AF65-F5344CB8AC3E}">
        <p14:creationId xmlns:p14="http://schemas.microsoft.com/office/powerpoint/2010/main" val="169788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cs typeface="Calibri"/>
              </a:rPr>
              <a:t>Notes du conférencier</a:t>
            </a:r>
          </a:p>
          <a:p>
            <a:r>
              <a:rPr lang="fr-CA">
                <a:cs typeface="Calibri"/>
              </a:rPr>
              <a:t>La pathologie traitée (par l’</a:t>
            </a:r>
            <a:r>
              <a:rPr lang="fr-CA" err="1">
                <a:cs typeface="Calibri"/>
              </a:rPr>
              <a:t>adalimumab</a:t>
            </a:r>
            <a:r>
              <a:rPr lang="fr-CA">
                <a:cs typeface="Calibri"/>
              </a:rPr>
              <a:t>) N’EST PAS spécifiée afin que la discussion se concentre sur l’immunosuppression en général ET NON sur les maladies chroniques (qui sont le sujet brûlant dans d’autres cas du programme). </a:t>
            </a:r>
            <a:endParaRPr lang="fr-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33E63-AF25-4EDC-99F6-3E179F790A0F}"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93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Shape 1733"/>
          <p:cNvSpPr>
            <a:spLocks noGrp="1" noRot="1" noChangeAspect="1"/>
          </p:cNvSpPr>
          <p:nvPr>
            <p:ph type="sldImg"/>
          </p:nvPr>
        </p:nvSpPr>
        <p:spPr>
          <a:xfrm>
            <a:off x="103188" y="750888"/>
            <a:ext cx="6681787" cy="3759200"/>
          </a:xfrm>
          <a:prstGeom prst="rect">
            <a:avLst/>
          </a:prstGeom>
        </p:spPr>
        <p:txBody>
          <a:bodyPr/>
          <a:lstStyle/>
          <a:p>
            <a:endParaRPr/>
          </a:p>
        </p:txBody>
      </p:sp>
      <p:sp>
        <p:nvSpPr>
          <p:cNvPr id="1734" name="Shape 1734"/>
          <p:cNvSpPr>
            <a:spLocks noGrp="1"/>
          </p:cNvSpPr>
          <p:nvPr>
            <p:ph type="body" sz="quarter" idx="1"/>
          </p:nvPr>
        </p:nvSpPr>
        <p:spPr>
          <a:prstGeom prst="rect">
            <a:avLst/>
          </a:prstGeom>
        </p:spPr>
        <p:txBody>
          <a:bodyPr/>
          <a:lstStyle/>
          <a:p>
            <a:pPr defTabSz="457200">
              <a:defRPr/>
            </a:pPr>
            <a:r>
              <a:rPr lang="fr-CA" b="1" u="none"/>
              <a:t>Notes du conférencier </a:t>
            </a:r>
          </a:p>
          <a:p>
            <a:r>
              <a:rPr lang="fr-CA" noProof="0"/>
              <a:t>Les thérapies immunodépressives (traitements immunodépresseurs) sont utilisées pour les greffes d’organes, les greffes de cellules souches hématopoïétiques, les cancers et un grand nombre de maladies chroniques inflammatoires ou auto‑immunes. Ce sont :</a:t>
            </a:r>
            <a:endParaRPr lang="fr-CA" noProof="0">
              <a:cs typeface="Calibri"/>
            </a:endParaRPr>
          </a:p>
          <a:p>
            <a:pPr marL="171450" indent="-171450">
              <a:buFont typeface="Arial"/>
              <a:buChar char="•"/>
            </a:pPr>
            <a:r>
              <a:rPr lang="fr-CA" noProof="0"/>
              <a:t>les radiothérapies et chimiothérapies contre les cancers, hématologiques et non hématologiques (tumeur solide);</a:t>
            </a:r>
          </a:p>
          <a:p>
            <a:pPr marL="171450" indent="-171450">
              <a:buFont typeface="Arial"/>
              <a:buChar char="•"/>
            </a:pPr>
            <a:r>
              <a:rPr lang="fr-CA" noProof="0"/>
              <a:t>les agents biologiques pour le traitement de maladies chroniques inflammatoires ou auto‑immunes (voir </a:t>
            </a:r>
            <a:r>
              <a:rPr lang="fr-CA" u="sng" noProof="0">
                <a:hlinkClick r:id="rId3"/>
              </a:rPr>
              <a:t>Agents de rémission de l'arthrite et agents biologiques</a:t>
            </a:r>
            <a:r>
              <a:rPr lang="fr-CA" noProof="0"/>
              <a:t>);</a:t>
            </a:r>
          </a:p>
          <a:p>
            <a:pPr marL="171450" indent="-171450">
              <a:buFont typeface="Arial"/>
              <a:buChar char="•"/>
            </a:pPr>
            <a:r>
              <a:rPr lang="fr-CA" noProof="0"/>
              <a:t>les corticostéroïdes à dose immunodépressive (voir </a:t>
            </a:r>
            <a:r>
              <a:rPr lang="fr-CA" u="sng" noProof="0">
                <a:hlinkClick r:id="rId4"/>
              </a:rPr>
              <a:t>Corticothérapie</a:t>
            </a:r>
            <a:r>
              <a:rPr lang="fr-CA" noProof="0"/>
              <a:t>);</a:t>
            </a:r>
            <a:endParaRPr lang="fr-CA" noProof="0">
              <a:cs typeface="Calibri"/>
            </a:endParaRPr>
          </a:p>
          <a:p>
            <a:pPr marL="171450" indent="-171450">
              <a:buFont typeface="Arial"/>
              <a:buChar char="•"/>
            </a:pPr>
            <a:r>
              <a:rPr lang="fr-CA" noProof="0"/>
              <a:t>la médication à la suite de greffes d’organes ou de cellules souches hématopoïétiques (voir </a:t>
            </a:r>
            <a:r>
              <a:rPr lang="fr-CA" u="sng" noProof="0">
                <a:hlinkClick r:id="rId5"/>
              </a:rPr>
              <a:t>Greffes</a:t>
            </a:r>
            <a:r>
              <a:rPr lang="fr-CA" noProof="0"/>
              <a:t>).</a:t>
            </a:r>
            <a:endParaRPr lang="fr-CA" noProof="0">
              <a:cs typeface="Calibri"/>
            </a:endParaRPr>
          </a:p>
          <a:p>
            <a:endParaRPr lang="fr-CA" noProof="0"/>
          </a:p>
          <a:p>
            <a:r>
              <a:rPr lang="fr-CA" noProof="0"/>
              <a:t>L’immunodépression varie selon la nature du médicament, la dose et la durée du traitement. Lorsqu’une personne prend plusieurs médicaments immunodépresseurs à doses considérées comme faibles, il revient au médecin traitant de juger si la synergie entre ces médicaments amène une immunodépression significative.</a:t>
            </a:r>
            <a:endParaRPr lang="fr-CA" noProof="0">
              <a:cs typeface="Calibri"/>
            </a:endParaRPr>
          </a:p>
          <a:p>
            <a:endParaRPr>
              <a:cs typeface="Calibri"/>
            </a:endParaRPr>
          </a:p>
        </p:txBody>
      </p:sp>
    </p:spTree>
    <p:extLst>
      <p:ext uri="{BB962C8B-B14F-4D97-AF65-F5344CB8AC3E}">
        <p14:creationId xmlns:p14="http://schemas.microsoft.com/office/powerpoint/2010/main" val="219522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r>
              <a:rPr lang="fr-CA" noProof="0"/>
              <a:t>Veuillez remplir la diapositive en lien avec vos conflits d'intérêts potentiels</a:t>
            </a:r>
            <a:r>
              <a:rPr lang="en-US"/>
              <a:t>.</a:t>
            </a:r>
          </a:p>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5</a:t>
            </a:fld>
            <a:endParaRPr lang="fr-CA"/>
          </a:p>
        </p:txBody>
      </p:sp>
    </p:spTree>
    <p:extLst>
      <p:ext uri="{BB962C8B-B14F-4D97-AF65-F5344CB8AC3E}">
        <p14:creationId xmlns:p14="http://schemas.microsoft.com/office/powerpoint/2010/main" val="3577022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 name="Shape 1404"/>
          <p:cNvSpPr>
            <a:spLocks noGrp="1" noRot="1" noChangeAspect="1"/>
          </p:cNvSpPr>
          <p:nvPr>
            <p:ph type="sldImg"/>
          </p:nvPr>
        </p:nvSpPr>
        <p:spPr>
          <a:xfrm>
            <a:off x="103188" y="750888"/>
            <a:ext cx="6681787" cy="3759200"/>
          </a:xfrm>
          <a:prstGeom prst="rect">
            <a:avLst/>
          </a:prstGeom>
        </p:spPr>
        <p:txBody>
          <a:bodyPr/>
          <a:lstStyle/>
          <a:p>
            <a:endParaRPr/>
          </a:p>
        </p:txBody>
      </p:sp>
      <p:sp>
        <p:nvSpPr>
          <p:cNvPr id="1405" name="Shape 1405"/>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b="1" u="sng"/>
            </a:pPr>
            <a:endParaRPr lang="fr-CA" sz="1100" i="0" noProof="0"/>
          </a:p>
        </p:txBody>
      </p:sp>
    </p:spTree>
    <p:extLst>
      <p:ext uri="{BB962C8B-B14F-4D97-AF65-F5344CB8AC3E}">
        <p14:creationId xmlns:p14="http://schemas.microsoft.com/office/powerpoint/2010/main" val="386990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39</a:t>
            </a:fld>
            <a:endParaRPr lang="fr-CA"/>
          </a:p>
        </p:txBody>
      </p:sp>
    </p:spTree>
    <p:extLst>
      <p:ext uri="{BB962C8B-B14F-4D97-AF65-F5344CB8AC3E}">
        <p14:creationId xmlns:p14="http://schemas.microsoft.com/office/powerpoint/2010/main" val="3974935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 name="Shape 1740"/>
          <p:cNvSpPr>
            <a:spLocks noGrp="1" noRot="1" noChangeAspect="1"/>
          </p:cNvSpPr>
          <p:nvPr>
            <p:ph type="sldImg"/>
          </p:nvPr>
        </p:nvSpPr>
        <p:spPr>
          <a:xfrm>
            <a:off x="103188" y="750888"/>
            <a:ext cx="6681787" cy="3759200"/>
          </a:xfrm>
          <a:prstGeom prst="rect">
            <a:avLst/>
          </a:prstGeom>
        </p:spPr>
        <p:txBody>
          <a:bodyPr/>
          <a:lstStyle/>
          <a:p>
            <a:endParaRPr/>
          </a:p>
        </p:txBody>
      </p:sp>
      <p:sp>
        <p:nvSpPr>
          <p:cNvPr id="1741" name="Shape 1741"/>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Pct val="100000"/>
              <a:buFont typeface="Arial"/>
              <a:buNone/>
              <a:tabLst/>
              <a:defRPr/>
            </a:pPr>
            <a:r>
              <a:rPr lang="fr-CA" b="1" u="none"/>
              <a:t>Notes du conférencier </a:t>
            </a:r>
          </a:p>
          <a:p>
            <a:pPr marL="181171" indent="-181171">
              <a:buSzPct val="100000"/>
              <a:buFont typeface="Arial"/>
              <a:buChar char="•"/>
            </a:pPr>
            <a:r>
              <a:rPr lang="fr-CA" noProof="0"/>
              <a:t>La réponse immunitaire humorale ou cellulaire, ou les deux, est diminuée.</a:t>
            </a:r>
          </a:p>
          <a:p>
            <a:pPr marL="181171" indent="-181171">
              <a:buSzPct val="100000"/>
              <a:buFont typeface="Arial"/>
              <a:buChar char="•"/>
            </a:pPr>
            <a:r>
              <a:rPr lang="fr-CA" noProof="0"/>
              <a:t>Les vaccins vivants atténués sont généralement contre-indiqués pour éviter des effets indésirables consécutifs à une réplication incontrôlée du virus vaccinal.</a:t>
            </a:r>
          </a:p>
          <a:p>
            <a:pPr marL="181171" indent="-181171">
              <a:buSzPct val="100000"/>
              <a:buFont typeface="Arial"/>
              <a:buChar char="•"/>
            </a:pPr>
            <a:r>
              <a:rPr lang="fr-CA" noProof="0"/>
              <a:t>En plus de la vaccination de base, des vaccins additionnels sont recommandés.</a:t>
            </a:r>
          </a:p>
          <a:p>
            <a:pPr marL="181171" indent="-181171">
              <a:buSzPct val="100000"/>
              <a:buFont typeface="Arial"/>
              <a:buChar char="•"/>
            </a:pPr>
            <a:r>
              <a:rPr lang="fr-CA" noProof="0"/>
              <a:t>Certains calendriers de vaccination sont modifiés, par exemple le calendrier du vaccin HB (posologie différente).</a:t>
            </a:r>
          </a:p>
          <a:p>
            <a:pPr marL="181171" indent="-181171">
              <a:buSzPct val="100000"/>
              <a:buFont typeface="Arial"/>
              <a:buChar char="•"/>
            </a:pPr>
            <a:endParaRPr/>
          </a:p>
        </p:txBody>
      </p:sp>
    </p:spTree>
    <p:extLst>
      <p:ext uri="{BB962C8B-B14F-4D97-AF65-F5344CB8AC3E}">
        <p14:creationId xmlns:p14="http://schemas.microsoft.com/office/powerpoint/2010/main" val="1319200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Notes du conférencier</a:t>
            </a:r>
          </a:p>
          <a:p>
            <a:r>
              <a:rPr lang="fr-CA" sz="1200" kern="1200" dirty="0">
                <a:solidFill>
                  <a:schemeClr val="tx1"/>
                </a:solidFill>
                <a:effectLst/>
                <a:latin typeface="+mn-lt"/>
                <a:ea typeface="+mn-ea"/>
                <a:cs typeface="+mn-cs"/>
              </a:rPr>
              <a:t>PIQ : On peut vacciner une personne contre le zona indépendamment de ses antécédents de varicelle ou de vaccination contre la varicelle.</a:t>
            </a:r>
          </a:p>
          <a:p>
            <a:endParaRPr lang="fr-CA" sz="1200" kern="1200" dirty="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i="0" kern="1200" dirty="0">
                <a:solidFill>
                  <a:schemeClr val="tx1"/>
                </a:solidFill>
                <a:effectLst/>
                <a:latin typeface="+mn-lt"/>
                <a:ea typeface="+mn-ea"/>
                <a:cs typeface="+mn-cs"/>
              </a:rPr>
              <a:t>Référence :</a:t>
            </a:r>
          </a:p>
          <a:p>
            <a:pPr marL="171450" indent="-171450">
              <a:buFont typeface="Arial" panose="020B0604020202020204" pitchFamily="34" charset="0"/>
              <a:buChar char="•"/>
              <a:defRPr/>
            </a:pPr>
            <a:r>
              <a:rPr kumimoji="0" lang="fr-CA" sz="1200" b="0" i="0" u="none" strike="noStrike" kern="1200" cap="none" spc="0" normalizeH="0" baseline="0" noProof="0" dirty="0">
                <a:ln>
                  <a:noFill/>
                </a:ln>
                <a:solidFill>
                  <a:srgbClr val="297FD5"/>
                </a:solidFill>
                <a:effectLst/>
                <a:uLnTx/>
                <a:uFillTx/>
                <a:latin typeface="+mn-lt"/>
                <a:cs typeface="Calibri" panose="020F0502020204030204" pitchFamily="34" charset="0"/>
              </a:rPr>
              <a:t>Ministère de la Santé et des Services sociaux. </a:t>
            </a:r>
            <a:r>
              <a:rPr kumimoji="0" lang="fr-CA" sz="1200" b="0" i="1" u="none" strike="noStrike" kern="1200" cap="none" spc="0" normalizeH="0" baseline="0" noProof="0" dirty="0">
                <a:ln>
                  <a:noFill/>
                </a:ln>
                <a:solidFill>
                  <a:srgbClr val="297FD5"/>
                </a:solidFill>
                <a:effectLst/>
                <a:uLnTx/>
                <a:uFillTx/>
                <a:latin typeface="+mn-lt"/>
                <a:cs typeface="Calibri" panose="020F0502020204030204" pitchFamily="34" charset="0"/>
              </a:rPr>
              <a:t>PIQ</a:t>
            </a:r>
            <a:r>
              <a:rPr kumimoji="0" lang="fr-CA" sz="1200" b="0" i="0" u="none" strike="noStrike" kern="1200" cap="none" spc="0" normalizeH="0" baseline="0" noProof="0" dirty="0">
                <a:ln>
                  <a:noFill/>
                </a:ln>
                <a:solidFill>
                  <a:srgbClr val="297FD5"/>
                </a:solidFill>
                <a:effectLst/>
                <a:uLnTx/>
                <a:uFillTx/>
                <a:latin typeface="+mn-lt"/>
                <a:cs typeface="Calibri" panose="020F0502020204030204" pitchFamily="34" charset="0"/>
              </a:rPr>
              <a:t>, [En ligne</a:t>
            </a:r>
            <a:r>
              <a:rPr lang="fr-CA" sz="1200" dirty="0">
                <a:solidFill>
                  <a:srgbClr val="297FD5"/>
                </a:solidFill>
                <a:latin typeface="+mn-lt"/>
                <a:cs typeface="Calibri" panose="020F0502020204030204" pitchFamily="34" charset="0"/>
              </a:rPr>
              <a:t>], mis à jour le 3 février 2022. </a:t>
            </a:r>
            <a:r>
              <a:rPr kumimoji="0" lang="fr-CA" sz="1200" b="0" i="0" u="none" strike="noStrike" kern="1200" cap="none" spc="0" normalizeH="0" baseline="0" noProof="0" dirty="0">
                <a:ln>
                  <a:noFill/>
                </a:ln>
                <a:solidFill>
                  <a:srgbClr val="297FD5"/>
                </a:solidFill>
                <a:effectLst/>
                <a:uLnTx/>
                <a:uFillTx/>
                <a:latin typeface="+mn-lt"/>
                <a:cs typeface="Calibri" panose="020F0502020204030204" pitchFamily="34" charset="0"/>
              </a:rPr>
              <a:t>[</a:t>
            </a:r>
            <a:r>
              <a:rPr kumimoji="0" lang="fr-CA" sz="1200" b="0" i="0" u="none" strike="noStrike" kern="1200" cap="none" spc="0" normalizeH="0" baseline="0" noProof="0" dirty="0">
                <a:ln>
                  <a:noFill/>
                </a:ln>
                <a:solidFill>
                  <a:srgbClr val="297FD5"/>
                </a:solidFill>
                <a:effectLst/>
                <a:uLnTx/>
                <a:uFillTx/>
                <a:latin typeface="+mn-lt"/>
                <a:cs typeface="Calibri" panose="020F0502020204030204" pitchFamily="34" charset="0"/>
                <a:hlinkClick r:id="rId3"/>
              </a:rPr>
              <a:t>https://www.msss.gouv.qc.ca/professionnels/vaccination/piq-vaccins/zona-su-vaccin-sous-unitaire-contre-le-zona</a:t>
            </a:r>
            <a:r>
              <a:rPr lang="fr-CA" sz="1200" dirty="0">
                <a:solidFill>
                  <a:srgbClr val="297FD5"/>
                </a:solidFill>
                <a:latin typeface="+mn-lt"/>
                <a:cs typeface="Calibri" panose="020F0502020204030204" pitchFamily="34" charset="0"/>
                <a:hlinkClick r:id="rId3"/>
              </a:rPr>
              <a:t>/</a:t>
            </a:r>
            <a:r>
              <a:rPr lang="fr-CA" sz="1200" dirty="0">
                <a:solidFill>
                  <a:srgbClr val="297FD5"/>
                </a:solidFill>
                <a:latin typeface="+mn-lt"/>
                <a:cs typeface="Calibri" panose="020F0502020204030204" pitchFamily="34" charset="0"/>
              </a:rPr>
              <a:t>].</a:t>
            </a:r>
            <a:endParaRPr lang="fr-CA" sz="1200" b="0" i="0" u="none" strike="noStrike" kern="1200" cap="none" spc="0" normalizeH="0" baseline="0" noProof="0" dirty="0">
              <a:ln>
                <a:noFill/>
              </a:ln>
              <a:solidFill>
                <a:srgbClr val="297FD5"/>
              </a:solidFill>
              <a:effectLst/>
              <a:uLnTx/>
              <a:uFillTx/>
              <a:latin typeface="+mn-lt"/>
              <a:cs typeface="Calibri" panose="020F0502020204030204" pitchFamily="34" charset="0"/>
            </a:endParaRPr>
          </a:p>
          <a:p>
            <a:endParaRPr lang="fr-CA" sz="1200"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5"/>
          </p:nvPr>
        </p:nvSpPr>
        <p:spPr/>
        <p:txBody>
          <a:bodyPr/>
          <a:lstStyle/>
          <a:p>
            <a:fld id="{33433E63-AF25-4EDC-99F6-3E179F790A0F}" type="slidenum">
              <a:rPr lang="fr-CA" smtClean="0"/>
              <a:t>41</a:t>
            </a:fld>
            <a:endParaRPr lang="fr-CA"/>
          </a:p>
        </p:txBody>
      </p:sp>
    </p:spTree>
    <p:extLst>
      <p:ext uri="{BB962C8B-B14F-4D97-AF65-F5344CB8AC3E}">
        <p14:creationId xmlns:p14="http://schemas.microsoft.com/office/powerpoint/2010/main" val="2319917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Shape 1448"/>
          <p:cNvSpPr>
            <a:spLocks noGrp="1" noRot="1" noChangeAspect="1"/>
          </p:cNvSpPr>
          <p:nvPr>
            <p:ph type="sldImg"/>
          </p:nvPr>
        </p:nvSpPr>
        <p:spPr>
          <a:xfrm>
            <a:off x="103188" y="750888"/>
            <a:ext cx="6681787" cy="3759200"/>
          </a:xfrm>
          <a:prstGeom prst="rect">
            <a:avLst/>
          </a:prstGeom>
        </p:spPr>
        <p:txBody>
          <a:bodyPr/>
          <a:lstStyle/>
          <a:p>
            <a:endParaRPr/>
          </a:p>
        </p:txBody>
      </p:sp>
      <p:sp>
        <p:nvSpPr>
          <p:cNvPr id="1449" name="Shape 1449"/>
          <p:cNvSpPr>
            <a:spLocks noGrp="1"/>
          </p:cNvSpPr>
          <p:nvPr>
            <p:ph type="body" sz="quarter" idx="1"/>
          </p:nvPr>
        </p:nvSpPr>
        <p:spPr>
          <a:prstGeom prst="rect">
            <a:avLst/>
          </a:prstGeom>
        </p:spPr>
        <p:txBody>
          <a:bodyPr/>
          <a:lstStyle/>
          <a:p>
            <a:pPr defTabSz="457200">
              <a:defRPr/>
            </a:pPr>
            <a:r>
              <a:rPr lang="fr-CA" b="1" u="none"/>
              <a:t>Notes du conférencier </a:t>
            </a:r>
          </a:p>
          <a:p>
            <a:r>
              <a:rPr lang="fr-CA" noProof="0">
                <a:cs typeface="Calibri"/>
              </a:rPr>
              <a:t>Selon le PIQ :</a:t>
            </a:r>
            <a:endParaRPr lang="fr-CA" noProof="0"/>
          </a:p>
          <a:p>
            <a:r>
              <a:rPr lang="fr-CA" noProof="0"/>
              <a:t>Le vaccin Zona-VA peut être utilisé seulement si le vaccin Zona-SU n’est pas disponible ou contre-indiqué :</a:t>
            </a:r>
          </a:p>
          <a:p>
            <a:pPr marL="171450" indent="-171450">
              <a:buFont typeface="Arial" panose="020B0604020202020204" pitchFamily="34" charset="0"/>
              <a:buChar char="•"/>
            </a:pPr>
            <a:r>
              <a:rPr lang="fr-CA" b="1" noProof="0"/>
              <a:t>les personnes de ≥ 50 ans qui prennent certains agents de rémission ou des agents biologiques;</a:t>
            </a:r>
            <a:endParaRPr lang="fr-CA" b="1" noProof="0">
              <a:cs typeface="Calibri"/>
            </a:endParaRPr>
          </a:p>
          <a:p>
            <a:pPr marL="171450" indent="-171450">
              <a:buFont typeface="Arial" panose="020B0604020202020204" pitchFamily="34" charset="0"/>
              <a:buChar char="•"/>
            </a:pPr>
            <a:r>
              <a:rPr lang="fr-CA" b="1" noProof="0"/>
              <a:t>les personnes de ≥</a:t>
            </a:r>
            <a:r>
              <a:rPr lang="fr-CA" noProof="0"/>
              <a:t> </a:t>
            </a:r>
            <a:r>
              <a:rPr lang="fr-CA" b="1" noProof="0"/>
              <a:t>50 ans qui commenceront un traitement immunodépresseur, y compris celles en attente d’une greffe d’un organe solide.</a:t>
            </a:r>
            <a:endParaRPr lang="fr-CA" b="1" noProof="0">
              <a:cs typeface="Calibri"/>
            </a:endParaRPr>
          </a:p>
          <a:p>
            <a:endParaRPr lang="fr-CA"/>
          </a:p>
          <a:p>
            <a:r>
              <a:rPr lang="fr-CA"/>
              <a:t>Outre l’immunodépression, les maladies chroniques associées à un risque augmenté de zona sont l’arthrite rhumatoïde, le lupus érythémateux disséminé, la maladie intestinale inflammatoire chronique, la maladie pulmonaire obstructive chronique ou l’asthme bronchique, les maladies rénales chroniques et le diabète insulinodépendant.</a:t>
            </a:r>
          </a:p>
          <a:p>
            <a:pPr>
              <a:defRPr/>
            </a:pPr>
            <a:endParaRPr kumimoji="0" lang="fr-CA" sz="1200" b="1"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a:defRPr/>
            </a:pPr>
            <a:r>
              <a:rPr kumimoji="0" lang="fr-CA" sz="1200" b="1" i="0" u="none" strike="noStrike" kern="1200" cap="none" spc="0" normalizeH="0" baseline="0" noProof="0">
                <a:ln>
                  <a:noFill/>
                </a:ln>
                <a:effectLst/>
                <a:uLnTx/>
                <a:uFillTx/>
                <a:latin typeface="Calibri" panose="020F0502020204030204" pitchFamily="34" charset="0"/>
                <a:cs typeface="Calibri" panose="020F0502020204030204" pitchFamily="34" charset="0"/>
              </a:rPr>
              <a:t>Référence :</a:t>
            </a:r>
          </a:p>
          <a:p>
            <a:pPr marL="171450" indent="-171450">
              <a:buFont typeface="Arial" panose="020B0604020202020204" pitchFamily="34" charset="0"/>
              <a:buChar char="•"/>
              <a:defRPr/>
            </a:pPr>
            <a:r>
              <a:rPr kumimoji="0" lang="fr-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Ministère de la Santé et des Services sociaux. </a:t>
            </a:r>
            <a:r>
              <a:rPr kumimoji="0" lang="fr-CA" sz="12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fr-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 [En ligne</a:t>
            </a:r>
            <a:r>
              <a:rPr lang="fr-CA" sz="1200">
                <a:latin typeface="Calibri" panose="020F0502020204030204" pitchFamily="34" charset="0"/>
                <a:cs typeface="Calibri" panose="020F0502020204030204" pitchFamily="34" charset="0"/>
              </a:rPr>
              <a:t>],</a:t>
            </a:r>
            <a:r>
              <a:rPr lang="fr-CA" sz="1200">
                <a:solidFill>
                  <a:srgbClr val="297FD5"/>
                </a:solidFill>
                <a:latin typeface="Calibri" panose="020F0502020204030204" pitchFamily="34" charset="0"/>
                <a:cs typeface="Calibri" panose="020F0502020204030204" pitchFamily="34" charset="0"/>
              </a:rPr>
              <a:t> mis à jour le 3 février 2022.</a:t>
            </a:r>
            <a:r>
              <a:rPr lang="fr-CA" sz="1200">
                <a:latin typeface="Calibri" panose="020F0502020204030204" pitchFamily="34" charset="0"/>
                <a:cs typeface="Calibri" panose="020F0502020204030204" pitchFamily="34" charset="0"/>
              </a:rPr>
              <a:t> </a:t>
            </a:r>
            <a:r>
              <a:rPr kumimoji="0" lang="fr-CA" sz="1200" b="0" i="0" u="none" strike="noStrike" kern="1200" cap="none" spc="0" normalizeH="0" baseline="0" noProof="0">
                <a:ln>
                  <a:noFill/>
                </a:ln>
                <a:solidFill>
                  <a:srgbClr val="297FD5"/>
                </a:solidFill>
                <a:effectLst/>
                <a:uLnTx/>
                <a:uFillTx/>
                <a:latin typeface="Calibri" panose="020F0502020204030204" pitchFamily="34" charset="0"/>
                <a:cs typeface="Calibri" panose="020F0502020204030204" pitchFamily="34" charset="0"/>
              </a:rPr>
              <a:t>[</a:t>
            </a:r>
            <a:r>
              <a:rPr kumimoji="0" lang="fr-CA" sz="1200" b="0" i="0" u="none" strike="noStrike" kern="1200" cap="none" spc="0" normalizeH="0" baseline="0" noProof="0">
                <a:ln>
                  <a:noFill/>
                </a:ln>
                <a:solidFill>
                  <a:srgbClr val="297FD5"/>
                </a:solidFill>
                <a:effectLst/>
                <a:uLnTx/>
                <a:uFillTx/>
                <a:latin typeface="Calibri" panose="020F0502020204030204" pitchFamily="34" charset="0"/>
                <a:cs typeface="Calibri" panose="020F0502020204030204" pitchFamily="34" charset="0"/>
                <a:hlinkClick r:id="rId3"/>
              </a:rPr>
              <a:t>https://www.msss.gouv.qc.ca/professionnels/vaccination/piq-vaccins/zona-su-vaccin-sous-unitaire-contre-le-zona</a:t>
            </a:r>
            <a:r>
              <a:rPr lang="fr-CA" sz="1200">
                <a:solidFill>
                  <a:srgbClr val="297FD5"/>
                </a:solidFill>
                <a:latin typeface="Calibri" panose="020F0502020204030204" pitchFamily="34" charset="0"/>
                <a:cs typeface="Calibri" panose="020F0502020204030204" pitchFamily="34" charset="0"/>
                <a:hlinkClick r:id="rId3"/>
              </a:rPr>
              <a:t>/</a:t>
            </a:r>
            <a:r>
              <a:rPr lang="fr-CA" sz="1200">
                <a:solidFill>
                  <a:srgbClr val="297FD5"/>
                </a:solidFill>
                <a:latin typeface="Calibri" panose="020F0502020204030204" pitchFamily="34" charset="0"/>
                <a:cs typeface="Calibri" panose="020F0502020204030204" pitchFamily="34" charset="0"/>
              </a:rPr>
              <a:t>].</a:t>
            </a:r>
            <a:endParaRPr lang="fr-CA" sz="1200" b="0" i="0" u="none" strike="noStrike" kern="1200" cap="none" spc="0" normalizeH="0" baseline="0" noProof="0">
              <a:ln>
                <a:noFill/>
              </a:ln>
              <a:solidFill>
                <a:srgbClr val="297FD5"/>
              </a:solidFill>
              <a:effectLst/>
              <a:uLnTx/>
              <a:uFillTx/>
              <a:latin typeface="Calibri" panose="020F0502020204030204" pitchFamily="34" charset="0"/>
              <a:cs typeface="Calibri" panose="020F0502020204030204" pitchFamily="34" charset="0"/>
            </a:endParaRPr>
          </a:p>
          <a:p>
            <a:endParaRPr lang="fr-CA"/>
          </a:p>
          <a:p>
            <a:r>
              <a:rPr lang="fr-CA"/>
              <a:t>Parmi les contre-indications </a:t>
            </a:r>
            <a:r>
              <a:rPr lang="fr-CA" noProof="0"/>
              <a:t>qui</a:t>
            </a:r>
            <a:r>
              <a:rPr lang="fr-CA"/>
              <a:t> sont listées dans la monographie de ZOSTAVAX</a:t>
            </a:r>
            <a:r>
              <a:rPr lang="fr-CA" baseline="30000" noProof="0"/>
              <a:t>®</a:t>
            </a:r>
            <a:r>
              <a:rPr lang="fr-CA"/>
              <a:t> II (14 août 2018), on trouve celles-ci :</a:t>
            </a:r>
          </a:p>
          <a:p>
            <a:pPr marL="180975" indent="-180975">
              <a:buFont typeface="Arial,Sans-Serif"/>
              <a:buChar char="•"/>
            </a:pPr>
            <a:r>
              <a:rPr lang="fr-CA"/>
              <a:t>états d’immunodéficience;</a:t>
            </a:r>
          </a:p>
          <a:p>
            <a:pPr marL="180975" indent="-180975">
              <a:buFont typeface="Arial,Sans-Serif"/>
              <a:buChar char="•"/>
            </a:pPr>
            <a:r>
              <a:rPr lang="fr-CA"/>
              <a:t>traitement immunosuppresseur (y compris </a:t>
            </a:r>
            <a:r>
              <a:rPr lang="fr-CA" noProof="0"/>
              <a:t>de </a:t>
            </a:r>
            <a:r>
              <a:rPr lang="fr-CA"/>
              <a:t>fortes doses de corticostéroïdes)</a:t>
            </a:r>
            <a:r>
              <a:rPr lang="fr-CA" noProof="0"/>
              <a:t>.</a:t>
            </a:r>
            <a:endParaRPr lang="fr-CA"/>
          </a:p>
        </p:txBody>
      </p:sp>
    </p:spTree>
    <p:extLst>
      <p:ext uri="{BB962C8B-B14F-4D97-AF65-F5344CB8AC3E}">
        <p14:creationId xmlns:p14="http://schemas.microsoft.com/office/powerpoint/2010/main" val="1809667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 name="Shape 1749"/>
          <p:cNvSpPr>
            <a:spLocks noGrp="1" noRot="1" noChangeAspect="1"/>
          </p:cNvSpPr>
          <p:nvPr>
            <p:ph type="sldImg"/>
          </p:nvPr>
        </p:nvSpPr>
        <p:spPr>
          <a:xfrm>
            <a:off x="103188" y="750888"/>
            <a:ext cx="6681787" cy="3759200"/>
          </a:xfrm>
          <a:prstGeom prst="rect">
            <a:avLst/>
          </a:prstGeom>
        </p:spPr>
        <p:txBody>
          <a:bodyPr/>
          <a:lstStyle/>
          <a:p>
            <a:endParaRPr/>
          </a:p>
        </p:txBody>
      </p:sp>
      <p:sp>
        <p:nvSpPr>
          <p:cNvPr id="1750" name="Shape 1750"/>
          <p:cNvSpPr>
            <a:spLocks noGrp="1"/>
          </p:cNvSpPr>
          <p:nvPr>
            <p:ph type="body" sz="quarter" idx="1"/>
          </p:nvPr>
        </p:nvSpPr>
        <p:spPr>
          <a:prstGeom prst="rect">
            <a:avLst/>
          </a:prstGeom>
        </p:spPr>
        <p:txBody>
          <a:bodyPr/>
          <a:lstStyle/>
          <a:p>
            <a:pPr defTabSz="984606"/>
            <a:endParaRPr u="sng">
              <a:solidFill>
                <a:srgbClr val="0000FF"/>
              </a:solidFill>
              <a:uFill>
                <a:solidFill>
                  <a:srgbClr val="0000FF"/>
                </a:solidFill>
              </a:uFill>
              <a:hlinkClick r:id="rId3"/>
            </a:endParaRPr>
          </a:p>
        </p:txBody>
      </p:sp>
    </p:spTree>
    <p:extLst>
      <p:ext uri="{BB962C8B-B14F-4D97-AF65-F5344CB8AC3E}">
        <p14:creationId xmlns:p14="http://schemas.microsoft.com/office/powerpoint/2010/main" val="2660242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b="1">
                <a:cs typeface="Calibri"/>
              </a:rPr>
              <a:t>Notes du conférencier </a:t>
            </a:r>
          </a:p>
          <a:p>
            <a:pPr>
              <a:defRPr/>
            </a:pPr>
            <a:r>
              <a:rPr lang="fr-CA">
                <a:cs typeface="Calibri"/>
              </a:rPr>
              <a:t>À noter que l'ACIP indique que l'âge adulte est de 19 ans et plus (au lieu de 18 ans et plus comme dans le PIQ), probablement dû au fait que c'est l'âge de la majorité dans certains États américains.</a:t>
            </a:r>
            <a:endParaRPr lang="fr-CA"/>
          </a:p>
        </p:txBody>
      </p:sp>
      <p:sp>
        <p:nvSpPr>
          <p:cNvPr id="4" name="Slide Number Placeholder 3"/>
          <p:cNvSpPr>
            <a:spLocks noGrp="1"/>
          </p:cNvSpPr>
          <p:nvPr>
            <p:ph type="sldNum" sz="quarter" idx="5"/>
          </p:nvPr>
        </p:nvSpPr>
        <p:spPr/>
        <p:txBody>
          <a:bodyPr/>
          <a:lstStyle/>
          <a:p>
            <a:fld id="{33433E63-AF25-4EDC-99F6-3E179F790A0F}" type="slidenum">
              <a:rPr lang="fr-CA" smtClean="0"/>
              <a:t>44</a:t>
            </a:fld>
            <a:endParaRPr lang="fr-CA"/>
          </a:p>
        </p:txBody>
      </p:sp>
    </p:spTree>
    <p:extLst>
      <p:ext uri="{BB962C8B-B14F-4D97-AF65-F5344CB8AC3E}">
        <p14:creationId xmlns:p14="http://schemas.microsoft.com/office/powerpoint/2010/main" val="1625681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noProof="0">
                <a:effectLst/>
                <a:latin typeface="Segoe UI" panose="020B0502040204020203" pitchFamily="34" charset="0"/>
              </a:rPr>
              <a:t>Notes du conférencier </a:t>
            </a:r>
          </a:p>
          <a:p>
            <a:pPr marL="0" marR="0" lvl="0" indent="0" algn="l" defTabSz="914377" rtl="0" eaLnBrk="1" fontAlgn="auto" latinLnBrk="0" hangingPunct="1">
              <a:lnSpc>
                <a:spcPct val="100000"/>
              </a:lnSpc>
              <a:spcBef>
                <a:spcPts val="0"/>
              </a:spcBef>
              <a:spcAft>
                <a:spcPts val="0"/>
              </a:spcAft>
              <a:buClrTx/>
              <a:buSzTx/>
              <a:buFontTx/>
              <a:buNone/>
              <a:tabLst/>
              <a:defRPr/>
            </a:pPr>
            <a:r>
              <a:rPr lang="fr-CA" sz="1200" noProof="0">
                <a:effectLst/>
                <a:latin typeface="Segoe UI" panose="020B0502040204020203" pitchFamily="34" charset="0"/>
              </a:rPr>
              <a:t>À noter que le PIQ n’a pas de recommandation sur la recherche sérologique d’anticorps contre la varicelle avant la vaccination pour les personnes âgées de moins de 50 ans.</a:t>
            </a:r>
            <a:br>
              <a:rPr lang="fr-CA" sz="1200" noProof="0">
                <a:effectLst/>
                <a:latin typeface="Segoe UI" panose="020B0502040204020203" pitchFamily="34" charset="0"/>
              </a:rPr>
            </a:br>
            <a:br>
              <a:rPr lang="fr-CA" sz="1200" noProof="0">
                <a:effectLst/>
                <a:latin typeface="Segoe UI" panose="020B0502040204020203" pitchFamily="34" charset="0"/>
              </a:rPr>
            </a:br>
            <a:r>
              <a:rPr lang="fr-CA" sz="1200" noProof="0">
                <a:effectLst/>
                <a:latin typeface="Segoe UI" panose="020B0502040204020203" pitchFamily="34" charset="0"/>
              </a:rPr>
              <a:t>SELON LE CCNI :</a:t>
            </a:r>
            <a:br>
              <a:rPr lang="fr-CA" sz="1200" noProof="0">
                <a:effectLst/>
                <a:latin typeface="Segoe UI" panose="020B0502040204020203" pitchFamily="34" charset="0"/>
              </a:rPr>
            </a:br>
            <a:r>
              <a:rPr lang="fr-CA" sz="1200" noProof="0">
                <a:effectLst/>
                <a:latin typeface="Segoe UI" panose="020B0502040204020203" pitchFamily="34" charset="0"/>
              </a:rPr>
              <a:t>Les tests sérologiques avant ou après l’administration du vaccin contre le zona ne sont pas recommandés. Aucun corrélat sérologique de protection n’est accepté pour mesurer les anticorps humoraux ou l’immunité à médiation cellulaire contre la varicelle ou le zona. La vaccination contre le zona sur des personnes en santé susceptibles de contracter le virus varicelle-zona n’est associée à aucun risque connu en ce qui concerne l’innocuité. Si, dans de rares circonstances, une personne de 50 ans et plus est jugée susceptible de contracter le VVZ, deux doses de vaccin univalent contre la varicelle devraient être administrées en lieu et place du vaccin contre le zona. </a:t>
            </a:r>
            <a:br>
              <a:rPr lang="fr-CA" sz="1200" noProof="0">
                <a:effectLst/>
                <a:latin typeface="Segoe UI" panose="020B0502040204020203" pitchFamily="34" charset="0"/>
              </a:rPr>
            </a:br>
            <a:r>
              <a:rPr lang="fr-CA" sz="1200" noProof="0">
                <a:effectLst/>
                <a:latin typeface="Segoe UI" panose="020B0502040204020203" pitchFamily="34" charset="0"/>
              </a:rPr>
              <a:t>La protection immunitaire contre le zona ne peut pas être testée facilement; par conséquent, il n’y a pas d’indication pour la mesure des concentrations d’anticorps suivant l’immunisation.</a:t>
            </a:r>
            <a:br>
              <a:rPr lang="fr-CA" sz="1200" noProof="0">
                <a:effectLst/>
                <a:latin typeface="Segoe UI" panose="020B0502040204020203" pitchFamily="34" charset="0"/>
              </a:rPr>
            </a:br>
            <a:br>
              <a:rPr lang="fr-CA" sz="1200" noProof="0">
                <a:effectLst/>
                <a:latin typeface="Segoe UI" panose="020B0502040204020203" pitchFamily="34" charset="0"/>
              </a:rPr>
            </a:br>
            <a:r>
              <a:rPr lang="fr-CA" b="1" noProof="0">
                <a:cs typeface="Calibri"/>
              </a:rPr>
              <a:t>Référence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a:effectLst/>
                <a:latin typeface="Segoe UI" panose="020B0502040204020203" pitchFamily="34" charset="0"/>
              </a:rPr>
              <a:t>https://www.canada.ca/fr/services/sante/publications/vie-saine/recommandations-jour-utilisation-vaccins-contre-zona.html</a:t>
            </a:r>
            <a:endParaRPr lang="fr-CA"/>
          </a:p>
          <a:p>
            <a:endParaRPr lang="fr-CA"/>
          </a:p>
        </p:txBody>
      </p:sp>
      <p:sp>
        <p:nvSpPr>
          <p:cNvPr id="4" name="Slide Number Placeholder 3"/>
          <p:cNvSpPr>
            <a:spLocks noGrp="1"/>
          </p:cNvSpPr>
          <p:nvPr>
            <p:ph type="sldNum" sz="quarter" idx="5"/>
          </p:nvPr>
        </p:nvSpPr>
        <p:spPr/>
        <p:txBody>
          <a:bodyPr/>
          <a:lstStyle/>
          <a:p>
            <a:fld id="{33433E63-AF25-4EDC-99F6-3E179F790A0F}" type="slidenum">
              <a:rPr lang="fr-CA" smtClean="0"/>
              <a:t>46</a:t>
            </a:fld>
            <a:endParaRPr lang="fr-CA"/>
          </a:p>
        </p:txBody>
      </p:sp>
    </p:spTree>
    <p:extLst>
      <p:ext uri="{BB962C8B-B14F-4D97-AF65-F5344CB8AC3E}">
        <p14:creationId xmlns:p14="http://schemas.microsoft.com/office/powerpoint/2010/main" val="2755769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a:t>Notes du conférencier </a:t>
            </a:r>
          </a:p>
          <a:p>
            <a:r>
              <a:rPr lang="fr-CA" noProof="0"/>
              <a:t>Dans la communication avec la patiente, les risques de complications graves doivent être clairement compris.</a:t>
            </a: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47</a:t>
            </a:fld>
            <a:endParaRPr lang="fr-CA"/>
          </a:p>
        </p:txBody>
      </p:sp>
    </p:spTree>
    <p:extLst>
      <p:ext uri="{BB962C8B-B14F-4D97-AF65-F5344CB8AC3E}">
        <p14:creationId xmlns:p14="http://schemas.microsoft.com/office/powerpoint/2010/main" val="1858806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 name="Shape 1404"/>
          <p:cNvSpPr>
            <a:spLocks noGrp="1" noRot="1" noChangeAspect="1"/>
          </p:cNvSpPr>
          <p:nvPr>
            <p:ph type="sldImg"/>
          </p:nvPr>
        </p:nvSpPr>
        <p:spPr>
          <a:xfrm>
            <a:off x="103188" y="750888"/>
            <a:ext cx="6681787" cy="3759200"/>
          </a:xfrm>
          <a:prstGeom prst="rect">
            <a:avLst/>
          </a:prstGeom>
        </p:spPr>
        <p:txBody>
          <a:bodyPr/>
          <a:lstStyle/>
          <a:p>
            <a:endParaRPr/>
          </a:p>
        </p:txBody>
      </p:sp>
      <p:sp>
        <p:nvSpPr>
          <p:cNvPr id="1405" name="Shape 1405"/>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b="1" u="sng"/>
            </a:pPr>
            <a:endParaRPr lang="fr-CA" sz="1100" i="0" noProof="0"/>
          </a:p>
        </p:txBody>
      </p:sp>
    </p:spTree>
    <p:extLst>
      <p:ext uri="{BB962C8B-B14F-4D97-AF65-F5344CB8AC3E}">
        <p14:creationId xmlns:p14="http://schemas.microsoft.com/office/powerpoint/2010/main" val="145679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r>
              <a:rPr lang="fr-CA" noProof="0"/>
              <a:t>Veuillez remplir la diapositive en lien avec vos conflits d'intérêts potentiels.</a:t>
            </a:r>
          </a:p>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6</a:t>
            </a:fld>
            <a:endParaRPr lang="fr-CA"/>
          </a:p>
        </p:txBody>
      </p:sp>
    </p:spTree>
    <p:extLst>
      <p:ext uri="{BB962C8B-B14F-4D97-AF65-F5344CB8AC3E}">
        <p14:creationId xmlns:p14="http://schemas.microsoft.com/office/powerpoint/2010/main" val="2021945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Shape 1448"/>
          <p:cNvSpPr>
            <a:spLocks noGrp="1" noRot="1" noChangeAspect="1"/>
          </p:cNvSpPr>
          <p:nvPr>
            <p:ph type="sldImg"/>
          </p:nvPr>
        </p:nvSpPr>
        <p:spPr>
          <a:xfrm>
            <a:off x="103188" y="750888"/>
            <a:ext cx="6681787" cy="3759200"/>
          </a:xfrm>
          <a:prstGeom prst="rect">
            <a:avLst/>
          </a:prstGeom>
        </p:spPr>
        <p:txBody>
          <a:bodyPr/>
          <a:lstStyle/>
          <a:p>
            <a:endParaRPr/>
          </a:p>
        </p:txBody>
      </p:sp>
      <p:sp>
        <p:nvSpPr>
          <p:cNvPr id="1449" name="Shape 1449"/>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 </a:t>
            </a:r>
          </a:p>
          <a:p>
            <a:r>
              <a:rPr lang="fr-CA" noProof="0"/>
              <a:t>CCNI : devrait être offert aux personnes de 50 ans et plus qui ne présentent pas de contre-indication.</a:t>
            </a:r>
          </a:p>
        </p:txBody>
      </p:sp>
    </p:spTree>
    <p:extLst>
      <p:ext uri="{BB962C8B-B14F-4D97-AF65-F5344CB8AC3E}">
        <p14:creationId xmlns:p14="http://schemas.microsoft.com/office/powerpoint/2010/main" val="2180471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Référence :</a:t>
            </a:r>
          </a:p>
          <a:p>
            <a:r>
              <a:rPr lang="fr-CA"/>
              <a:t>https://goldcopd.org/2023-gold-report-2/</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33E63-AF25-4EDC-99F6-3E179F790A0F}"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176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b="1"/>
              <a:t>Notes du conférencier</a:t>
            </a:r>
          </a:p>
          <a:p>
            <a:pPr>
              <a:defRPr/>
            </a:pPr>
            <a:r>
              <a:rPr lang="fr-CA"/>
              <a:t>Selon le PIQ : </a:t>
            </a:r>
            <a:endParaRPr lang="fr-FR"/>
          </a:p>
          <a:p>
            <a:pPr marL="171450" indent="-171450">
              <a:buFont typeface="Arial"/>
              <a:buChar char="•"/>
              <a:defRPr/>
            </a:pPr>
            <a:r>
              <a:rPr lang="fr-CA"/>
              <a:t>Les vaccinateurs doivent profiter de toutes les consultations des personnes pour vérifier leur statut vaccinal et, au besoin, les vacciner.</a:t>
            </a:r>
            <a:endParaRPr lang="fr-CA">
              <a:cs typeface="Calibri" panose="020F0502020204030204"/>
            </a:endParaRPr>
          </a:p>
          <a:p>
            <a:pPr marL="171450" indent="-171450">
              <a:buFont typeface="Arial"/>
              <a:buChar char="•"/>
              <a:defRPr/>
            </a:pPr>
            <a:r>
              <a:rPr lang="fr-CA"/>
              <a:t>Toutes les doses requises devraient être administrées au cours de la même visite. Cette pratique est recommandée parce qu’elle :</a:t>
            </a:r>
            <a:endParaRPr lang="fr-CA">
              <a:cs typeface="Calibri"/>
            </a:endParaRPr>
          </a:p>
          <a:p>
            <a:pPr lvl="1" indent="-171450">
              <a:buFont typeface="Arial"/>
              <a:buChar char="•"/>
              <a:defRPr/>
            </a:pPr>
            <a:r>
              <a:rPr lang="fr-CA"/>
              <a:t>favorise l’acquisition de la protection contre les maladies évitables par la vaccination le plus rapidement possible dans la vie;</a:t>
            </a:r>
            <a:endParaRPr lang="fr-CA">
              <a:cs typeface="Calibri" panose="020F0502020204030204"/>
            </a:endParaRPr>
          </a:p>
          <a:p>
            <a:pPr lvl="1" indent="-171450">
              <a:buFont typeface="Arial"/>
              <a:buChar char="•"/>
              <a:defRPr/>
            </a:pPr>
            <a:r>
              <a:rPr lang="fr-CA"/>
              <a:t>permet de réduire le nombre de visites de vaccination;</a:t>
            </a:r>
            <a:endParaRPr lang="fr-CA">
              <a:cs typeface="Calibri" panose="020F0502020204030204"/>
            </a:endParaRPr>
          </a:p>
          <a:p>
            <a:pPr lvl="1" indent="-171450">
              <a:buFont typeface="Arial"/>
              <a:buChar char="•"/>
              <a:defRPr/>
            </a:pPr>
            <a:r>
              <a:rPr lang="fr-CA"/>
              <a:t>n’augmente généralement pas la fréquence, l’intensité ni la gravité des effets indésirables;</a:t>
            </a:r>
            <a:endParaRPr lang="fr-CA">
              <a:cs typeface="Calibri" panose="020F0502020204030204"/>
            </a:endParaRPr>
          </a:p>
          <a:p>
            <a:pPr lvl="1" indent="-171450">
              <a:buFont typeface="Arial"/>
              <a:buChar char="•"/>
              <a:defRPr/>
            </a:pPr>
            <a:r>
              <a:rPr lang="fr-CA"/>
              <a:t>n’affecte pas l’efficacité des vaccins.</a:t>
            </a:r>
            <a:endParaRPr lang="fr-CA">
              <a:cs typeface="Calibri" panose="020F0502020204030204"/>
            </a:endParaRPr>
          </a:p>
          <a:p>
            <a:pPr marL="171450" indent="-171450">
              <a:buFont typeface="Arial"/>
              <a:buChar char="•"/>
              <a:defRPr/>
            </a:pPr>
            <a:r>
              <a:rPr lang="fr-CA"/>
              <a:t>Des études ont démontré que la majorité des parents n’étaient pas aussi réticents à cette pratique qu’on le pense. En fait, les vaccinateurs sont plus réticents que les parents.</a:t>
            </a:r>
            <a:endParaRPr lang="fr-CA">
              <a:cs typeface="Calibri" panose="020F0502020204030204"/>
            </a:endParaRPr>
          </a:p>
          <a:p>
            <a:pPr marL="171450" indent="-171450">
              <a:buFont typeface="Arial"/>
              <a:buChar char="•"/>
              <a:defRPr/>
            </a:pPr>
            <a:r>
              <a:rPr lang="fr-CA"/>
              <a:t>Il est très important d’expliquer aux parents les risques liés au report de la vaccination. Si le parent décide de reporter quand même l’administration d’un ou de plusieurs vaccins, on lui recommandera de faire vacciner son enfant dans les plus brefs délais, en tenant compte des vaccins à administrer, des intervalles minimaux ou des interactions entre les vaccins.</a:t>
            </a:r>
          </a:p>
          <a:p>
            <a:pPr marL="0" marR="0" lvl="0" indent="0" algn="l" defTabSz="914377" rtl="0" eaLnBrk="1" fontAlgn="auto" latinLnBrk="0" hangingPunct="1">
              <a:lnSpc>
                <a:spcPct val="100000"/>
              </a:lnSpc>
              <a:spcBef>
                <a:spcPts val="0"/>
              </a:spcBef>
              <a:spcAft>
                <a:spcPts val="0"/>
              </a:spcAft>
              <a:buClrTx/>
              <a:buSzTx/>
              <a:buFont typeface="Arial"/>
              <a:buNone/>
              <a:tabLst/>
              <a:defRPr/>
            </a:pPr>
            <a:endParaRPr lang="fr-CA" sz="1200" b="1"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a:buNone/>
              <a:tabLst/>
              <a:defRPr/>
            </a:pPr>
            <a:r>
              <a:rPr lang="fr-CA" sz="1200" b="1" i="0" kern="1200">
                <a:solidFill>
                  <a:schemeClr val="tx1"/>
                </a:solidFill>
                <a:effectLst/>
                <a:latin typeface="+mn-lt"/>
                <a:ea typeface="+mn-ea"/>
                <a:cs typeface="+mn-cs"/>
              </a:rPr>
              <a:t>Référence :</a:t>
            </a:r>
          </a:p>
          <a:p>
            <a:pPr marL="171450" indent="-171450">
              <a:buFont typeface="Arial" panose="020B0604020202020204" pitchFamily="34" charset="0"/>
              <a:buChar char="•"/>
              <a:defRPr/>
            </a:pPr>
            <a:r>
              <a:rPr lang="fr-CA">
                <a:hlinkClick r:id="rId3"/>
              </a:rPr>
              <a:t>https://msss.gouv.qc.ca/professionnels/vaccination/piq-calendriers-de-vaccination/personnes-devant-recevoir-des-injections-multiples-lors-d-une-meme-visite/</a:t>
            </a:r>
            <a:endParaRPr lang="fr-CA">
              <a:cs typeface="Calibri"/>
              <a:hlinkClick r:id="rId3"/>
            </a:endParaRPr>
          </a:p>
          <a:p>
            <a:pPr>
              <a:defRPr/>
            </a:pPr>
            <a:endParaRPr lang="fr-CA">
              <a:cs typeface="Calibri"/>
            </a:endParaRPr>
          </a:p>
          <a:p>
            <a:pPr>
              <a:defRPr/>
            </a:pPr>
            <a:r>
              <a:rPr lang="fr-CA" b="1"/>
              <a:t>Immunisations chez les adultes et adultes plus âgés</a:t>
            </a:r>
            <a:endParaRPr lang="fr-CA"/>
          </a:p>
          <a:p>
            <a:pPr>
              <a:defRPr/>
            </a:pPr>
            <a:r>
              <a:rPr lang="fr-CA"/>
              <a:t>Les adultes plus âgés sont particulièrement sensibles aux conséquences graves de la COVID-19 et sont très exposés aux maladies évitables par la vaccination (MEV) telles que les pneumococcies invasives, la grippe et le zona. Le risque de transmission communautaire locale de COVID-19 doit être pris en compte au moment de décider de faire venir un adulte plus âgé dans une clinique uniquement pour l’immunisation pendant la pandémie. Il serait préférable de proposer la vaccination lorsqu’elle peut être combinée à une autre visite médicale, et de proposer plusieurs vaccins si nécessaire, afin de minimiser le risque de contracter la COVID-19 et de réduire le nombre de rencontres avec les services de santé.</a:t>
            </a:r>
          </a:p>
          <a:p>
            <a:pPr marL="0" marR="0" lvl="0" indent="0" algn="l" defTabSz="914377" rtl="0" eaLnBrk="1" fontAlgn="auto" latinLnBrk="0" hangingPunct="1">
              <a:lnSpc>
                <a:spcPct val="100000"/>
              </a:lnSpc>
              <a:spcBef>
                <a:spcPts val="0"/>
              </a:spcBef>
              <a:spcAft>
                <a:spcPts val="0"/>
              </a:spcAft>
              <a:buClrTx/>
              <a:buSzTx/>
              <a:buFontTx/>
              <a:buNone/>
              <a:tabLst/>
              <a:defRPr/>
            </a:pPr>
            <a:endParaRPr lang="fr-CA" sz="1200" b="1"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i="0" kern="1200">
                <a:solidFill>
                  <a:schemeClr val="tx1"/>
                </a:solidFill>
                <a:effectLst/>
                <a:latin typeface="+mn-lt"/>
                <a:ea typeface="+mn-ea"/>
                <a:cs typeface="+mn-cs"/>
              </a:rPr>
              <a:t>Référence :</a:t>
            </a:r>
          </a:p>
          <a:p>
            <a:pPr marL="171450" indent="-171450">
              <a:buFont typeface="Arial" panose="020B0604020202020204" pitchFamily="34" charset="0"/>
              <a:buChar char="•"/>
              <a:defRPr/>
            </a:pPr>
            <a:r>
              <a:rPr lang="fr-CA">
                <a:hlinkClick r:id="rId4"/>
              </a:rPr>
              <a:t>https://www.canada.ca/fr/sante-publique/services/immunisation/comite-consultatif-national-immunisation-ccni/lignes-directrices-provisoires-programmes-immunisation-pendant-pandemie-covid-19.html#a10%20%E2%80%8B</a:t>
            </a:r>
            <a:endParaRPr lang="fr-CA">
              <a:cs typeface="Calibri"/>
              <a:hlinkClick r:id="rId4"/>
            </a:endParaRPr>
          </a:p>
          <a:p>
            <a:pPr>
              <a:defRPr/>
            </a:pPr>
            <a:endParaRPr lang="fr-CA">
              <a:cs typeface="Calibri"/>
            </a:endParaRPr>
          </a:p>
          <a:p>
            <a:pPr>
              <a:defRPr/>
            </a:pPr>
            <a:endParaRPr lang="fr-CA">
              <a:cs typeface="Calibri"/>
            </a:endParaRPr>
          </a:p>
          <a:p>
            <a:pPr>
              <a:defRPr/>
            </a:pPr>
            <a:endParaRPr lang="fr-CA">
              <a:cs typeface="Calibri"/>
            </a:endParaRPr>
          </a:p>
          <a:p>
            <a:pPr>
              <a:defRPr/>
            </a:pPr>
            <a:endParaRPr lang="fr-CA">
              <a:cs typeface="Calibri"/>
              <a:hlinkClick r:id="rId5"/>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52</a:t>
            </a:fld>
            <a:endParaRPr lang="fr-CA"/>
          </a:p>
        </p:txBody>
      </p:sp>
    </p:spTree>
    <p:extLst>
      <p:ext uri="{BB962C8B-B14F-4D97-AF65-F5344CB8AC3E}">
        <p14:creationId xmlns:p14="http://schemas.microsoft.com/office/powerpoint/2010/main" val="3329403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 name="Shape 1769"/>
          <p:cNvSpPr>
            <a:spLocks noGrp="1" noRot="1" noChangeAspect="1"/>
          </p:cNvSpPr>
          <p:nvPr>
            <p:ph type="sldImg"/>
          </p:nvPr>
        </p:nvSpPr>
        <p:spPr>
          <a:xfrm>
            <a:off x="103188" y="750888"/>
            <a:ext cx="6681787" cy="3759200"/>
          </a:xfrm>
          <a:prstGeom prst="rect">
            <a:avLst/>
          </a:prstGeom>
        </p:spPr>
        <p:txBody>
          <a:bodyPr/>
          <a:lstStyle/>
          <a:p>
            <a:endParaRPr/>
          </a:p>
        </p:txBody>
      </p:sp>
      <p:sp>
        <p:nvSpPr>
          <p:cNvPr id="1770" name="Shape 1770"/>
          <p:cNvSpPr>
            <a:spLocks noGrp="1"/>
          </p:cNvSpPr>
          <p:nvPr>
            <p:ph type="body" sz="quarter" idx="1"/>
          </p:nvPr>
        </p:nvSpPr>
        <p:spPr>
          <a:prstGeom prst="rect">
            <a:avLst/>
          </a:prstGeom>
        </p:spPr>
        <p:txBody>
          <a:bodyPr/>
          <a:lstStyle/>
          <a:p>
            <a:pPr>
              <a:lnSpc>
                <a:spcPct val="80000"/>
              </a:lnSpc>
              <a:defRPr sz="1000" b="1"/>
            </a:pPr>
            <a:r>
              <a:rPr lang="fr-CA" sz="1200" b="1" u="none"/>
              <a:t>Notes du conférencier</a:t>
            </a:r>
            <a:endParaRPr lang="fr-CA" sz="1200" b="1" u="none" noProof="0"/>
          </a:p>
          <a:p>
            <a:pPr marL="172800" indent="-172800">
              <a:buFont typeface="Arial"/>
              <a:buChar char="•"/>
              <a:defRPr sz="1000" b="1"/>
            </a:pPr>
            <a:r>
              <a:rPr lang="fr-CA" sz="1200" b="0"/>
              <a:t>Si plusieurs vaccins doivent être administrés par voie parentérale, dans la mesure du possible, utiliser différents points d’injection (différents membres). S’il est nécessaire d’administrer plusieurs injections dans le même membre, les points d’injection doivent être séparés d’au moins 2,5 cm (1 po). Dans les cas où la masse du muscle deltoïde est insuffisante, la partie antérolatérale de la cuisse peut être utilisée.</a:t>
            </a:r>
            <a:endParaRPr lang="fr-CA" sz="1200" b="0">
              <a:cs typeface="Calibri"/>
            </a:endParaRPr>
          </a:p>
          <a:p>
            <a:pPr marL="172800" marR="0" lvl="0" indent="-172800" algn="l" defTabSz="914377" rtl="0" eaLnBrk="1" fontAlgn="auto" latinLnBrk="0" hangingPunct="1">
              <a:lnSpc>
                <a:spcPct val="100000"/>
              </a:lnSpc>
              <a:spcBef>
                <a:spcPts val="0"/>
              </a:spcBef>
              <a:spcAft>
                <a:spcPts val="0"/>
              </a:spcAft>
              <a:buClrTx/>
              <a:buSzTx/>
              <a:buFont typeface="Arial"/>
              <a:buChar char="•"/>
              <a:tabLst/>
              <a:defRPr sz="1000" b="1"/>
            </a:pPr>
            <a:endParaRPr lang="fr-CA" sz="1200" b="1"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a:buNone/>
              <a:tabLst/>
              <a:defRPr sz="1000" b="1"/>
            </a:pPr>
            <a:r>
              <a:rPr lang="fr-CA" sz="1200" b="1" i="0" kern="1200">
                <a:solidFill>
                  <a:schemeClr val="tx1"/>
                </a:solidFill>
                <a:effectLst/>
                <a:latin typeface="+mn-lt"/>
                <a:ea typeface="+mn-ea"/>
                <a:cs typeface="+mn-cs"/>
              </a:rPr>
              <a:t>Référence :</a:t>
            </a:r>
          </a:p>
          <a:p>
            <a:pPr marL="172800" indent="-172800">
              <a:buFont typeface="Arial"/>
              <a:buChar char="•"/>
              <a:defRPr sz="1000" b="1"/>
            </a:pPr>
            <a:r>
              <a:rPr lang="fr-CA" sz="1200" b="0">
                <a:hlinkClick r:id="rId3"/>
              </a:rPr>
              <a:t>https://www.canada.ca/fr/sante-publique/services/publications/vie-saine/guide-canadien-immunisation-partie-1-information-cle-immunisation/page-8-methodes-administration-vaccins.html</a:t>
            </a:r>
            <a:endParaRPr lang="fr-CA" sz="1200" b="0"/>
          </a:p>
          <a:p>
            <a:pPr>
              <a:defRPr sz="1000" b="1"/>
            </a:pPr>
            <a:endParaRPr lang="fr-CA" sz="1200">
              <a:cs typeface="Calibri"/>
            </a:endParaRPr>
          </a:p>
          <a:p>
            <a:pPr>
              <a:defRPr sz="1000" b="1"/>
            </a:pPr>
            <a:r>
              <a:rPr lang="fr-CA" sz="1200" u="sng">
                <a:cs typeface="Calibri"/>
              </a:rPr>
              <a:t>Vaccins COVID</a:t>
            </a:r>
          </a:p>
          <a:p>
            <a:pPr marL="172800" indent="-172800">
              <a:buFont typeface="Arial"/>
              <a:buChar char="•"/>
              <a:defRPr sz="1000" b="1"/>
            </a:pPr>
            <a:r>
              <a:rPr lang="fr-CA" sz="1200" b="0"/>
              <a:t>Le CIQ considère que les vaccins COVID-19 ARNm peuvent être administrés en même temps qu’un vaccin inactivé, un vaccin vivant atténué ou un TCT, ou à n’importe quel moment avant ou après. Cependant, pour les enfants âgés de 6 mois à 4 ans, le CIQ recommande de respecter si possible un intervalle de 14 jours entre un vaccin contre la COVID-19 et un vaccin inactivé ou un vaccin vivant atténué ainsi que d’éviter la coadministration. Par contre, afin d’éviter les occasions manquées de vaccination, le CIQ autorise, en tenant compte des données disponibles pour les autres groupes d’âge, la coadministration des vaccins COVID-19 ARNm avec d’autres vaccins ou l’utilisation d’un intervalle de moins de 14 jours chez les enfants âgés de 6 mois à 4 ans.</a:t>
            </a:r>
            <a:endParaRPr lang="fr-CA" sz="1200" b="0">
              <a:cs typeface="Calibri"/>
            </a:endParaRPr>
          </a:p>
          <a:p>
            <a:pPr marL="172800" indent="-172800">
              <a:buFont typeface="Arial"/>
              <a:buChar char="•"/>
              <a:defRPr sz="1000" b="1"/>
            </a:pPr>
            <a:r>
              <a:rPr lang="fr-CA" sz="1200" b="0"/>
              <a:t>Le CIQ considère que les vaccins COVID-19 PRA peuvent être administrés en même temps qu’un vaccin inactivé, un vaccin vivant atténué ou un TCT, ou à n’importe quel moment avant ou après.</a:t>
            </a:r>
            <a:endParaRPr lang="fr-CA" sz="1200" b="0">
              <a:cs typeface="Calibri"/>
            </a:endParaRPr>
          </a:p>
          <a:p>
            <a:pPr marL="172800" indent="-172800">
              <a:buFont typeface="Arial"/>
              <a:buChar char="•"/>
              <a:defRPr sz="1000" b="1"/>
            </a:pPr>
            <a:r>
              <a:rPr lang="fr-CA" sz="1200" b="0"/>
              <a:t>Le CIQ considère que les vaccins COVID-19 VV peuvent être administrés en même temps qu’un vaccin inactivé, un vaccin vivant atténué ou un TCT, ou à n’importe quel moment avant ou après.</a:t>
            </a:r>
            <a:endParaRPr lang="fr-CA" sz="1200" b="0">
              <a:cs typeface="Calibri"/>
            </a:endParaRPr>
          </a:p>
          <a:p>
            <a:pPr marL="0" marR="0" lvl="0" indent="0" algn="l" defTabSz="914377" rtl="0" eaLnBrk="1" fontAlgn="auto" latinLnBrk="0" hangingPunct="1">
              <a:lnSpc>
                <a:spcPct val="100000"/>
              </a:lnSpc>
              <a:spcBef>
                <a:spcPts val="0"/>
              </a:spcBef>
              <a:spcAft>
                <a:spcPts val="0"/>
              </a:spcAft>
              <a:buClrTx/>
              <a:buSzTx/>
              <a:buFont typeface="Arial"/>
              <a:buNone/>
              <a:tabLst/>
              <a:defRPr sz="1000" b="1"/>
            </a:pPr>
            <a:endParaRPr lang="fr-CA" sz="1200" b="1"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a:buNone/>
              <a:tabLst/>
              <a:defRPr sz="1000" b="1"/>
            </a:pPr>
            <a:r>
              <a:rPr lang="fr-CA" sz="1200" b="1" i="0" kern="1200">
                <a:solidFill>
                  <a:schemeClr val="tx1"/>
                </a:solidFill>
                <a:effectLst/>
                <a:latin typeface="+mn-lt"/>
                <a:ea typeface="+mn-ea"/>
                <a:cs typeface="+mn-cs"/>
              </a:rPr>
              <a:t>Références :</a:t>
            </a:r>
          </a:p>
          <a:p>
            <a:pPr marL="172800" indent="-172800">
              <a:buFont typeface="Arial"/>
              <a:buChar char="•"/>
              <a:defRPr sz="1000" b="1"/>
            </a:pPr>
            <a:r>
              <a:rPr lang="fr-CA" sz="1200" b="0">
                <a:hlinkClick r:id="rId4"/>
              </a:rPr>
              <a:t>https://www.msss.gouv.qc.ca/professionnels/vaccination/piq-vaccins/covid-19-vaccin-a-arn-messager-contre-la-covid-19/</a:t>
            </a:r>
            <a:endParaRPr lang="fr-CA" sz="1200" b="0">
              <a:hlinkClick r:id="rId5"/>
            </a:endParaRPr>
          </a:p>
          <a:p>
            <a:pPr marL="172800" indent="-172800">
              <a:buFont typeface="Arial"/>
              <a:buChar char="•"/>
              <a:defRPr sz="1000" b="1"/>
            </a:pPr>
            <a:r>
              <a:rPr lang="fr-CA" sz="1200" b="0">
                <a:hlinkClick r:id="rId5"/>
              </a:rPr>
              <a:t>https://www.msss.gouv.qc.ca/professionnels/vaccination/piq-vaccins/covid-19-pra-vaccin-a-proteine-recombinante-avec-adjuvant-contre-la-covid-19/</a:t>
            </a:r>
            <a:endParaRPr lang="fr-CA" sz="1200" b="0">
              <a:cs typeface="Calibri"/>
              <a:hlinkClick r:id="" action="ppaction://noaction"/>
            </a:endParaRPr>
          </a:p>
          <a:p>
            <a:pPr marL="172800" indent="-172800">
              <a:buFont typeface="Arial"/>
              <a:buChar char="•"/>
              <a:defRPr sz="1000" b="1"/>
            </a:pPr>
            <a:r>
              <a:rPr lang="fr-CA" sz="1200" b="0">
                <a:hlinkClick r:id="rId6"/>
              </a:rPr>
              <a:t>https://www.msss.gouv.qc.ca/professionnels/vaccination/piq-vaccins/covid-19-vv-vaccins-a-vecteur-viral-contre-la-covid-19/</a:t>
            </a:r>
            <a:endParaRPr lang="fr-CA" sz="1200" b="0">
              <a:cs typeface="Calibri"/>
            </a:endParaRPr>
          </a:p>
          <a:p>
            <a:pPr marL="285750" indent="-285750">
              <a:buFont typeface="Arial"/>
              <a:buChar char="•"/>
              <a:defRPr sz="1000" b="1"/>
            </a:pPr>
            <a:endParaRPr lang="fr-CA" sz="1200">
              <a:cs typeface="Calibri"/>
            </a:endParaRPr>
          </a:p>
          <a:p>
            <a:pPr>
              <a:defRPr sz="1000" b="1"/>
            </a:pPr>
            <a:r>
              <a:rPr lang="fr-CA" sz="1200" u="sng"/>
              <a:t>Administration simultanée de vaccins</a:t>
            </a:r>
            <a:endParaRPr lang="fr-CA" sz="1200" u="sng">
              <a:cs typeface="Calibri"/>
            </a:endParaRPr>
          </a:p>
          <a:p>
            <a:pPr>
              <a:defRPr sz="1000" b="1"/>
            </a:pPr>
            <a:r>
              <a:rPr lang="fr-CA" sz="1200" b="0"/>
              <a:t>Si l'on tient compte de l’âge minimal et de l’intervalle minimal entre les doses, la plupart des vaccins systématiques peuvent être administrés de façon sécuritaire et efficace au cours de la même visite. Si une personne a du retard dans son calendrier de vaccination, l’administration de plusieurs vaccins au cours de la même visite est un moyen de se rattraper. En général, toutes les doses de vaccin qu’une personne peut recevoir au cours d’une seule visite devraient lui être administrées afin d’accroître la probabilité d’une immunisation complète. L’administration de vaccins multiples est particulièrement importante dans le cas de personnes qui se préparent à voyager ou lorsqu’on doute que la personne revienne pour les autres vaccins.</a:t>
            </a:r>
            <a:endParaRPr lang="fr-CA" sz="1200" b="0">
              <a:cs typeface="Calibri"/>
            </a:endParaRPr>
          </a:p>
          <a:p>
            <a:pPr>
              <a:lnSpc>
                <a:spcPct val="80000"/>
              </a:lnSpc>
              <a:defRPr sz="1000" b="1"/>
            </a:pPr>
            <a:endParaRPr lang="fr-CA" sz="1200" b="0">
              <a:cs typeface="Calibri"/>
            </a:endParaRPr>
          </a:p>
          <a:p>
            <a:pPr>
              <a:lnSpc>
                <a:spcPct val="80000"/>
              </a:lnSpc>
              <a:defRPr sz="1000" b="1"/>
            </a:pPr>
            <a:r>
              <a:rPr lang="fr-CA" sz="1200" b="1" noProof="0"/>
              <a:t>Vaccins inactivés</a:t>
            </a:r>
            <a:endParaRPr lang="fr-CA" sz="1200" b="1" noProof="0">
              <a:cs typeface="Calibri" panose="020F0502020204030204"/>
            </a:endParaRPr>
          </a:p>
          <a:p>
            <a:pPr>
              <a:lnSpc>
                <a:spcPct val="80000"/>
              </a:lnSpc>
              <a:defRPr sz="1000"/>
            </a:pPr>
            <a:r>
              <a:rPr lang="fr-CA" sz="1200" noProof="0"/>
              <a:t>En général, les vaccins inactivés peuvent être administrés de manière concomitante avec d’autres vaccins inactivés ou vivants, ou n’importe quand avant ou après l’administration de ces types de vaccins. Les exceptions comprennent les préparations vaccinales différentes qui protègent contre la même maladie, lesquelles doivent être administrées au cours de visites différentes (par exemple, vaccin conjugué contre le pneumocoque et vaccin polysaccharide contre le pneumocoque). Dans le cas de vaccins administrés par voie parentérale au cours de la même visite, les points d’injection ne doivent pas être les mêmes, et une aiguille et une seringue différentes doivent être utilisées. </a:t>
            </a:r>
            <a:endParaRPr lang="fr-CA" sz="1200" noProof="0">
              <a:cs typeface="Calibri"/>
            </a:endParaRPr>
          </a:p>
          <a:p>
            <a:pPr>
              <a:lnSpc>
                <a:spcPct val="80000"/>
              </a:lnSpc>
              <a:defRPr sz="1000"/>
            </a:pPr>
            <a:endParaRPr lang="fr-CA" sz="1200" noProof="0"/>
          </a:p>
          <a:p>
            <a:pPr>
              <a:lnSpc>
                <a:spcPct val="80000"/>
              </a:lnSpc>
              <a:defRPr sz="1000" b="1"/>
            </a:pPr>
            <a:r>
              <a:rPr lang="fr-CA" sz="1200" noProof="0"/>
              <a:t>Vaccins vivants</a:t>
            </a:r>
            <a:endParaRPr lang="fr-CA" sz="1200" noProof="0">
              <a:cs typeface="Calibri"/>
            </a:endParaRPr>
          </a:p>
          <a:p>
            <a:pPr>
              <a:lnSpc>
                <a:spcPct val="80000"/>
              </a:lnSpc>
              <a:defRPr sz="1000"/>
            </a:pPr>
            <a:r>
              <a:rPr lang="fr-CA" sz="1200" noProof="0"/>
              <a:t>Les vaccins vivants administrés par voie parentérale peuvent être donnés en même temps que d’autres vaccins au cours de la même visite, mais à des points d’injection différents, et à l'aide d’aiguilles et de seringues distinctes. En général, lorsque deux vaccins vivants à administration parentérale ne sont pas administrés simultanément, il faut attendre au moins quatre semaines avant de donner le second vaccin vivant à administration parentérale. Lorsque deux vaccins vivants à administration parentérale sont administrés à moins de quatre semaines d’intervalle, la réponse immunitaire au deuxième vaccin peut être moindre en raison de la réponse immunitaire au premier vaccin. Dans ce cas, la dose du deuxième vaccin est considérée comme invalide, et elle doit être répétée après l’intervalle recommandé. Les vaccins à composant antivaricelleux font exception à cette règle puisqu’ils ne doivent pas être administrés en concomitance avec le vaccin contre la variole. S’il est nécessaire d’administrer les deux vaccins, le vaccin à composant antivaricelleux doit être administré au moins quatre semaines avant ou après le vaccin contre la variole. </a:t>
            </a:r>
            <a:endParaRPr lang="fr-CA" sz="1200" noProof="0">
              <a:cs typeface="Calibri"/>
            </a:endParaRPr>
          </a:p>
          <a:p>
            <a:pPr marL="0" marR="0" lvl="0" indent="0" algn="l" defTabSz="914377" rtl="0" eaLnBrk="1" fontAlgn="auto" latinLnBrk="0" hangingPunct="1">
              <a:lnSpc>
                <a:spcPct val="80000"/>
              </a:lnSpc>
              <a:spcBef>
                <a:spcPts val="0"/>
              </a:spcBef>
              <a:spcAft>
                <a:spcPts val="0"/>
              </a:spcAft>
              <a:buClrTx/>
              <a:buSzTx/>
              <a:buFontTx/>
              <a:buNone/>
              <a:tabLst/>
              <a:defRPr sz="800"/>
            </a:pPr>
            <a:endParaRPr lang="fr-CA" sz="1200" b="1" i="0" kern="1200">
              <a:solidFill>
                <a:schemeClr val="tx1"/>
              </a:solidFill>
              <a:effectLst/>
              <a:latin typeface="+mn-lt"/>
              <a:ea typeface="+mn-ea"/>
              <a:cs typeface="+mn-cs"/>
            </a:endParaRPr>
          </a:p>
          <a:p>
            <a:pPr marL="0" marR="0" lvl="0" indent="0" algn="l" defTabSz="914377" rtl="0" eaLnBrk="1" fontAlgn="auto" latinLnBrk="0" hangingPunct="1">
              <a:lnSpc>
                <a:spcPct val="80000"/>
              </a:lnSpc>
              <a:spcBef>
                <a:spcPts val="0"/>
              </a:spcBef>
              <a:spcAft>
                <a:spcPts val="0"/>
              </a:spcAft>
              <a:buClrTx/>
              <a:buSzTx/>
              <a:buFontTx/>
              <a:buNone/>
              <a:tabLst/>
              <a:defRPr sz="800"/>
            </a:pPr>
            <a:r>
              <a:rPr lang="fr-CA" sz="1200" b="1" i="0" kern="1200">
                <a:solidFill>
                  <a:schemeClr val="tx1"/>
                </a:solidFill>
                <a:effectLst/>
                <a:latin typeface="+mn-lt"/>
                <a:ea typeface="+mn-ea"/>
                <a:cs typeface="+mn-cs"/>
              </a:rPr>
              <a:t>Référence :</a:t>
            </a:r>
          </a:p>
          <a:p>
            <a:pPr>
              <a:lnSpc>
                <a:spcPct val="80000"/>
              </a:lnSpc>
              <a:defRPr sz="800"/>
            </a:pPr>
            <a:r>
              <a:rPr lang="fr-CA" sz="1200">
                <a:hlinkClick r:id="rId7"/>
              </a:rPr>
              <a:t>https://www.canada.ca/fr/sante-publique/services/publications/vie-saine/guide-canadien-immunisation-partie-1-information-cle-immunisation/page-10-calendrier-administration-vaccins.html</a:t>
            </a:r>
            <a:endParaRPr lang="fr-CA" sz="1200">
              <a:cs typeface="Calibri"/>
              <a:hlinkClick r:id="rId7"/>
            </a:endParaRPr>
          </a:p>
          <a:p>
            <a:pPr>
              <a:lnSpc>
                <a:spcPct val="80000"/>
              </a:lnSpc>
              <a:defRPr sz="800"/>
            </a:pPr>
            <a:endParaRPr lang="fr-CA" sz="1200">
              <a:cs typeface="Calibri"/>
            </a:endParaRPr>
          </a:p>
          <a:p>
            <a:pPr>
              <a:lnSpc>
                <a:spcPct val="80000"/>
              </a:lnSpc>
              <a:defRPr sz="800"/>
            </a:pPr>
            <a:r>
              <a:rPr lang="fr-CA" sz="1200" b="1" noProof="0"/>
              <a:t>Références spécifiques :</a:t>
            </a:r>
            <a:endParaRPr lang="fr-CA" sz="1200" b="1" noProof="0">
              <a:cs typeface="Calibri"/>
            </a:endParaRPr>
          </a:p>
          <a:p>
            <a:pPr>
              <a:lnSpc>
                <a:spcPct val="80000"/>
              </a:lnSpc>
              <a:defRPr sz="800" b="1" u="sng"/>
            </a:pPr>
            <a:r>
              <a:rPr lang="fr-CA" sz="1200" b="0" u="none" noProof="0"/>
              <a:t>Zona-SU :</a:t>
            </a:r>
            <a:endParaRPr lang="fr-CA" sz="1200" b="1" u="sng" noProof="0">
              <a:cs typeface="Calibri"/>
            </a:endParaRPr>
          </a:p>
          <a:p>
            <a:pPr marL="180975" indent="-180975">
              <a:lnSpc>
                <a:spcPct val="80000"/>
              </a:lnSpc>
              <a:buSzPct val="100000"/>
              <a:buFont typeface="Arial"/>
              <a:buChar char="•"/>
              <a:defRPr sz="800" b="1"/>
            </a:pPr>
            <a:r>
              <a:rPr lang="fr-CA" sz="1200" b="0"/>
              <a:t>Tdap : </a:t>
            </a:r>
            <a:r>
              <a:rPr lang="fr-CA" sz="1200" b="0" err="1"/>
              <a:t>Strezova</a:t>
            </a:r>
            <a:r>
              <a:rPr lang="fr-CA" sz="1200" b="0"/>
              <a:t> A, et coll. The adjuvanted recombinant zoster vaccine co-administered with a tetanus, diphtheria and pertussis vaccine in adults aged ≥50 years: A randomized trial. </a:t>
            </a:r>
            <a:r>
              <a:rPr lang="fr-CA" sz="1200" b="0" i="1"/>
              <a:t>Vaccine.</a:t>
            </a:r>
            <a:r>
              <a:rPr lang="fr-CA" sz="1200" b="0"/>
              <a:t> 2019;37(39):5877-85.</a:t>
            </a:r>
            <a:endParaRPr lang="fr-CA" sz="1200" b="0">
              <a:cs typeface="Calibri" panose="020F0502020204030204"/>
            </a:endParaRPr>
          </a:p>
          <a:p>
            <a:pPr marL="180975" indent="-180975">
              <a:lnSpc>
                <a:spcPct val="80000"/>
              </a:lnSpc>
              <a:buSzPct val="100000"/>
              <a:buFont typeface="Arial"/>
              <a:buChar char="•"/>
              <a:defRPr sz="800" b="1"/>
            </a:pPr>
            <a:r>
              <a:rPr lang="fr-CA" sz="1200" b="0"/>
              <a:t>PPSV23 : Maréchal C, et coll. </a:t>
            </a:r>
            <a:r>
              <a:rPr lang="fr-CA" sz="1200" b="0" err="1"/>
              <a:t>Immunogenicity</a:t>
            </a:r>
            <a:r>
              <a:rPr lang="fr-CA" sz="1200" b="0"/>
              <a:t> and safety of the adjuvanted recombinant zoster vaccine </a:t>
            </a:r>
            <a:r>
              <a:rPr lang="fr-CA" sz="1200" b="0" err="1"/>
              <a:t>co-administered</a:t>
            </a:r>
            <a:r>
              <a:rPr lang="fr-CA" sz="1200" b="0"/>
              <a:t> with the 23-valent pneumococcal polysaccharide vaccine in </a:t>
            </a:r>
            <a:r>
              <a:rPr lang="fr-CA" sz="1200" b="0" err="1"/>
              <a:t>adults</a:t>
            </a:r>
            <a:r>
              <a:rPr lang="fr-CA" sz="1200" b="0"/>
              <a:t> ≥50 </a:t>
            </a:r>
            <a:r>
              <a:rPr lang="fr-CA" sz="1200" b="0" err="1"/>
              <a:t>years</a:t>
            </a:r>
            <a:r>
              <a:rPr lang="fr-CA" sz="1200" b="0"/>
              <a:t> of age: A randomized trial. </a:t>
            </a:r>
            <a:r>
              <a:rPr lang="fr-CA" sz="1200" b="0" i="1"/>
              <a:t>Vaccine</a:t>
            </a:r>
            <a:r>
              <a:rPr lang="fr-CA" sz="1200" b="0"/>
              <a:t>. 2018;36(29):4278-86.</a:t>
            </a:r>
            <a:endParaRPr lang="fr-CA" sz="1200" b="0">
              <a:cs typeface="Calibri" panose="020F0502020204030204"/>
            </a:endParaRPr>
          </a:p>
          <a:p>
            <a:pPr marL="180975" indent="-180975">
              <a:lnSpc>
                <a:spcPct val="80000"/>
              </a:lnSpc>
              <a:buSzPct val="100000"/>
              <a:buFont typeface="Arial"/>
              <a:buChar char="•"/>
              <a:defRPr sz="800" b="1"/>
            </a:pPr>
            <a:r>
              <a:rPr lang="fr-CA" sz="1200" b="0"/>
              <a:t>Influenza : Schwarz TF, et coll. Immunogenicity and safety of an adjuvanted herpes zoster subunit vaccine </a:t>
            </a:r>
            <a:r>
              <a:rPr lang="fr-CA" sz="1200" b="0" err="1"/>
              <a:t>coadministered</a:t>
            </a:r>
            <a:r>
              <a:rPr lang="fr-CA" sz="1200" b="0"/>
              <a:t> with seasonal influenza vaccine in adults aged 50 years or older. </a:t>
            </a:r>
            <a:r>
              <a:rPr lang="fr-CA" sz="1200" b="0" i="1"/>
              <a:t>J Infect Dis</a:t>
            </a:r>
            <a:r>
              <a:rPr lang="fr-CA" sz="1200" b="0"/>
              <a:t>. 2017;16(11):1352-61.</a:t>
            </a:r>
            <a:endParaRPr lang="fr-CA" sz="1200" b="0">
              <a:cs typeface="Calibri" panose="020F0502020204030204"/>
            </a:endParaRPr>
          </a:p>
          <a:p>
            <a:endParaRPr lang="fr-CA" sz="1200">
              <a:effectLst/>
              <a:latin typeface="Calibri" panose="020F0502020204030204" pitchFamily="34" charset="0"/>
              <a:ea typeface="+mj-ea"/>
              <a:cs typeface="+mj-cs"/>
              <a:sym typeface="Calibri"/>
            </a:endParaRPr>
          </a:p>
          <a:p>
            <a:r>
              <a:rPr lang="fr-CA" sz="1200" b="1">
                <a:effectLst/>
                <a:latin typeface="Calibri" panose="020F0502020204030204" pitchFamily="34" charset="0"/>
                <a:ea typeface="+mj-ea"/>
                <a:cs typeface="+mj-cs"/>
                <a:sym typeface="Calibri"/>
              </a:rPr>
              <a:t>Monographie de SHINGRIX (24 novembre 2021)</a:t>
            </a:r>
            <a:endParaRPr lang="fr-CA" sz="1200" b="1">
              <a:effectLst/>
              <a:latin typeface="Calibri" panose="020F0502020204030204" pitchFamily="34" charset="0"/>
              <a:ea typeface="+mj-ea"/>
              <a:cs typeface="Calibri" panose="020F0502020204030204" pitchFamily="34" charset="0"/>
            </a:endParaRPr>
          </a:p>
          <a:p>
            <a:r>
              <a:rPr lang="fr-CA" sz="1200" i="1" noProof="0">
                <a:effectLst/>
                <a:latin typeface="Calibri" panose="020F0502020204030204" pitchFamily="34" charset="0"/>
                <a:ea typeface="+mj-ea"/>
                <a:cs typeface="+mj-cs"/>
                <a:sym typeface="Calibri"/>
              </a:rPr>
              <a:t>Utilisation avec d’autres vaccins</a:t>
            </a:r>
            <a:endParaRPr lang="fr-CA" sz="1200" i="1" noProof="0">
              <a:effectLst/>
              <a:latin typeface="Calibri" panose="020F0502020204030204" pitchFamily="34" charset="0"/>
              <a:ea typeface="+mj-ea"/>
              <a:cs typeface="Calibri" panose="020F0502020204030204" pitchFamily="34" charset="0"/>
            </a:endParaRPr>
          </a:p>
          <a:p>
            <a:r>
              <a:rPr lang="fr-CA" sz="1200" noProof="0">
                <a:effectLst/>
                <a:latin typeface="Calibri" panose="020F0502020204030204" pitchFamily="34" charset="0"/>
                <a:ea typeface="+mj-ea"/>
                <a:cs typeface="+mj-cs"/>
                <a:sym typeface="Calibri"/>
              </a:rPr>
              <a:t>SHINGRIX peut être administré en concomitance avec le vaccin sans adjuvant contre la grippe saisonnière, le vaccin antipneumococcique polysaccharidique 23-valent (VPP23) ou le vaccin antidiphtérique, antitétanique et anticoquelucheux acellulaire (</a:t>
            </a:r>
            <a:r>
              <a:rPr lang="fr-CA" sz="1200" noProof="0" err="1">
                <a:effectLst/>
                <a:latin typeface="Calibri" panose="020F0502020204030204" pitchFamily="34" charset="0"/>
                <a:ea typeface="+mj-ea"/>
                <a:cs typeface="+mj-cs"/>
                <a:sym typeface="Calibri"/>
              </a:rPr>
              <a:t>DCaT</a:t>
            </a:r>
            <a:r>
              <a:rPr lang="fr-CA" sz="1200" noProof="0">
                <a:effectLst/>
                <a:latin typeface="Calibri" panose="020F0502020204030204" pitchFamily="34" charset="0"/>
                <a:ea typeface="+mj-ea"/>
                <a:cs typeface="+mj-cs"/>
                <a:sym typeface="Calibri"/>
              </a:rPr>
              <a:t>) à contenu antigénique réduit (voir la section </a:t>
            </a:r>
            <a:r>
              <a:rPr lang="fr-CA" sz="1200" i="1" noProof="0">
                <a:effectLst/>
                <a:latin typeface="Calibri" panose="020F0502020204030204" pitchFamily="34" charset="0"/>
                <a:ea typeface="+mj-ea"/>
                <a:cs typeface="+mj-cs"/>
                <a:sym typeface="Calibri"/>
              </a:rPr>
              <a:t>Études cliniques</a:t>
            </a:r>
            <a:r>
              <a:rPr lang="fr-CA" sz="1200" noProof="0">
                <a:effectLst/>
                <a:latin typeface="Calibri" panose="020F0502020204030204" pitchFamily="34" charset="0"/>
                <a:ea typeface="+mj-ea"/>
                <a:cs typeface="+mj-cs"/>
                <a:sym typeface="Calibri"/>
              </a:rPr>
              <a:t>). Les vaccins doivent être inoculés à des points d’injection distincts.</a:t>
            </a:r>
            <a:endParaRPr lang="fr-CA" sz="1200" noProof="0">
              <a:effectLst/>
              <a:latin typeface="Calibri" panose="020F0502020204030204" pitchFamily="34" charset="0"/>
              <a:ea typeface="+mj-ea"/>
              <a:cs typeface="Calibri" panose="020F0502020204030204" pitchFamily="34" charset="0"/>
            </a:endParaRPr>
          </a:p>
          <a:p>
            <a:pPr>
              <a:lnSpc>
                <a:spcPct val="80000"/>
              </a:lnSpc>
              <a:defRPr sz="800"/>
            </a:pPr>
            <a:endParaRPr b="0"/>
          </a:p>
        </p:txBody>
      </p:sp>
    </p:spTree>
    <p:extLst>
      <p:ext uri="{BB962C8B-B14F-4D97-AF65-F5344CB8AC3E}">
        <p14:creationId xmlns:p14="http://schemas.microsoft.com/office/powerpoint/2010/main" val="19860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a:t>Administration simultanée de vaccins</a:t>
            </a:r>
            <a:endParaRPr lang="fr-CA" noProof="0"/>
          </a:p>
          <a:p>
            <a:r>
              <a:rPr lang="fr-CA" noProof="0"/>
              <a:t>Si l’on tient compte de l’âge minimal et de l’intervalle minimal entre les doses, la plupart des vaccins systématiques peuvent être administrés de façon sécuritaire et efficace au cours de la même visite. Si une personne a du retard dans son calendrier de vaccination, l’administration de plusieurs vaccins au cours de la même visite est un moyen de se rattraper. En général, toutes les doses de vaccin qu’une personne peut recevoir au cours d’une seule visite devraient lui être administrées afin d’accroître la probabilité d’une immunisation complète. L'administration de vaccins multiples est particulièrement importante dans le cas de personnes qui se préparent à voyager ou lorsqu’on doute que la personne revienne pour les autres vaccins.</a:t>
            </a:r>
            <a:endParaRPr lang="fr-CA" noProof="0">
              <a:cs typeface="Calibri"/>
            </a:endParaRPr>
          </a:p>
          <a:p>
            <a:endParaRPr lang="fr-CA" noProof="0">
              <a:cs typeface="Calibri"/>
            </a:endParaRPr>
          </a:p>
          <a:p>
            <a:r>
              <a:rPr lang="fr-CA" b="1" noProof="0"/>
              <a:t>Référence :</a:t>
            </a:r>
          </a:p>
          <a:p>
            <a:pPr marL="171450" indent="-171450">
              <a:buFont typeface="Arial" panose="020B0604020202020204" pitchFamily="34" charset="0"/>
              <a:buChar char="•"/>
            </a:pPr>
            <a:r>
              <a:rPr lang="fr-CA" noProof="0"/>
              <a:t>https://</a:t>
            </a:r>
            <a:r>
              <a:rPr lang="fr-CA" noProof="0" err="1"/>
              <a:t>www.canada.ca</a:t>
            </a:r>
            <a:r>
              <a:rPr lang="fr-CA" noProof="0"/>
              <a:t>/</a:t>
            </a:r>
            <a:r>
              <a:rPr lang="fr-CA" noProof="0" err="1"/>
              <a:t>fr</a:t>
            </a:r>
            <a:r>
              <a:rPr lang="fr-CA" noProof="0"/>
              <a:t>/sante-publique/services/publications/vie-saine/guide-canadien-immunisation-partie-1-information-cle-immunisation/page-10-calendrier-administration-vaccins.html</a:t>
            </a:r>
            <a:endParaRPr lang="fr-CA" noProof="0">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54</a:t>
            </a:fld>
            <a:endParaRPr lang="fr-CA"/>
          </a:p>
        </p:txBody>
      </p:sp>
    </p:spTree>
    <p:extLst>
      <p:ext uri="{BB962C8B-B14F-4D97-AF65-F5344CB8AC3E}">
        <p14:creationId xmlns:p14="http://schemas.microsoft.com/office/powerpoint/2010/main" val="1502170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b="1">
                <a:cs typeface="Calibri"/>
              </a:rPr>
              <a:t>Notes du conférencier</a:t>
            </a:r>
          </a:p>
          <a:p>
            <a:r>
              <a:rPr lang="fr-CA" noProof="0">
                <a:cs typeface="Calibri"/>
              </a:rPr>
              <a:t>Cette femme se questionne sur son propre risque de contracter le zona (et non de la contagion potentielle).</a:t>
            </a: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55</a:t>
            </a:fld>
            <a:endParaRPr lang="fr-CA"/>
          </a:p>
        </p:txBody>
      </p:sp>
    </p:spTree>
    <p:extLst>
      <p:ext uri="{BB962C8B-B14F-4D97-AF65-F5344CB8AC3E}">
        <p14:creationId xmlns:p14="http://schemas.microsoft.com/office/powerpoint/2010/main" val="935604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 name="Shape 1404"/>
          <p:cNvSpPr>
            <a:spLocks noGrp="1" noRot="1" noChangeAspect="1"/>
          </p:cNvSpPr>
          <p:nvPr>
            <p:ph type="sldImg"/>
          </p:nvPr>
        </p:nvSpPr>
        <p:spPr>
          <a:xfrm>
            <a:off x="103188" y="750888"/>
            <a:ext cx="6681787" cy="3759200"/>
          </a:xfrm>
          <a:prstGeom prst="rect">
            <a:avLst/>
          </a:prstGeom>
        </p:spPr>
        <p:txBody>
          <a:bodyPr/>
          <a:lstStyle/>
          <a:p>
            <a:endParaRPr/>
          </a:p>
        </p:txBody>
      </p:sp>
      <p:sp>
        <p:nvSpPr>
          <p:cNvPr id="1405" name="Shape 1405"/>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b="1" u="sng"/>
            </a:pPr>
            <a:endParaRPr lang="fr-CA" sz="1100" i="0" noProof="0"/>
          </a:p>
        </p:txBody>
      </p:sp>
    </p:spTree>
    <p:extLst>
      <p:ext uri="{BB962C8B-B14F-4D97-AF65-F5344CB8AC3E}">
        <p14:creationId xmlns:p14="http://schemas.microsoft.com/office/powerpoint/2010/main" val="38229991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err="1"/>
              <a:t>Référence</a:t>
            </a:r>
            <a:r>
              <a:rPr lang="en-US" b="1"/>
              <a:t> :</a:t>
            </a:r>
          </a:p>
          <a:p>
            <a:pPr marL="171450" indent="-171450">
              <a:buFont typeface="Arial" panose="020B0604020202020204" pitchFamily="34" charset="0"/>
              <a:buChar char="•"/>
            </a:pPr>
            <a:r>
              <a:rPr lang="en-US"/>
              <a:t>Harpaz R, Ortega-Sanchez IR, Seward JF; Advisory Committee on Immunization Practices (ACIP) Centers for Disease Control and Prevention (CDC). Prevention of herpes zoster: recommendations of the Advisory Committee on Immunization Practices (ACIP). </a:t>
            </a:r>
            <a:r>
              <a:rPr lang="en-US" i="1"/>
              <a:t>MMWR </a:t>
            </a:r>
            <a:r>
              <a:rPr lang="en-US" i="1" err="1"/>
              <a:t>Recomm</a:t>
            </a:r>
            <a:r>
              <a:rPr lang="en-US" i="1"/>
              <a:t> Rep</a:t>
            </a:r>
            <a:r>
              <a:rPr lang="en-US"/>
              <a:t>. 2008;57(RR-5):1-30;quiz CE2-4. PMID: 18528318. </a:t>
            </a:r>
            <a:r>
              <a:rPr lang="en-US">
                <a:hlinkClick r:id="rId3"/>
              </a:rPr>
              <a:t>https://www.cdc.gov/mmwr/preview/mmwrhtml/rr5705a1.htm</a:t>
            </a:r>
            <a:endParaRPr lang="fr-FR">
              <a:cs typeface="Calibri" panose="020F0502020204030204"/>
            </a:endParaRPr>
          </a:p>
          <a:p>
            <a:endParaRPr lang="en-US">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33E63-AF25-4EDC-99F6-3E179F790A0F}"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808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a:t>Notes du conférencier</a:t>
            </a:r>
          </a:p>
          <a:p>
            <a:r>
              <a:rPr lang="fr-CA" b="1" noProof="0"/>
              <a:t>Immunogénicité</a:t>
            </a:r>
            <a:endParaRPr lang="fr-CA" noProof="0"/>
          </a:p>
          <a:p>
            <a:r>
              <a:rPr lang="fr-CA" noProof="0"/>
              <a:t>La réponse immunitaire à la vaccination a été évaluée chez tous les sujets des études à double insu avec placebo.</a:t>
            </a:r>
            <a:endParaRPr lang="fr-CA" noProof="0">
              <a:cs typeface="Calibri"/>
            </a:endParaRPr>
          </a:p>
          <a:p>
            <a:r>
              <a:rPr lang="fr-CA" noProof="0"/>
              <a:t>Deux doses de vaccin Zona‑SU ont induit des réponses humorales et cellulaires très fortes contre la glycoprotéine E du virus varicelle‑zona. Ces réponses étaient observées même chez les adultes de plus de 70 ans. Elles ont subsisté au-dessus de la ligne de base pendant au </a:t>
            </a:r>
            <a:r>
              <a:rPr lang="fr-CA" b="1" noProof="0"/>
              <a:t>moins 9 ans.</a:t>
            </a:r>
            <a:endParaRPr lang="fr-CA" b="1" noProof="0">
              <a:cs typeface="Calibri"/>
            </a:endParaRPr>
          </a:p>
          <a:p>
            <a:endParaRPr lang="fr-CA" b="1" noProof="0">
              <a:cs typeface="Calibri"/>
            </a:endParaRPr>
          </a:p>
          <a:p>
            <a:r>
              <a:rPr lang="fr-CA" b="1" noProof="0">
                <a:cs typeface="Calibri"/>
              </a:rPr>
              <a:t>Référence :</a:t>
            </a:r>
          </a:p>
          <a:p>
            <a:pPr marL="171450" indent="-171450">
              <a:buFont typeface="Arial" panose="020B0604020202020204" pitchFamily="34" charset="0"/>
              <a:buChar char="•"/>
            </a:pPr>
            <a:r>
              <a:rPr lang="fr-CA" noProof="0">
                <a:hlinkClick r:id="rId3"/>
              </a:rPr>
              <a:t>https://www.msss.gouv.qc.ca/professionnels/vaccination/piq-vaccins/zona-su-vaccin-sous-unitaire-contre-le-zona/</a:t>
            </a:r>
            <a:endParaRPr lang="fr-CA" noProof="0">
              <a:cs typeface="Calibri"/>
            </a:endParaRPr>
          </a:p>
          <a:p>
            <a:endParaRPr lang="fr-CA" noProof="0">
              <a:cs typeface="Calibri"/>
            </a:endParaRPr>
          </a:p>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Contexte</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b="1">
                <a:effectLst/>
                <a:latin typeface="Calibri" panose="020F0502020204030204" pitchFamily="34" charset="0"/>
                <a:ea typeface="Calibri" panose="020F0502020204030204" pitchFamily="34" charset="0"/>
                <a:cs typeface="Times New Roman" panose="02020603050405020304" pitchFamily="18" charset="0"/>
              </a:rPr>
              <a:t>:</a:t>
            </a:r>
            <a:r>
              <a:rPr lang="fr-CA" sz="1800">
                <a:effectLst/>
                <a:latin typeface="Calibri" panose="020F0502020204030204" pitchFamily="34" charset="0"/>
                <a:ea typeface="Calibri" panose="020F0502020204030204" pitchFamily="34" charset="0"/>
                <a:cs typeface="Times New Roman" panose="02020603050405020304" pitchFamily="18" charset="0"/>
              </a:rPr>
              <a:t> Cette étude de suivi en cours évaluait la persistance de l’efficacité et des réponses immunitaires pendant 6 années additionnelles chez des adultes ayant reçu le vaccin recombinant contre le zona (VRZ) avec adjuvant et basé sur la glycoprotéine E (</a:t>
            </a:r>
            <a:r>
              <a:rPr lang="fr-CA" sz="1800" err="1">
                <a:effectLst/>
                <a:latin typeface="Calibri" panose="020F0502020204030204" pitchFamily="34" charset="0"/>
                <a:ea typeface="Calibri" panose="020F0502020204030204" pitchFamily="34" charset="0"/>
                <a:cs typeface="Times New Roman" panose="02020603050405020304" pitchFamily="18" charset="0"/>
              </a:rPr>
              <a:t>gE</a:t>
            </a:r>
            <a:r>
              <a:rPr lang="fr-CA" sz="1800">
                <a:effectLst/>
                <a:latin typeface="Calibri" panose="020F0502020204030204" pitchFamily="34" charset="0"/>
                <a:ea typeface="Calibri" panose="020F0502020204030204" pitchFamily="34" charset="0"/>
                <a:cs typeface="Times New Roman" panose="02020603050405020304" pitchFamily="18" charset="0"/>
              </a:rPr>
              <a:t>) à un âge ≥ 50 ans dans 2 essais pivots sur l’efficacité (ZOE-50 et ZOE-70). La présente analyse intermédiaire a été menée après ≥ 2 années de suivi additionnelles (de 5,1 à 7,1 ans [moyenne] après la vaccination) et inclut des données partielles pour la 8</a:t>
            </a:r>
            <a:r>
              <a:rPr lang="fr-CA" sz="1800" baseline="30000">
                <a:effectLst/>
                <a:latin typeface="Calibri" panose="020F0502020204030204" pitchFamily="34" charset="0"/>
                <a:ea typeface="Calibri" panose="020F0502020204030204" pitchFamily="34" charset="0"/>
                <a:cs typeface="Times New Roman" panose="02020603050405020304" pitchFamily="18" charset="0"/>
              </a:rPr>
              <a:t>e</a:t>
            </a:r>
            <a:r>
              <a:rPr lang="fr-CA" sz="1800">
                <a:effectLst/>
                <a:latin typeface="Calibri" panose="020F0502020204030204" pitchFamily="34" charset="0"/>
                <a:ea typeface="Calibri" panose="020F0502020204030204" pitchFamily="34" charset="0"/>
                <a:cs typeface="Times New Roman" panose="02020603050405020304" pitchFamily="18" charset="0"/>
              </a:rPr>
              <a:t> année après la vaccination.</a:t>
            </a:r>
          </a:p>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Méthodologie</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b="1">
                <a:effectLst/>
                <a:latin typeface="Calibri" panose="020F0502020204030204" pitchFamily="34" charset="0"/>
                <a:ea typeface="Calibri" panose="020F0502020204030204" pitchFamily="34" charset="0"/>
                <a:cs typeface="Times New Roman" panose="02020603050405020304" pitchFamily="18" charset="0"/>
              </a:rPr>
              <a:t>:</a:t>
            </a:r>
            <a:r>
              <a:rPr lang="fr-CA" sz="1800">
                <a:effectLst/>
                <a:latin typeface="Calibri" panose="020F0502020204030204" pitchFamily="34" charset="0"/>
                <a:ea typeface="Calibri" panose="020F0502020204030204" pitchFamily="34" charset="0"/>
                <a:cs typeface="Times New Roman" panose="02020603050405020304" pitchFamily="18" charset="0"/>
              </a:rPr>
              <a:t> Des évaluations annuelles ont été menées pour déterminer l’efficacité contre le zona à partir de la 6</a:t>
            </a:r>
            <a:r>
              <a:rPr lang="fr-CA" sz="1800" baseline="30000">
                <a:effectLst/>
                <a:latin typeface="Calibri" panose="020F0502020204030204" pitchFamily="34" charset="0"/>
                <a:ea typeface="Calibri" panose="020F0502020204030204" pitchFamily="34" charset="0"/>
                <a:cs typeface="Times New Roman" panose="02020603050405020304" pitchFamily="18" charset="0"/>
              </a:rPr>
              <a:t>e</a:t>
            </a:r>
            <a:r>
              <a:rPr lang="fr-CA" sz="1800">
                <a:effectLst/>
                <a:latin typeface="Calibri" panose="020F0502020204030204" pitchFamily="34" charset="0"/>
                <a:ea typeface="Calibri" panose="020F0502020204030204" pitchFamily="34" charset="0"/>
                <a:cs typeface="Times New Roman" panose="02020603050405020304" pitchFamily="18" charset="0"/>
              </a:rPr>
              <a:t> année après la vaccination ainsi que pour connaître les concentrations d’anticorps </a:t>
            </a:r>
            <a:r>
              <a:rPr lang="fr-CA" sz="1800" err="1">
                <a:effectLst/>
                <a:latin typeface="Calibri" panose="020F0502020204030204" pitchFamily="34" charset="0"/>
                <a:ea typeface="Calibri" panose="020F0502020204030204" pitchFamily="34" charset="0"/>
                <a:cs typeface="Times New Roman" panose="02020603050405020304" pitchFamily="18" charset="0"/>
              </a:rPr>
              <a:t>anti-gE</a:t>
            </a:r>
            <a:r>
              <a:rPr lang="fr-CA" sz="1800">
                <a:effectLst/>
                <a:latin typeface="Calibri" panose="020F0502020204030204" pitchFamily="34" charset="0"/>
                <a:ea typeface="Calibri" panose="020F0502020204030204" pitchFamily="34" charset="0"/>
                <a:cs typeface="Times New Roman" panose="02020603050405020304" pitchFamily="18" charset="0"/>
              </a:rPr>
              <a:t> et les fréquences des lymphocytes </a:t>
            </a:r>
            <a:r>
              <a:rPr lang="fr-CA" sz="1800" err="1">
                <a:effectLst/>
                <a:latin typeface="Calibri" panose="020F0502020204030204" pitchFamily="34" charset="0"/>
                <a:ea typeface="Calibri" panose="020F0502020204030204" pitchFamily="34" charset="0"/>
                <a:cs typeface="Times New Roman" panose="02020603050405020304" pitchFamily="18" charset="0"/>
              </a:rPr>
              <a:t>T</a:t>
            </a:r>
            <a:r>
              <a:rPr lang="fr-CA" sz="1800">
                <a:effectLst/>
                <a:latin typeface="Calibri" panose="020F0502020204030204" pitchFamily="34" charset="0"/>
                <a:ea typeface="Calibri" panose="020F0502020204030204" pitchFamily="34" charset="0"/>
                <a:cs typeface="Times New Roman" panose="02020603050405020304" pitchFamily="18" charset="0"/>
              </a:rPr>
              <a:t> CD4[2+] spécifiques à </a:t>
            </a:r>
            <a:r>
              <a:rPr lang="fr-CA" sz="1800" err="1">
                <a:effectLst/>
                <a:latin typeface="Calibri" panose="020F0502020204030204" pitchFamily="34" charset="0"/>
                <a:ea typeface="Calibri" panose="020F0502020204030204" pitchFamily="34" charset="0"/>
                <a:cs typeface="Times New Roman" panose="02020603050405020304" pitchFamily="18" charset="0"/>
              </a:rPr>
              <a:t>gE</a:t>
            </a:r>
            <a:r>
              <a:rPr lang="fr-CA" sz="1800">
                <a:effectLst/>
                <a:latin typeface="Calibri" panose="020F0502020204030204" pitchFamily="34" charset="0"/>
                <a:ea typeface="Calibri" panose="020F0502020204030204" pitchFamily="34" charset="0"/>
                <a:cs typeface="Times New Roman" panose="02020603050405020304" pitchFamily="18" charset="0"/>
              </a:rPr>
              <a:t> (exprimant ≥ 2 des 4 marqueurs d’activation évalués) à partir de la 5</a:t>
            </a:r>
            <a:r>
              <a:rPr lang="fr-CA" sz="1800" baseline="30000">
                <a:effectLst/>
                <a:latin typeface="Calibri" panose="020F0502020204030204" pitchFamily="34" charset="0"/>
                <a:ea typeface="Calibri" panose="020F0502020204030204" pitchFamily="34" charset="0"/>
                <a:cs typeface="Times New Roman" panose="02020603050405020304" pitchFamily="18" charset="0"/>
              </a:rPr>
              <a:t>e</a:t>
            </a:r>
            <a:r>
              <a:rPr lang="fr-CA" sz="1800">
                <a:effectLst/>
                <a:latin typeface="Calibri" panose="020F0502020204030204" pitchFamily="34" charset="0"/>
                <a:ea typeface="Calibri" panose="020F0502020204030204" pitchFamily="34" charset="0"/>
                <a:cs typeface="Times New Roman" panose="02020603050405020304" pitchFamily="18" charset="0"/>
              </a:rPr>
              <a:t> année après la vaccination.</a:t>
            </a:r>
          </a:p>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Résultats : </a:t>
            </a:r>
            <a:r>
              <a:rPr lang="fr-CA" sz="1800">
                <a:effectLst/>
                <a:latin typeface="Calibri" panose="020F0502020204030204" pitchFamily="34" charset="0"/>
                <a:ea typeface="Calibri" panose="020F0502020204030204" pitchFamily="34" charset="0"/>
                <a:cs typeface="Times New Roman" panose="02020603050405020304" pitchFamily="18" charset="0"/>
              </a:rPr>
              <a:t>Sur les 7413 participants inscrits à l’évaluation à long terme de l’efficacité, 7277 (âge moyen de 67,2 ans au moment de la vaccination), 813 et 108 ont été inclus dans les cohortes évaluant l’efficacité, les réponses immunitaires humorales et les réponses immunitaires à médiation cellulaire, respectivement. Dans le cadre de cette analyse intermédiaire, l’efficacité du VRZ contre le zona était de 84,0 % (intervalle de confiance [IC] à 95 % : 75,9-89,8) depuis le début de l’étude de suivi et de 90,9 % (IC à 95 % : 88,2-93,2) depuis le moment de la vaccination dans les études ZOE-50 et ZOE-70. Les estimations annuelles de l’efficacité du vaccin étaient &gt; 84 % pour chaque année depuis la vaccination et sont demeurées stables au cours de l’analyse intermédiaire. Les concentrations moyennes géométriques des anticorps </a:t>
            </a:r>
            <a:r>
              <a:rPr lang="fr-CA" sz="1800" err="1">
                <a:effectLst/>
                <a:latin typeface="Calibri" panose="020F0502020204030204" pitchFamily="34" charset="0"/>
                <a:ea typeface="Calibri" panose="020F0502020204030204" pitchFamily="34" charset="0"/>
                <a:cs typeface="Times New Roman" panose="02020603050405020304" pitchFamily="18" charset="0"/>
              </a:rPr>
              <a:t>anti-gE</a:t>
            </a:r>
            <a:r>
              <a:rPr lang="fr-CA" sz="1800">
                <a:effectLst/>
                <a:latin typeface="Calibri" panose="020F0502020204030204" pitchFamily="34" charset="0"/>
                <a:ea typeface="Calibri" panose="020F0502020204030204" pitchFamily="34" charset="0"/>
                <a:cs typeface="Times New Roman" panose="02020603050405020304" pitchFamily="18" charset="0"/>
              </a:rPr>
              <a:t> et les fréquences médianes des lymphocytes </a:t>
            </a:r>
            <a:r>
              <a:rPr lang="fr-CA" sz="1800" err="1">
                <a:effectLst/>
                <a:latin typeface="Calibri" panose="020F0502020204030204" pitchFamily="34" charset="0"/>
                <a:ea typeface="Calibri" panose="020F0502020204030204" pitchFamily="34" charset="0"/>
                <a:cs typeface="Times New Roman" panose="02020603050405020304" pitchFamily="18" charset="0"/>
              </a:rPr>
              <a:t>T</a:t>
            </a:r>
            <a:r>
              <a:rPr lang="fr-CA" sz="1800">
                <a:effectLst/>
                <a:latin typeface="Calibri" panose="020F0502020204030204" pitchFamily="34" charset="0"/>
                <a:ea typeface="Calibri" panose="020F0502020204030204" pitchFamily="34" charset="0"/>
                <a:cs typeface="Times New Roman" panose="02020603050405020304" pitchFamily="18" charset="0"/>
              </a:rPr>
              <a:t> CD4[2+] spécifiques à </a:t>
            </a:r>
            <a:r>
              <a:rPr lang="fr-CA" sz="1800" err="1">
                <a:effectLst/>
                <a:latin typeface="Calibri" panose="020F0502020204030204" pitchFamily="34" charset="0"/>
                <a:ea typeface="Calibri" panose="020F0502020204030204" pitchFamily="34" charset="0"/>
                <a:cs typeface="Times New Roman" panose="02020603050405020304" pitchFamily="18" charset="0"/>
              </a:rPr>
              <a:t>gE</a:t>
            </a:r>
            <a:r>
              <a:rPr lang="fr-CA" sz="1800">
                <a:effectLst/>
                <a:latin typeface="Calibri" panose="020F0502020204030204" pitchFamily="34" charset="0"/>
                <a:ea typeface="Calibri" panose="020F0502020204030204" pitchFamily="34" charset="0"/>
                <a:cs typeface="Times New Roman" panose="02020603050405020304" pitchFamily="18" charset="0"/>
              </a:rPr>
              <a:t> ont atteint un plateau se situant environ 6 fois au-dessus des niveaux d’avant la vaccination.</a:t>
            </a:r>
          </a:p>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Conclusions : </a:t>
            </a:r>
            <a:r>
              <a:rPr lang="fr-CA" sz="1800">
                <a:effectLst/>
                <a:latin typeface="Calibri" panose="020F0502020204030204" pitchFamily="34" charset="0"/>
                <a:ea typeface="Calibri" panose="020F0502020204030204" pitchFamily="34" charset="0"/>
                <a:cs typeface="Times New Roman" panose="02020603050405020304" pitchFamily="18" charset="0"/>
              </a:rPr>
              <a:t>L’efficacité contre le zona et les réponses immunitaires au VRZ sont demeurées élevées, ce qui semble indiquer que le bienfait clinique du VRZ chez les adultes âgés est maintenu pendant au moins 7 années après la vaccination.</a:t>
            </a:r>
            <a:endParaRPr lang="en-CA" noProof="0">
              <a:cs typeface="+mn-lt"/>
            </a:endParaRPr>
          </a:p>
          <a:p>
            <a:br>
              <a:rPr lang="en-CA" noProof="0">
                <a:cs typeface="+mn-lt"/>
              </a:rPr>
            </a:br>
            <a:r>
              <a:rPr lang="en-CA" b="1" noProof="0" err="1">
                <a:cs typeface="+mn-lt"/>
              </a:rPr>
              <a:t>Référence</a:t>
            </a:r>
            <a:r>
              <a:rPr lang="en-CA" b="1" noProof="0">
                <a:cs typeface="+mn-lt"/>
              </a:rPr>
              <a:t> :</a:t>
            </a:r>
          </a:p>
          <a:p>
            <a:pPr marL="171450" indent="-171450">
              <a:buFont typeface="Arial" panose="020B0604020202020204" pitchFamily="34" charset="0"/>
              <a:buChar char="•"/>
            </a:pPr>
            <a:r>
              <a:rPr lang="en-CA" noProof="0" err="1"/>
              <a:t>Boutry</a:t>
            </a:r>
            <a:r>
              <a:rPr lang="en-CA" noProof="0"/>
              <a:t> C, et coll.; Zoster-049 Study Group. The Adjuvanted Recombinant Zoster Vaccine Confers Long-Term Protection Against Herpes Zoster: Interim Results of an Extension Study of the Pivotal Phase 3 Clinical Trials ZOE-50 and ZOE-70. </a:t>
            </a:r>
            <a:r>
              <a:rPr lang="en-CA" i="1" noProof="0"/>
              <a:t>Clin Infect Dis</a:t>
            </a:r>
            <a:r>
              <a:rPr lang="en-CA" noProof="0"/>
              <a:t>. 2022;74(8):1459-67. </a:t>
            </a:r>
            <a:r>
              <a:rPr lang="en-CA" noProof="0" err="1"/>
              <a:t>doi</a:t>
            </a:r>
            <a:r>
              <a:rPr lang="en-CA" noProof="0"/>
              <a:t>: 10.1093/</a:t>
            </a:r>
            <a:r>
              <a:rPr lang="en-CA" noProof="0" err="1"/>
              <a:t>cid</a:t>
            </a:r>
            <a:r>
              <a:rPr lang="en-CA" noProof="0"/>
              <a:t>/ciab629. PMID: 34283213; PMCID: PMC9049256.</a:t>
            </a:r>
            <a:endParaRPr lang="en-CA" noProof="0">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61</a:t>
            </a:fld>
            <a:endParaRPr lang="fr-CA"/>
          </a:p>
        </p:txBody>
      </p:sp>
    </p:spTree>
    <p:extLst>
      <p:ext uri="{BB962C8B-B14F-4D97-AF65-F5344CB8AC3E}">
        <p14:creationId xmlns:p14="http://schemas.microsoft.com/office/powerpoint/2010/main" val="2436418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a:t>Notes du conférencier :</a:t>
            </a:r>
          </a:p>
          <a:p>
            <a:r>
              <a:rPr lang="fr-CA" noProof="0"/>
              <a:t>Dans la communication avec la patiente: il faut s’assurer d’avoir bien adressé ses inquiétudes.</a:t>
            </a:r>
            <a:endParaRPr lang="fr-CA" noProof="0">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62</a:t>
            </a:fld>
            <a:endParaRPr lang="fr-CA"/>
          </a:p>
        </p:txBody>
      </p:sp>
    </p:spTree>
    <p:extLst>
      <p:ext uri="{BB962C8B-B14F-4D97-AF65-F5344CB8AC3E}">
        <p14:creationId xmlns:p14="http://schemas.microsoft.com/office/powerpoint/2010/main" val="22309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r>
              <a:rPr lang="fr-CA">
                <a:cs typeface="Calibri"/>
              </a:rPr>
              <a:t>Le objectifs d'apprentissage ont été formulés à la suite d’un sondage réalisé les 2 et 3 juin 2022 par la FMOQ auprès de 248 médecins.</a:t>
            </a:r>
            <a:endParaRPr lang="fr-CA"/>
          </a:p>
          <a:p>
            <a:r>
              <a:rPr lang="fr-CA">
                <a:cs typeface="Calibri"/>
              </a:rPr>
              <a:t>Le contenu de la présentation vise donc à répondre aux besoins identifiés dans ce sondage.</a:t>
            </a:r>
            <a:endParaRPr lang="fr-CA">
              <a:ea typeface="Calibri"/>
              <a:cs typeface="Calibri"/>
            </a:endParaRPr>
          </a:p>
          <a:p>
            <a:endParaRPr lang="fr-CA">
              <a:cs typeface="Calibri"/>
            </a:endParaRPr>
          </a:p>
          <a:p>
            <a:r>
              <a:rPr lang="fr-FR" b="1" u="none"/>
              <a:t>Vaccinateurs au Québec en 2022</a:t>
            </a:r>
            <a:endParaRPr lang="fr-CA" u="none">
              <a:cs typeface="Calibri" panose="020F0502020204030204"/>
            </a:endParaRPr>
          </a:p>
          <a:p>
            <a:pPr marL="171450" indent="-171450">
              <a:lnSpc>
                <a:spcPct val="90000"/>
              </a:lnSpc>
              <a:spcBef>
                <a:spcPts val="933"/>
              </a:spcBef>
              <a:buFont typeface="Arial"/>
              <a:buChar char="•"/>
            </a:pPr>
            <a:r>
              <a:rPr lang="fr-FR"/>
              <a:t>Les infirmières, selon le PIQ (Protocole d’immunisation du Québec), peuvent administrer les vaccins sans ordonnance depuis 1997 (loi 95).</a:t>
            </a:r>
            <a:endParaRPr lang="fr-FR" sz="1200">
              <a:effectLst/>
              <a:latin typeface="Calibri" panose="020F0502020204030204" pitchFamily="34" charset="0"/>
              <a:ea typeface="+mn-ea"/>
              <a:cs typeface="+mn-lt"/>
            </a:endParaRPr>
          </a:p>
          <a:p>
            <a:pPr marL="171450" indent="-171450">
              <a:lnSpc>
                <a:spcPct val="90000"/>
              </a:lnSpc>
              <a:spcBef>
                <a:spcPts val="933"/>
              </a:spcBef>
              <a:buFont typeface="Arial"/>
              <a:buChar char="•"/>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Les infirmières auxiliaires, selon un acte délégué accepté par l’infirmière, peuvent administrer les vaccins après l’évaluation de l’état de santé du patient faites par l’infirmière.</a:t>
            </a:r>
            <a:endParaRPr lang="fr-CA"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ct val="90000"/>
              </a:lnSpc>
              <a:spcBef>
                <a:spcPts val="933"/>
              </a:spcBef>
              <a:buFont typeface="Arial"/>
              <a:buChar char="•"/>
            </a:pPr>
            <a:r>
              <a:rPr lang="fr-FR"/>
              <a:t>Les médecins omnipraticiens, pédiatres, etc., vaccinent ou prescrivent.</a:t>
            </a:r>
            <a:endParaRPr lang="fr-FR">
              <a:cs typeface="Calibri"/>
            </a:endParaRPr>
          </a:p>
          <a:p>
            <a:pPr marL="171450" indent="-171450">
              <a:lnSpc>
                <a:spcPct val="90000"/>
              </a:lnSpc>
              <a:spcBef>
                <a:spcPts val="933"/>
              </a:spcBef>
              <a:buFont typeface="Arial"/>
              <a:buChar char="•"/>
            </a:pPr>
            <a:r>
              <a:rPr lang="fr-FR"/>
              <a:t>Depuis l’adoption de la loi 31, au printemps 2020, les pharmaciens vaccinateurs peuvent également prescrire et/ou administrer un vaccin. La loi 31 vise à élargir l’accessibilité à la vaccination : </a:t>
            </a:r>
            <a:endParaRPr lang="fr-FR">
              <a:cs typeface="+mn-lt"/>
            </a:endParaRPr>
          </a:p>
          <a:p>
            <a:pPr lvl="1" indent="-171450">
              <a:lnSpc>
                <a:spcPct val="90000"/>
              </a:lnSpc>
              <a:spcBef>
                <a:spcPts val="933"/>
              </a:spcBef>
              <a:buFont typeface="Arial"/>
              <a:buChar char="•"/>
            </a:pPr>
            <a:r>
              <a:rPr lang="fr-FR"/>
              <a:t>Le pharmacien peut prescrire un vaccin, évaluer l’état de santé du patient et administrer le vaccin.</a:t>
            </a:r>
            <a:endParaRPr lang="fr-FR">
              <a:cs typeface="+mn-lt"/>
            </a:endParaRPr>
          </a:p>
          <a:p>
            <a:pPr lvl="1" indent="-171450">
              <a:lnSpc>
                <a:spcPct val="90000"/>
              </a:lnSpc>
              <a:spcBef>
                <a:spcPts val="933"/>
              </a:spcBef>
              <a:buFont typeface="Arial"/>
              <a:buChar char="•"/>
            </a:pPr>
            <a:r>
              <a:rPr lang="fr-FR"/>
              <a:t>L’infirmière en pharmacie communautaire, selon le PIQ, évalue l’état de santé du patient et administre le vaccin. </a:t>
            </a:r>
            <a:endParaRPr lang="fr-FR">
              <a:cs typeface="+mn-lt"/>
            </a:endParaRPr>
          </a:p>
          <a:p>
            <a:pPr lvl="1" indent="-171450">
              <a:lnSpc>
                <a:spcPct val="90000"/>
              </a:lnSpc>
              <a:spcBef>
                <a:spcPts val="933"/>
              </a:spcBef>
              <a:buFont typeface="Arial"/>
              <a:buChar char="•"/>
            </a:pPr>
            <a:r>
              <a:rPr lang="fr-FR"/>
              <a:t>Autre scénario : un pharmacien pratiquant en GMF évalue un patient et prescrit un vaccin.</a:t>
            </a:r>
            <a:endParaRPr lang="en-US">
              <a:cs typeface="Calibri" panose="020F0502020204030204"/>
            </a:endParaRPr>
          </a:p>
          <a:p>
            <a:pPr marL="171450" indent="-171450">
              <a:lnSpc>
                <a:spcPct val="90000"/>
              </a:lnSpc>
              <a:spcBef>
                <a:spcPts val="933"/>
              </a:spcBef>
              <a:buFont typeface="Arial"/>
              <a:buChar char="•"/>
            </a:pPr>
            <a:endParaRPr lang="fr-FR">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2A795-6F94-4A96-B820-B9038480D0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566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81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290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Références</a:t>
            </a:r>
            <a:r>
              <a:rPr lang="en-US" b="1"/>
              <a:t> :</a:t>
            </a:r>
          </a:p>
          <a:p>
            <a:pPr marL="171450" indent="-171450">
              <a:buFont typeface="Arial" panose="020B0604020202020204" pitchFamily="34" charset="0"/>
              <a:buChar char="•"/>
            </a:pPr>
            <a:r>
              <a:rPr lang="en-US">
                <a:hlinkClick r:id="rId3"/>
              </a:rPr>
              <a:t>https://emedicine.medscape.com/article/1132465-differential</a:t>
            </a:r>
            <a:endParaRPr lang="fr-FR">
              <a:cs typeface="Calibri" panose="020F0502020204030204"/>
            </a:endParaRPr>
          </a:p>
          <a:p>
            <a:pPr marL="171450" indent="-171450">
              <a:buFont typeface="Arial" panose="020B0604020202020204" pitchFamily="34" charset="0"/>
              <a:buChar char="•"/>
            </a:pPr>
            <a:r>
              <a:rPr lang="en-US">
                <a:hlinkClick r:id="rId4"/>
              </a:rPr>
              <a:t>https://www.inspq.qc.ca/sites/default/files/publications/2381_pertinence_vaccination_zona_programme_quebecois_immunisation.pdf</a:t>
            </a:r>
            <a:endParaRPr lang="en-US">
              <a:cs typeface="Calibri"/>
              <a:hlinkClick r:id="rId4"/>
            </a:endParaRPr>
          </a:p>
          <a:p>
            <a:pPr marL="171450" indent="-171450">
              <a:buFont typeface="Arial" panose="020B0604020202020204" pitchFamily="34" charset="0"/>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65</a:t>
            </a:fld>
            <a:endParaRPr lang="fr-CA"/>
          </a:p>
        </p:txBody>
      </p:sp>
    </p:spTree>
    <p:extLst>
      <p:ext uri="{BB962C8B-B14F-4D97-AF65-F5344CB8AC3E}">
        <p14:creationId xmlns:p14="http://schemas.microsoft.com/office/powerpoint/2010/main" val="2500626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 name="Shape 1659"/>
          <p:cNvSpPr>
            <a:spLocks noGrp="1" noRot="1" noChangeAspect="1"/>
          </p:cNvSpPr>
          <p:nvPr>
            <p:ph type="sldImg"/>
          </p:nvPr>
        </p:nvSpPr>
        <p:spPr>
          <a:xfrm>
            <a:off x="103188" y="750888"/>
            <a:ext cx="6681787" cy="3759200"/>
          </a:xfrm>
          <a:prstGeom prst="rect">
            <a:avLst/>
          </a:prstGeom>
        </p:spPr>
        <p:txBody>
          <a:bodyPr/>
          <a:lstStyle/>
          <a:p>
            <a:endParaRPr/>
          </a:p>
        </p:txBody>
      </p:sp>
      <p:sp>
        <p:nvSpPr>
          <p:cNvPr id="1660" name="Shape 1660"/>
          <p:cNvSpPr>
            <a:spLocks noGrp="1"/>
          </p:cNvSpPr>
          <p:nvPr>
            <p:ph type="body" sz="quarter" idx="1"/>
          </p:nvPr>
        </p:nvSpPr>
        <p:spPr>
          <a:prstGeom prst="rect">
            <a:avLst/>
          </a:prstGeom>
        </p:spPr>
        <p:txBody>
          <a:bodyPr/>
          <a:lstStyle/>
          <a:p>
            <a:r>
              <a:rPr lang="fr-CA" b="1" u="none"/>
              <a:t>Notes du conférencier :</a:t>
            </a:r>
          </a:p>
          <a:p>
            <a:pPr marL="0" marR="0" lvl="0" indent="0" defTabSz="457200" eaLnBrk="1" fontAlgn="auto" latinLnBrk="0" hangingPunct="1">
              <a:lnSpc>
                <a:spcPct val="100000"/>
              </a:lnSpc>
              <a:spcBef>
                <a:spcPts val="0"/>
              </a:spcBef>
              <a:spcAft>
                <a:spcPts val="0"/>
              </a:spcAft>
              <a:buClrTx/>
              <a:buSzTx/>
              <a:buFontTx/>
              <a:buNone/>
              <a:tabLst/>
              <a:defRPr/>
            </a:pPr>
            <a:r>
              <a:rPr lang="fr-CA" sz="1200" b="0">
                <a:effectLst/>
                <a:latin typeface="+mn-lt"/>
                <a:ea typeface="+mj-ea"/>
                <a:cs typeface="+mj-cs"/>
                <a:sym typeface="Calibri"/>
              </a:rPr>
              <a:t>Le risque véritable de récidive du zona chez des adultes immunocompétents ayant déjà eu le zona n’a pas été clairement établi, étant donné que l’incidence déclarée antérieurement variait en fonction des méthodes utilisées et de la durée du suivi. Récemment, </a:t>
            </a:r>
            <a:r>
              <a:rPr lang="fr-CA" sz="1200" b="0" err="1">
                <a:effectLst/>
                <a:latin typeface="+mn-lt"/>
                <a:ea typeface="+mj-ea"/>
                <a:cs typeface="+mj-cs"/>
                <a:sym typeface="Calibri"/>
              </a:rPr>
              <a:t>Yawn</a:t>
            </a:r>
            <a:r>
              <a:rPr lang="fr-CA" sz="1200" b="0">
                <a:effectLst/>
                <a:latin typeface="+mn-lt"/>
                <a:ea typeface="+mj-ea"/>
                <a:cs typeface="+mj-cs"/>
                <a:sym typeface="Calibri"/>
              </a:rPr>
              <a:t> et ses collaborateurs</a:t>
            </a:r>
            <a:r>
              <a:rPr lang="fr-CA" sz="1200" b="0" i="1">
                <a:effectLst/>
                <a:latin typeface="+mn-lt"/>
                <a:ea typeface="+mj-ea"/>
                <a:cs typeface="+mj-cs"/>
                <a:sym typeface="Calibri"/>
              </a:rPr>
              <a:t> </a:t>
            </a:r>
            <a:r>
              <a:rPr lang="fr-CA" sz="1200" b="0">
                <a:effectLst/>
                <a:latin typeface="+mn-lt"/>
                <a:ea typeface="+mj-ea"/>
                <a:cs typeface="+mj-cs"/>
                <a:sym typeface="Calibri"/>
              </a:rPr>
              <a:t>ont examiné les dossiers médicaux de 1669 résidents du comté d’</a:t>
            </a:r>
            <a:r>
              <a:rPr lang="fr-CA" sz="1200" b="0" err="1">
                <a:effectLst/>
                <a:latin typeface="+mn-lt"/>
                <a:ea typeface="+mj-ea"/>
                <a:cs typeface="+mj-cs"/>
                <a:sym typeface="Calibri"/>
              </a:rPr>
              <a:t>Olmsted</a:t>
            </a:r>
            <a:r>
              <a:rPr lang="fr-CA" sz="1200" b="0">
                <a:effectLst/>
                <a:latin typeface="+mn-lt"/>
                <a:ea typeface="+mj-ea"/>
                <a:cs typeface="+mj-cs"/>
                <a:sym typeface="Calibri"/>
              </a:rPr>
              <a:t> (Minnesota) âgés de plus de 22 ans et ont fait état d’un taux de récidive de 5,7 % (IC à 95 % : 4,4-6,9) au cours d’une période de 8 ans chez des personnes immunocompétentes au moment de leur première crise de zona.  Il s’agit d’une donnée comparable à certaines estimations du taux d’incidence d’une première crise de zona.</a:t>
            </a:r>
          </a:p>
          <a:p>
            <a:endParaRPr lang="fr-CA" sz="1200" u="sng">
              <a:latin typeface="+mn-lt"/>
            </a:endParaRPr>
          </a:p>
          <a:p>
            <a:pPr marL="0" marR="0" lvl="0" indent="0" defTabSz="457200" rtl="0" eaLnBrk="1" fontAlgn="auto" latinLnBrk="0" hangingPunct="1">
              <a:lnSpc>
                <a:spcPct val="100000"/>
              </a:lnSpc>
              <a:spcBef>
                <a:spcPts val="0"/>
              </a:spcBef>
              <a:spcAft>
                <a:spcPts val="0"/>
              </a:spcAft>
              <a:buClrTx/>
              <a:buSzTx/>
              <a:buFontTx/>
              <a:buNone/>
              <a:tabLst/>
              <a:defRPr/>
            </a:pPr>
            <a:r>
              <a:rPr lang="fr-CA" sz="1200" b="1">
                <a:latin typeface="+mn-lt"/>
              </a:rPr>
              <a:t>Pour plus d’information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a:ln>
                  <a:noFill/>
                </a:ln>
                <a:effectLst/>
                <a:uLnTx/>
                <a:uFillTx/>
                <a:latin typeface="+mn-lt"/>
                <a:cs typeface="Calibri" panose="020F0502020204030204" pitchFamily="34" charset="0"/>
                <a:sym typeface="Arial"/>
              </a:rPr>
              <a:t>Kim YJ, et coll. </a:t>
            </a:r>
            <a:r>
              <a:rPr lang="fr-CA" sz="1200" b="0" i="0" u="none" strike="noStrike" err="1">
                <a:solidFill>
                  <a:srgbClr val="000000"/>
                </a:solidFill>
                <a:effectLst/>
                <a:latin typeface="+mn-lt"/>
              </a:rPr>
              <a:t>Recurrence</a:t>
            </a:r>
            <a:r>
              <a:rPr lang="fr-CA" sz="1200" b="0" i="0" u="none" strike="noStrike">
                <a:solidFill>
                  <a:srgbClr val="000000"/>
                </a:solidFill>
                <a:effectLst/>
                <a:latin typeface="+mn-lt"/>
              </a:rPr>
              <a:t> Rate of Herpes </a:t>
            </a:r>
            <a:r>
              <a:rPr lang="fr-CA" sz="1200" b="0" i="0" u="none" strike="noStrike" err="1">
                <a:solidFill>
                  <a:srgbClr val="000000"/>
                </a:solidFill>
                <a:effectLst/>
                <a:latin typeface="+mn-lt"/>
              </a:rPr>
              <a:t>Zoster</a:t>
            </a:r>
            <a:r>
              <a:rPr lang="fr-CA" sz="1200" b="0" i="0" u="none" strike="noStrike">
                <a:solidFill>
                  <a:srgbClr val="000000"/>
                </a:solidFill>
                <a:effectLst/>
                <a:latin typeface="+mn-lt"/>
              </a:rPr>
              <a:t> and </a:t>
            </a:r>
            <a:r>
              <a:rPr lang="fr-CA" sz="1200" b="0" i="0" u="none" strike="noStrike" err="1">
                <a:solidFill>
                  <a:srgbClr val="000000"/>
                </a:solidFill>
                <a:effectLst/>
                <a:latin typeface="+mn-lt"/>
              </a:rPr>
              <a:t>Its</a:t>
            </a:r>
            <a:r>
              <a:rPr lang="fr-CA" sz="1200" b="0" i="0" u="none" strike="noStrike">
                <a:solidFill>
                  <a:srgbClr val="000000"/>
                </a:solidFill>
                <a:effectLst/>
                <a:latin typeface="+mn-lt"/>
              </a:rPr>
              <a:t> Risk </a:t>
            </a:r>
            <a:r>
              <a:rPr lang="fr-CA" sz="1200" b="0" i="0" u="none" strike="noStrike" err="1">
                <a:solidFill>
                  <a:srgbClr val="000000"/>
                </a:solidFill>
                <a:effectLst/>
                <a:latin typeface="+mn-lt"/>
              </a:rPr>
              <a:t>Factors</a:t>
            </a:r>
            <a:r>
              <a:rPr lang="fr-CA" sz="1200" b="0" i="0" u="none" strike="noStrike">
                <a:solidFill>
                  <a:srgbClr val="000000"/>
                </a:solidFill>
                <a:effectLst/>
                <a:latin typeface="+mn-lt"/>
              </a:rPr>
              <a:t>: a Population-</a:t>
            </a:r>
            <a:r>
              <a:rPr lang="fr-CA" sz="1200" b="0" i="0" u="none" strike="noStrike" err="1">
                <a:solidFill>
                  <a:srgbClr val="000000"/>
                </a:solidFill>
                <a:effectLst/>
                <a:latin typeface="+mn-lt"/>
              </a:rPr>
              <a:t>based</a:t>
            </a:r>
            <a:r>
              <a:rPr lang="fr-CA" sz="1200" b="0" i="0" u="none" strike="noStrike">
                <a:solidFill>
                  <a:srgbClr val="000000"/>
                </a:solidFill>
                <a:effectLst/>
                <a:latin typeface="+mn-lt"/>
              </a:rPr>
              <a:t> </a:t>
            </a:r>
            <a:r>
              <a:rPr lang="fr-CA" sz="1200" b="0" i="0" u="none" strike="noStrike" err="1">
                <a:solidFill>
                  <a:srgbClr val="000000"/>
                </a:solidFill>
                <a:effectLst/>
                <a:latin typeface="+mn-lt"/>
              </a:rPr>
              <a:t>Cohort</a:t>
            </a:r>
            <a:r>
              <a:rPr lang="fr-CA" sz="1200" b="0" i="0" u="none" strike="noStrike">
                <a:solidFill>
                  <a:srgbClr val="000000"/>
                </a:solidFill>
                <a:effectLst/>
                <a:latin typeface="+mn-lt"/>
              </a:rPr>
              <a:t> </a:t>
            </a:r>
            <a:r>
              <a:rPr lang="fr-CA" sz="1200" b="0" i="0" u="none" strike="noStrike" err="1">
                <a:solidFill>
                  <a:srgbClr val="000000"/>
                </a:solidFill>
                <a:effectLst/>
                <a:latin typeface="+mn-lt"/>
              </a:rPr>
              <a:t>Study</a:t>
            </a:r>
            <a:r>
              <a:rPr kumimoji="0" lang="fr-CA" sz="1200" b="0" i="0" u="none" strike="noStrike" kern="1200" cap="none" spc="0" normalizeH="0" baseline="0">
                <a:ln>
                  <a:noFill/>
                </a:ln>
                <a:solidFill>
                  <a:srgbClr val="000000"/>
                </a:solidFill>
                <a:effectLst/>
                <a:uLnTx/>
                <a:uFillTx/>
                <a:latin typeface="+mn-lt"/>
                <a:cs typeface="+mn-cs"/>
              </a:rPr>
              <a:t>. </a:t>
            </a:r>
            <a:r>
              <a:rPr kumimoji="0" lang="fr-CA" sz="1200" b="0" i="1" u="none" strike="noStrike" kern="1200" cap="none" spc="0" normalizeH="0" baseline="0" noProof="0">
                <a:ln>
                  <a:noFill/>
                </a:ln>
                <a:effectLst/>
                <a:uLnTx/>
                <a:uFillTx/>
                <a:latin typeface="+mn-lt"/>
                <a:cs typeface="Calibri" panose="020F0502020204030204" pitchFamily="34" charset="0"/>
                <a:sym typeface="Arial"/>
              </a:rPr>
              <a:t>J </a:t>
            </a:r>
            <a:r>
              <a:rPr kumimoji="0" lang="fr-CA" sz="1200" b="0" i="1" u="none" strike="noStrike" kern="1200" cap="none" spc="0" normalizeH="0" baseline="0" noProof="0" err="1">
                <a:ln>
                  <a:noFill/>
                </a:ln>
                <a:effectLst/>
                <a:uLnTx/>
                <a:uFillTx/>
                <a:latin typeface="+mn-lt"/>
                <a:cs typeface="Calibri" panose="020F0502020204030204" pitchFamily="34" charset="0"/>
                <a:sym typeface="Arial"/>
              </a:rPr>
              <a:t>Korean</a:t>
            </a:r>
            <a:r>
              <a:rPr kumimoji="0" lang="fr-CA" sz="1200" b="0" i="1" u="none" strike="noStrike" kern="1200" cap="none" spc="0" normalizeH="0" baseline="0" noProof="0">
                <a:ln>
                  <a:noFill/>
                </a:ln>
                <a:effectLst/>
                <a:uLnTx/>
                <a:uFillTx/>
                <a:latin typeface="+mn-lt"/>
                <a:cs typeface="Calibri" panose="020F0502020204030204" pitchFamily="34" charset="0"/>
                <a:sym typeface="Arial"/>
              </a:rPr>
              <a:t> Med </a:t>
            </a:r>
            <a:r>
              <a:rPr kumimoji="0" lang="fr-CA" sz="1200" b="0" i="1" u="none" strike="noStrike" kern="1200" cap="none" spc="0" normalizeH="0" baseline="0" noProof="0" err="1">
                <a:ln>
                  <a:noFill/>
                </a:ln>
                <a:effectLst/>
                <a:uLnTx/>
                <a:uFillTx/>
                <a:latin typeface="+mn-lt"/>
                <a:cs typeface="Calibri" panose="020F0502020204030204" pitchFamily="34" charset="0"/>
                <a:sym typeface="Arial"/>
              </a:rPr>
              <a:t>Sci</a:t>
            </a:r>
            <a:r>
              <a:rPr kumimoji="0" lang="fr-CA" sz="1200" b="0" i="1" u="none" strike="noStrike" kern="1200" cap="none" spc="0" normalizeH="0" baseline="0" noProof="0">
                <a:ln>
                  <a:noFill/>
                </a:ln>
                <a:effectLst/>
                <a:uLnTx/>
                <a:uFillTx/>
                <a:latin typeface="+mn-lt"/>
                <a:cs typeface="Calibri" panose="020F0502020204030204" pitchFamily="34" charset="0"/>
                <a:sym typeface="Arial"/>
              </a:rPr>
              <a:t>. </a:t>
            </a:r>
            <a:r>
              <a:rPr kumimoji="0" lang="fr-CA" sz="1200" b="0" i="0" u="none" strike="noStrike" kern="1200" cap="none" spc="0" normalizeH="0" baseline="0" noProof="0">
                <a:ln>
                  <a:noFill/>
                </a:ln>
                <a:effectLst/>
                <a:uLnTx/>
                <a:uFillTx/>
                <a:latin typeface="+mn-lt"/>
                <a:cs typeface="Calibri" panose="020F0502020204030204" pitchFamily="34" charset="0"/>
                <a:sym typeface="Arial"/>
              </a:rPr>
              <a:t>2019;34(2):e1. </a:t>
            </a:r>
            <a:r>
              <a:rPr lang="fr-CA" sz="1200">
                <a:latin typeface="+mn-lt"/>
              </a:rPr>
              <a:t>https://www.ncbi.nlm.nih.gov/pmc/articles/PMC6327089/#!po=36.1111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effectLst/>
                <a:latin typeface="+mn-lt"/>
              </a:rPr>
              <a:t>Agence de la santé publique du Canada. Une déclaration d’un comité consultatif (DCC) – Comité consultatif national de l’immunisation (CCNI) : </a:t>
            </a:r>
            <a:r>
              <a:rPr lang="fr-CA" sz="1200">
                <a:solidFill>
                  <a:srgbClr val="608C19"/>
                </a:solidFill>
                <a:effectLst/>
                <a:latin typeface="+mn-lt"/>
              </a:rPr>
              <a:t>mise à jour sur l’utilisation du vaccin contre le zona, </a:t>
            </a:r>
            <a:r>
              <a:rPr kumimoji="0" lang="fr-CA" sz="1200" b="0" i="0" u="none" strike="noStrike" kern="1200" cap="none" spc="0" normalizeH="0" baseline="0" noProof="0">
                <a:ln>
                  <a:noFill/>
                </a:ln>
                <a:effectLst/>
                <a:uLnTx/>
                <a:uFillTx/>
                <a:latin typeface="+mn-lt"/>
                <a:cs typeface="Calibri" panose="020F0502020204030204" pitchFamily="34" charset="0"/>
              </a:rPr>
              <a:t>[En ligne], 2014.</a:t>
            </a:r>
            <a:r>
              <a:rPr lang="fr-CA" sz="1200">
                <a:solidFill>
                  <a:srgbClr val="608C19"/>
                </a:solidFill>
                <a:effectLst/>
                <a:latin typeface="+mn-lt"/>
              </a:rPr>
              <a:t> </a:t>
            </a:r>
            <a:r>
              <a:rPr kumimoji="0" lang="fr-CA" sz="1200" b="0" i="0" u="none" strike="noStrike" kern="1200" cap="none" spc="0" normalizeH="0" baseline="0" noProof="0">
                <a:ln>
                  <a:noFill/>
                </a:ln>
                <a:effectLst/>
                <a:uLnTx/>
                <a:uFillTx/>
                <a:latin typeface="+mn-lt"/>
                <a:cs typeface="Calibri" panose="020F0502020204030204" pitchFamily="34" charset="0"/>
              </a:rPr>
              <a:t>[</a:t>
            </a:r>
            <a:r>
              <a:rPr lang="fr-CA" sz="1200" i="0" u="none">
                <a:solidFill>
                  <a:schemeClr val="tx1"/>
                </a:solidFill>
                <a:effectLst/>
                <a:latin typeface="+mn-lt"/>
                <a:ea typeface="+mj-ea"/>
                <a:cs typeface="+mj-cs"/>
                <a:sym typeface="Calibri"/>
              </a:rPr>
              <a:t>https://www.canada.ca/content/dam/phac-aspc/documents/services/publications/healthy-living/update-use-herpes-zoster-vaccine/hzv-vcz-fra.pdf</a:t>
            </a:r>
            <a:r>
              <a:rPr kumimoji="0" lang="fr-CA" sz="1200" b="0" i="0" u="none" strike="noStrike" kern="1200" cap="none" spc="0" normalizeH="0" baseline="0" noProof="0">
                <a:ln>
                  <a:noFill/>
                </a:ln>
                <a:effectLst/>
                <a:uLnTx/>
                <a:uFillTx/>
                <a:latin typeface="+mn-lt"/>
                <a:cs typeface="Calibri" panose="020F0502020204030204" pitchFamily="34" charset="0"/>
              </a:rPr>
              <a:t>].</a:t>
            </a:r>
            <a:endParaRPr lang="fr-CA" sz="1200" i="0" u="none">
              <a:solidFill>
                <a:schemeClr val="tx1"/>
              </a:solidFill>
              <a:latin typeface="+mn-lt"/>
            </a:endParaRPr>
          </a:p>
        </p:txBody>
      </p:sp>
    </p:spTree>
    <p:extLst>
      <p:ext uri="{BB962C8B-B14F-4D97-AF65-F5344CB8AC3E}">
        <p14:creationId xmlns:p14="http://schemas.microsoft.com/office/powerpoint/2010/main" val="1003414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err="1"/>
              <a:t>Référence</a:t>
            </a:r>
            <a:r>
              <a:rPr lang="en-US" b="1"/>
              <a:t> :</a:t>
            </a:r>
          </a:p>
          <a:p>
            <a:pPr marL="171450" indent="-171450">
              <a:buFont typeface="Arial" panose="020B0604020202020204" pitchFamily="34" charset="0"/>
              <a:buChar char="•"/>
            </a:pPr>
            <a:r>
              <a:rPr lang="en-US"/>
              <a:t>Harpaz R, Ortega-Sanchez IR, Seward JF; Advisory Committee on Immunization Practices (ACIP) Centers for Disease Control and Prevention (CDC). Prevention of herpes zoster: recommendations of the Advisory Committee on Immunization Practices (ACIP). </a:t>
            </a:r>
            <a:r>
              <a:rPr lang="en-US" i="1"/>
              <a:t>MMWR </a:t>
            </a:r>
            <a:r>
              <a:rPr lang="en-US" i="1" err="1"/>
              <a:t>Recomm</a:t>
            </a:r>
            <a:r>
              <a:rPr lang="en-US" i="1"/>
              <a:t> Rep</a:t>
            </a:r>
            <a:r>
              <a:rPr lang="en-US"/>
              <a:t>. 2008;57(RR-5):1-30;quiz CE2-4. PMID: 18528318. </a:t>
            </a:r>
            <a:r>
              <a:rPr lang="en-US">
                <a:hlinkClick r:id="rId3"/>
              </a:rPr>
              <a:t>https://www.cdc.gov/mmwr/preview/mmwrhtml/rr5705a1.htm</a:t>
            </a:r>
            <a:endParaRPr lang="fr-FR">
              <a:cs typeface="Calibri" panose="020F0502020204030204"/>
            </a:endParaRPr>
          </a:p>
          <a:p>
            <a:endParaRPr lang="en-US">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33E63-AF25-4EDC-99F6-3E179F790A0F}"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862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Shape 1685"/>
          <p:cNvSpPr>
            <a:spLocks noGrp="1" noRot="1" noChangeAspect="1"/>
          </p:cNvSpPr>
          <p:nvPr>
            <p:ph type="sldImg"/>
          </p:nvPr>
        </p:nvSpPr>
        <p:spPr>
          <a:xfrm>
            <a:off x="103188" y="750888"/>
            <a:ext cx="6681787" cy="3759200"/>
          </a:xfrm>
          <a:prstGeom prst="rect">
            <a:avLst/>
          </a:prstGeom>
        </p:spPr>
        <p:txBody>
          <a:bodyPr/>
          <a:lstStyle/>
          <a:p>
            <a:endParaRPr/>
          </a:p>
        </p:txBody>
      </p:sp>
      <p:sp>
        <p:nvSpPr>
          <p:cNvPr id="1686" name="Shape 1686"/>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b="1"/>
            </a:pPr>
            <a:r>
              <a:rPr lang="fr-CA" b="1" u="none"/>
              <a:t>Notes du conférencier </a:t>
            </a:r>
          </a:p>
          <a:p>
            <a:pPr>
              <a:defRPr b="1"/>
            </a:pPr>
            <a:r>
              <a:rPr lang="fr-CA" b="0" noProof="0"/>
              <a:t>À noter qu’antérieurement, le </a:t>
            </a:r>
            <a:r>
              <a:rPr lang="fr-CA" b="0" i="0" noProof="0"/>
              <a:t>PIQ</a:t>
            </a:r>
            <a:r>
              <a:rPr lang="fr-CA" b="0" noProof="0"/>
              <a:t> recommandait d’attendre un délai de 6 mois après un épisode de zona avant d’administrer le vaccin.</a:t>
            </a:r>
          </a:p>
          <a:p>
            <a:pPr>
              <a:defRPr i="1"/>
            </a:pPr>
            <a:endParaRPr lang="fr-CA" noProof="0"/>
          </a:p>
          <a:p>
            <a:pPr>
              <a:defRPr i="1"/>
            </a:pPr>
            <a:endParaRPr/>
          </a:p>
        </p:txBody>
      </p:sp>
    </p:spTree>
    <p:extLst>
      <p:ext uri="{BB962C8B-B14F-4D97-AF65-F5344CB8AC3E}">
        <p14:creationId xmlns:p14="http://schemas.microsoft.com/office/powerpoint/2010/main" val="3504985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solidFill>
                  <a:srgbClr val="000000"/>
                </a:solidFill>
                <a:cs typeface="Calibri"/>
              </a:rPr>
              <a:t>Notes du conférencier</a:t>
            </a:r>
          </a:p>
          <a:p>
            <a:pPr>
              <a:lnSpc>
                <a:spcPct val="90000"/>
              </a:lnSpc>
              <a:spcBef>
                <a:spcPts val="528"/>
              </a:spcBef>
            </a:pPr>
            <a:r>
              <a:rPr lang="fr-CA"/>
              <a:t>Les personnes atteintes de zona présentent, dans la plupart des cas, une éruption qui touche un ou deux dermatomes adjacents (zona localisé). Dans la majorité des cas également, l’éruption apparaît sur le tronc, le long d’un dermatome thoracique. L’éruption ne traverse généralement pas la ligne médiane du corps. Dans des cas moins fréquents, l’éruption est davantage étendue et touche trois dermatomes et plus. Cette forme est appelée zona disséminé. Elle touche généralement des personnes dont le système immunitaire est déprimé ou supprimé. Le zona disséminé est parfois difficile à distinguer de la varicelle.</a:t>
            </a:r>
            <a:endParaRPr lang="en-US"/>
          </a:p>
          <a:p>
            <a:endParaRPr lang="fr-CA" b="1" noProof="0">
              <a:cs typeface="Calibri"/>
            </a:endParaRPr>
          </a:p>
          <a:p>
            <a:r>
              <a:rPr lang="fr-CA" b="1" noProof="0">
                <a:cs typeface="Calibri"/>
              </a:rPr>
              <a:t>Référence :</a:t>
            </a:r>
          </a:p>
          <a:p>
            <a:pPr marL="171450" indent="-171450">
              <a:lnSpc>
                <a:spcPct val="90000"/>
              </a:lnSpc>
              <a:spcBef>
                <a:spcPts val="528"/>
              </a:spcBef>
              <a:buFont typeface="Arial" panose="020B0604020202020204" pitchFamily="34" charset="0"/>
              <a:buChar char="•"/>
            </a:pPr>
            <a:r>
              <a:rPr lang="fr-CA" u="sng">
                <a:hlinkClick r:id="rId3"/>
              </a:rPr>
              <a:t>https://www.cdc.gov/shingles/hcp/clinical-overview.html</a:t>
            </a:r>
          </a:p>
          <a:p>
            <a:pPr>
              <a:lnSpc>
                <a:spcPct val="90000"/>
              </a:lnSpc>
              <a:spcBef>
                <a:spcPts val="528"/>
              </a:spcBef>
            </a:pPr>
            <a:endParaRPr lang="fr-CA" u="sng">
              <a:cs typeface="Calibri"/>
            </a:endParaRPr>
          </a:p>
          <a:p>
            <a:r>
              <a:rPr lang="fr-CA" noProof="0"/>
              <a:t>La manifestation clinique la plus importante du zona est dermatologique; elle évolue à partir d’une éruption maculopapulaire, en lésions vésiculeuses, pustules et finalement en croûtes. Les lésions regroupées sont typiquement unilatérales et, chez les personnes immunocompétentes, l’atteinte est le plus souvent limitée à un dermatome. Les dermatomes thoraciques, lombaires, cervicaux et ophtalmiques sont les plus souvent touchés.</a:t>
            </a:r>
          </a:p>
          <a:p>
            <a:pPr marL="0" marR="0" lvl="0" indent="0" algn="l" defTabSz="914377" rtl="0" eaLnBrk="1" fontAlgn="auto" latinLnBrk="0" hangingPunct="1">
              <a:lnSpc>
                <a:spcPct val="100000"/>
              </a:lnSpc>
              <a:spcBef>
                <a:spcPts val="0"/>
              </a:spcBef>
              <a:spcAft>
                <a:spcPts val="0"/>
              </a:spcAft>
              <a:buClrTx/>
              <a:buSzTx/>
              <a:buFontTx/>
              <a:buNone/>
              <a:tabLst/>
              <a:defRPr/>
            </a:pPr>
            <a:endParaRPr lang="fr-CA" b="1" noProof="0">
              <a:cs typeface="Calibri"/>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CA" b="1" noProof="0">
                <a:cs typeface="Calibri"/>
              </a:rPr>
              <a:t>Référence :</a:t>
            </a:r>
          </a:p>
          <a:p>
            <a:pPr marL="171450" indent="-171450">
              <a:buFont typeface="Arial" panose="020B0604020202020204" pitchFamily="34" charset="0"/>
              <a:buChar char="•"/>
            </a:pPr>
            <a:r>
              <a:rPr lang="en-US">
                <a:hlinkClick r:id="rId4"/>
              </a:rPr>
              <a:t>https://www.inspq.qc.ca/sites/default/files/publications/2381_pertinence_vaccination_zona_programme_quebecois_immunisation.pdf</a:t>
            </a:r>
            <a:endParaRPr lang="en-US">
              <a:cs typeface="Calibri" panose="020F0502020204030204"/>
              <a:hlinkClick r:id="rId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636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6382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i="0" noProof="0">
                <a:cs typeface="Calibri"/>
              </a:rPr>
              <a:t>Notes du conférencier</a:t>
            </a:r>
          </a:p>
          <a:p>
            <a:r>
              <a:rPr lang="fr-CA" b="1" i="1" noProof="0">
                <a:cs typeface="Calibri"/>
              </a:rPr>
              <a:t>Veuillez noter que ces informations ne s'appliquent pas spécifiquement à une population atteinte de VIH.</a:t>
            </a:r>
          </a:p>
          <a:p>
            <a:endParaRPr lang="fr-CA" b="1" noProof="0"/>
          </a:p>
          <a:p>
            <a:r>
              <a:rPr lang="fr-CA" b="1" noProof="0"/>
              <a:t>Immunogénicité</a:t>
            </a:r>
            <a:endParaRPr lang="fr-CA" noProof="0">
              <a:cs typeface="Calibri"/>
            </a:endParaRPr>
          </a:p>
          <a:p>
            <a:r>
              <a:rPr lang="fr-CA" noProof="0"/>
              <a:t>La réponse immunitaire à la vaccination a été évaluée chez tous les sujets des études à double insu avec placebo.</a:t>
            </a:r>
            <a:endParaRPr lang="fr-CA" noProof="0">
              <a:cs typeface="Calibri"/>
            </a:endParaRPr>
          </a:p>
          <a:p>
            <a:r>
              <a:rPr lang="fr-CA" noProof="0"/>
              <a:t>Deux doses de vaccin Zona‑SU ont induit des réponses humorales et cellulaires très fortes contre la glycoprotéine E du virus varicelle‑zona. Ces réponses étaient observées même chez les adultes de plus de 70 ans. Elles ont subsisté au-dessus de la ligne de base pendant au </a:t>
            </a:r>
            <a:r>
              <a:rPr lang="fr-CA" b="1" noProof="0"/>
              <a:t>moins 9 ans</a:t>
            </a:r>
            <a:r>
              <a:rPr lang="fr-CA" b="0" noProof="0"/>
              <a:t>.</a:t>
            </a:r>
            <a:endParaRPr lang="fr-CA" b="0" noProof="0">
              <a:cs typeface="Calibri"/>
            </a:endParaRPr>
          </a:p>
          <a:p>
            <a:endParaRPr lang="fr-CA" b="1" noProof="0">
              <a:cs typeface="Calibri"/>
            </a:endParaRPr>
          </a:p>
          <a:p>
            <a:r>
              <a:rPr lang="fr-CA" b="1" noProof="0">
                <a:cs typeface="Calibri"/>
              </a:rPr>
              <a:t>Référence :</a:t>
            </a:r>
          </a:p>
          <a:p>
            <a:pPr marL="171450" indent="-171450">
              <a:buFont typeface="Arial" panose="020B0604020202020204" pitchFamily="34" charset="0"/>
              <a:buChar char="•"/>
            </a:pPr>
            <a:r>
              <a:rPr lang="fr-CA" noProof="0"/>
              <a:t>https://</a:t>
            </a:r>
            <a:r>
              <a:rPr lang="fr-CA" noProof="0" err="1"/>
              <a:t>www.msss.gouv.qc.ca</a:t>
            </a:r>
            <a:r>
              <a:rPr lang="fr-CA" noProof="0"/>
              <a:t>/professionnels/vaccination/</a:t>
            </a:r>
            <a:r>
              <a:rPr lang="fr-CA" noProof="0" err="1"/>
              <a:t>piq</a:t>
            </a:r>
            <a:r>
              <a:rPr lang="fr-CA" noProof="0"/>
              <a:t>-vaccins/zona-su-vaccin-sous-unitaire-contre-le-zona/</a:t>
            </a:r>
            <a:endParaRPr lang="fr-CA" noProof="0">
              <a:cs typeface="Calibri"/>
            </a:endParaRPr>
          </a:p>
          <a:p>
            <a:br>
              <a:rPr lang="fr-CA" noProof="0">
                <a:cs typeface="+mn-lt"/>
              </a:rPr>
            </a:br>
            <a:endParaRPr lang="fr-CA" noProof="0"/>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71</a:t>
            </a:fld>
            <a:endParaRPr lang="fr-CA"/>
          </a:p>
        </p:txBody>
      </p:sp>
    </p:spTree>
    <p:extLst>
      <p:ext uri="{BB962C8B-B14F-4D97-AF65-F5344CB8AC3E}">
        <p14:creationId xmlns:p14="http://schemas.microsoft.com/office/powerpoint/2010/main" val="19674507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Shape 1733"/>
          <p:cNvSpPr>
            <a:spLocks noGrp="1" noRot="1" noChangeAspect="1"/>
          </p:cNvSpPr>
          <p:nvPr>
            <p:ph type="sldImg"/>
          </p:nvPr>
        </p:nvSpPr>
        <p:spPr>
          <a:xfrm>
            <a:off x="103188" y="750888"/>
            <a:ext cx="6681787" cy="3759200"/>
          </a:xfrm>
          <a:prstGeom prst="rect">
            <a:avLst/>
          </a:prstGeom>
        </p:spPr>
        <p:txBody>
          <a:bodyPr/>
          <a:lstStyle/>
          <a:p>
            <a:endParaRPr/>
          </a:p>
        </p:txBody>
      </p:sp>
      <p:sp>
        <p:nvSpPr>
          <p:cNvPr id="1734" name="Shape 1734"/>
          <p:cNvSpPr>
            <a:spLocks noGrp="1"/>
          </p:cNvSpPr>
          <p:nvPr>
            <p:ph type="body" sz="quarter" idx="1"/>
          </p:nvPr>
        </p:nvSpPr>
        <p:spPr>
          <a:prstGeom prst="rect">
            <a:avLst/>
          </a:prstGeom>
        </p:spPr>
        <p:txBody>
          <a:bodyPr/>
          <a:lstStyle/>
          <a:p>
            <a:pPr defTabSz="457200">
              <a:defRPr/>
            </a:pPr>
            <a:r>
              <a:rPr lang="fr-CA" b="1" u="none"/>
              <a:t>Notes du conférencier </a:t>
            </a:r>
          </a:p>
          <a:p>
            <a:r>
              <a:rPr lang="fr-CA" noProof="0"/>
              <a:t>Les thérapies immunodépressives (traitements immunodépresseurs) sont utilisées pour les greffes d’organes, les greffes de cellules souches hématopoïétiques, les cancers et un grand nombre de maladies chroniques inflammatoires ou auto‑immunes. Ce sont :</a:t>
            </a:r>
            <a:endParaRPr lang="fr-CA" noProof="0">
              <a:cs typeface="Calibri"/>
            </a:endParaRPr>
          </a:p>
          <a:p>
            <a:pPr marL="171450" indent="-171450">
              <a:buFont typeface="Arial"/>
              <a:buChar char="•"/>
            </a:pPr>
            <a:r>
              <a:rPr lang="fr-CA" noProof="0"/>
              <a:t>les radiothérapies et chimiothérapies contre les cancers, hématologiques et non hématologiques (tumeur solide);</a:t>
            </a:r>
          </a:p>
          <a:p>
            <a:pPr marL="171450" indent="-171450">
              <a:buFont typeface="Arial"/>
              <a:buChar char="•"/>
            </a:pPr>
            <a:r>
              <a:rPr lang="fr-CA" noProof="0"/>
              <a:t>les agents biologiques pour le traitement de maladies chroniques inflammatoires ou auto‑immunes (voir </a:t>
            </a:r>
            <a:r>
              <a:rPr lang="fr-CA" u="sng" noProof="0">
                <a:hlinkClick r:id="rId3"/>
              </a:rPr>
              <a:t>Agents de rémission de l'arthrite et agents biologiques</a:t>
            </a:r>
            <a:r>
              <a:rPr lang="fr-CA" noProof="0"/>
              <a:t>);</a:t>
            </a:r>
          </a:p>
          <a:p>
            <a:pPr marL="171450" indent="-171450">
              <a:buFont typeface="Arial"/>
              <a:buChar char="•"/>
            </a:pPr>
            <a:r>
              <a:rPr lang="fr-CA" noProof="0"/>
              <a:t>les corticostéroïdes à dose immunodépressive (voir </a:t>
            </a:r>
            <a:r>
              <a:rPr lang="fr-CA" u="sng" noProof="0">
                <a:hlinkClick r:id="rId4"/>
              </a:rPr>
              <a:t>Corticothérapie</a:t>
            </a:r>
            <a:r>
              <a:rPr lang="fr-CA" noProof="0"/>
              <a:t>);</a:t>
            </a:r>
            <a:endParaRPr lang="fr-CA" noProof="0">
              <a:cs typeface="Calibri"/>
            </a:endParaRPr>
          </a:p>
          <a:p>
            <a:pPr marL="171450" indent="-171450">
              <a:buFont typeface="Arial"/>
              <a:buChar char="•"/>
            </a:pPr>
            <a:r>
              <a:rPr lang="fr-CA" noProof="0"/>
              <a:t>la médication à la suite de greffes d’organes ou de cellules souches hématopoïétiques (voir </a:t>
            </a:r>
            <a:r>
              <a:rPr lang="fr-CA" u="sng" noProof="0">
                <a:hlinkClick r:id="rId5"/>
              </a:rPr>
              <a:t>Greffes</a:t>
            </a:r>
            <a:r>
              <a:rPr lang="fr-CA" noProof="0"/>
              <a:t>).</a:t>
            </a:r>
            <a:endParaRPr lang="fr-CA" noProof="0">
              <a:cs typeface="Calibri"/>
            </a:endParaRPr>
          </a:p>
          <a:p>
            <a:endParaRPr lang="fr-CA" noProof="0"/>
          </a:p>
          <a:p>
            <a:r>
              <a:rPr lang="fr-CA" noProof="0"/>
              <a:t>L’immunodépression varie selon la nature du médicament, la dose et la durée du traitement. Lorsqu’une personne prend plusieurs médicaments immunodépresseurs à doses considérées comme faibles, il revient au médecin traitant de juger si la synergie entre ces médicaments amène une immunodépression significative.</a:t>
            </a:r>
            <a:endParaRPr lang="fr-CA" noProof="0">
              <a:cs typeface="Calibri"/>
            </a:endParaRPr>
          </a:p>
          <a:p>
            <a:endParaRPr>
              <a:cs typeface="Calibri"/>
            </a:endParaRPr>
          </a:p>
        </p:txBody>
      </p:sp>
    </p:spTree>
    <p:extLst>
      <p:ext uri="{BB962C8B-B14F-4D97-AF65-F5344CB8AC3E}">
        <p14:creationId xmlns:p14="http://schemas.microsoft.com/office/powerpoint/2010/main" val="299346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77" rtl="0" eaLnBrk="1" fontAlgn="auto" latinLnBrk="0" hangingPunct="1">
              <a:lnSpc>
                <a:spcPct val="90000"/>
              </a:lnSpc>
              <a:spcBef>
                <a:spcPts val="140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pPr>
              <a:lnSpc>
                <a:spcPct val="90000"/>
              </a:lnSpc>
              <a:spcBef>
                <a:spcPts val="1400"/>
              </a:spcBef>
            </a:pPr>
            <a:r>
              <a:rPr lang="fr-FR">
                <a:ea typeface="Calibri"/>
                <a:cs typeface="Calibri"/>
              </a:rPr>
              <a:t>Réponse : D. Justin Bieber</a:t>
            </a:r>
          </a:p>
          <a:p>
            <a:pPr marL="172800" indent="-172800">
              <a:lnSpc>
                <a:spcPct val="90000"/>
              </a:lnSpc>
              <a:spcBef>
                <a:spcPts val="1400"/>
              </a:spcBef>
              <a:buFont typeface="Arial"/>
              <a:buChar char="•"/>
            </a:pPr>
            <a:r>
              <a:rPr lang="fr-FR"/>
              <a:t>Les trois autres ont eu la COVID (déclarations publiques).</a:t>
            </a:r>
            <a:endParaRPr lang="fr-FR">
              <a:ea typeface="Calibri"/>
              <a:cs typeface="Calibri"/>
            </a:endParaRP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9</a:t>
            </a:fld>
            <a:endParaRPr lang="fr-CA"/>
          </a:p>
        </p:txBody>
      </p:sp>
    </p:spTree>
    <p:extLst>
      <p:ext uri="{BB962C8B-B14F-4D97-AF65-F5344CB8AC3E}">
        <p14:creationId xmlns:p14="http://schemas.microsoft.com/office/powerpoint/2010/main" val="1260870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Shape 1448"/>
          <p:cNvSpPr>
            <a:spLocks noGrp="1" noRot="1" noChangeAspect="1"/>
          </p:cNvSpPr>
          <p:nvPr>
            <p:ph type="sldImg"/>
          </p:nvPr>
        </p:nvSpPr>
        <p:spPr>
          <a:xfrm>
            <a:off x="103188" y="750888"/>
            <a:ext cx="6681787" cy="3759200"/>
          </a:xfrm>
          <a:prstGeom prst="rect">
            <a:avLst/>
          </a:prstGeom>
        </p:spPr>
        <p:txBody>
          <a:bodyPr/>
          <a:lstStyle/>
          <a:p>
            <a:endParaRPr/>
          </a:p>
        </p:txBody>
      </p:sp>
      <p:sp>
        <p:nvSpPr>
          <p:cNvPr id="1449" name="Shape 1449"/>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 </a:t>
            </a:r>
          </a:p>
          <a:p>
            <a:r>
              <a:rPr lang="fr-CA" noProof="0"/>
              <a:t>CCNI : devrait être offert aux personnes de 50 ans et plus qui ne présentent pas de contre-indication.</a:t>
            </a:r>
          </a:p>
        </p:txBody>
      </p:sp>
    </p:spTree>
    <p:extLst>
      <p:ext uri="{BB962C8B-B14F-4D97-AF65-F5344CB8AC3E}">
        <p14:creationId xmlns:p14="http://schemas.microsoft.com/office/powerpoint/2010/main" val="28554302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1800" b="1">
                <a:effectLst/>
                <a:latin typeface="Segoe UI" panose="020B0502040204020203" pitchFamily="34" charset="0"/>
              </a:rPr>
              <a:t>Notes du conférencier</a:t>
            </a:r>
          </a:p>
          <a:p>
            <a:pPr marL="0" marR="0" lvl="0" indent="0" algn="l" defTabSz="914377" rtl="0" eaLnBrk="1" fontAlgn="auto" latinLnBrk="0" hangingPunct="1">
              <a:lnSpc>
                <a:spcPct val="100000"/>
              </a:lnSpc>
              <a:spcBef>
                <a:spcPts val="0"/>
              </a:spcBef>
              <a:spcAft>
                <a:spcPts val="0"/>
              </a:spcAft>
              <a:buClrTx/>
              <a:buSzTx/>
              <a:buFontTx/>
              <a:buNone/>
              <a:tabLst/>
              <a:defRPr/>
            </a:pPr>
            <a:r>
              <a:rPr lang="fr-FR" sz="1800">
                <a:effectLst/>
                <a:latin typeface="Segoe UI" panose="020B0502040204020203" pitchFamily="34" charset="0"/>
              </a:rPr>
              <a:t>À noter que le Registre de vaccination du Québec a été progressivement mis en service de juin 2014 à décembre 2018 dans les différentes régions du Québec.</a:t>
            </a:r>
            <a:br>
              <a:rPr lang="fr-FR" sz="1800">
                <a:effectLst/>
                <a:latin typeface="Segoe UI" panose="020B0502040204020203" pitchFamily="34" charset="0"/>
              </a:rPr>
            </a:br>
            <a:r>
              <a:rPr lang="fr-FR" sz="1800">
                <a:effectLst/>
                <a:latin typeface="Segoe UI" panose="020B0502040204020203" pitchFamily="34" charset="0"/>
              </a:rPr>
              <a:t>Disponibilité des vaccins au Canada :</a:t>
            </a:r>
            <a:br>
              <a:rPr lang="fr-FR" sz="1800">
                <a:effectLst/>
                <a:latin typeface="Segoe UI" panose="020B0502040204020203" pitchFamily="34" charset="0"/>
              </a:rPr>
            </a:br>
            <a:r>
              <a:rPr lang="fr-FR" sz="1800">
                <a:effectLst/>
                <a:latin typeface="Segoe UI" panose="020B0502040204020203" pitchFamily="34" charset="0"/>
              </a:rPr>
              <a:t>•   Premier vaccin zona-VA : 2008</a:t>
            </a:r>
            <a:br>
              <a:rPr lang="fr-FR" sz="1800">
                <a:effectLst/>
                <a:latin typeface="Segoe UI" panose="020B0502040204020203" pitchFamily="34" charset="0"/>
              </a:rPr>
            </a:br>
            <a:r>
              <a:rPr lang="fr-FR" sz="1800">
                <a:effectLst/>
                <a:latin typeface="Segoe UI" panose="020B0502040204020203" pitchFamily="34" charset="0"/>
              </a:rPr>
              <a:t>•   Premier vaccin zona-SU : 2017</a:t>
            </a:r>
          </a:p>
          <a:p>
            <a:pPr marL="0" marR="0" lvl="0" indent="0" algn="l" defTabSz="914377" rtl="0" eaLnBrk="1" fontAlgn="auto" latinLnBrk="0" hangingPunct="1">
              <a:lnSpc>
                <a:spcPct val="100000"/>
              </a:lnSpc>
              <a:spcBef>
                <a:spcPts val="0"/>
              </a:spcBef>
              <a:spcAft>
                <a:spcPts val="0"/>
              </a:spcAft>
              <a:buClrTx/>
              <a:buSzTx/>
              <a:buFontTx/>
              <a:buNone/>
              <a:tabLst/>
              <a:defRPr/>
            </a:pPr>
            <a:endParaRPr lang="fr-FR" sz="1800">
              <a:effectLst/>
              <a:latin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FR" sz="1800" b="1">
                <a:effectLst/>
                <a:latin typeface="Segoe UI" panose="020B0502040204020203" pitchFamily="34" charset="0"/>
              </a:rPr>
              <a:t>Référence :</a:t>
            </a:r>
          </a:p>
          <a:p>
            <a:pPr marL="172800" marR="0" lvl="0" indent="-1728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a:effectLst/>
                <a:latin typeface="Segoe UI" panose="020B0502040204020203" pitchFamily="34" charset="0"/>
              </a:rPr>
              <a:t>https://</a:t>
            </a:r>
            <a:r>
              <a:rPr lang="fr-FR" sz="1800" err="1">
                <a:effectLst/>
                <a:latin typeface="Segoe UI" panose="020B0502040204020203" pitchFamily="34" charset="0"/>
              </a:rPr>
              <a:t>www.quebec.ca</a:t>
            </a:r>
            <a:r>
              <a:rPr lang="fr-FR" sz="1800">
                <a:effectLst/>
                <a:latin typeface="Segoe UI" panose="020B0502040204020203" pitchFamily="34" charset="0"/>
              </a:rPr>
              <a:t>/informations-et-services/sante/vos-informations-de-sante/registre-de-vaccination-du-</a:t>
            </a:r>
            <a:r>
              <a:rPr lang="fr-FR" sz="1800" err="1">
                <a:effectLst/>
                <a:latin typeface="Segoe UI" panose="020B0502040204020203" pitchFamily="34" charset="0"/>
              </a:rPr>
              <a:t>quebec</a:t>
            </a:r>
            <a:r>
              <a:rPr lang="fr-FR" sz="1800">
                <a:effectLst/>
                <a:latin typeface="Segoe UI" panose="020B0502040204020203" pitchFamily="34" charset="0"/>
              </a:rPr>
              <a:t>/description</a:t>
            </a:r>
            <a:endParaRPr lang="fr-FR" sz="1800">
              <a:effectLst/>
              <a:latin typeface="Arial" panose="020B0604020202020204" pitchFamily="34" charset="0"/>
            </a:endParaRPr>
          </a:p>
          <a:p>
            <a:endParaRPr lang="fr-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960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69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cs typeface="Calibri"/>
              </a:rPr>
              <a:t>Notes du conférencier</a:t>
            </a:r>
          </a:p>
          <a:p>
            <a:r>
              <a:rPr lang="fr-CA">
                <a:cs typeface="Calibri"/>
              </a:rPr>
              <a:t>Le type de diabète n'est pas spécifié afin de pouvoir discuter du DT1 et DT2.</a:t>
            </a:r>
          </a:p>
          <a:p>
            <a:endParaRPr lang="fr-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217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i="0" noProof="0">
                <a:cs typeface="Calibri"/>
              </a:rPr>
              <a:t>Notes du conférencier :</a:t>
            </a:r>
          </a:p>
          <a:p>
            <a:r>
              <a:rPr lang="fr-CA" b="1" i="0" noProof="0">
                <a:cs typeface="Calibri"/>
              </a:rPr>
              <a:t>Diabète et NPH :</a:t>
            </a:r>
            <a:endParaRPr lang="fr-CA" b="1" i="0" noProof="0"/>
          </a:p>
          <a:p>
            <a:r>
              <a:rPr lang="fr-CA" noProof="0"/>
              <a:t>De plus en plus de données probantes semblent indiquer que le diabète représente un facteur de risque important, autant pour le zona que pour la névralgie post-herpétique. De plus, la névralgie post-herpétique</a:t>
            </a:r>
          </a:p>
          <a:p>
            <a:r>
              <a:rPr lang="fr-CA" noProof="0"/>
              <a:t>semble être plus grave et plus persistante chez les patients atteints de diabète.</a:t>
            </a:r>
          </a:p>
          <a:p>
            <a:endParaRPr lang="fr-CA" b="1" i="0" noProof="0"/>
          </a:p>
          <a:p>
            <a:r>
              <a:rPr lang="fr-CA" b="1" i="0" noProof="0"/>
              <a:t>Référence :</a:t>
            </a:r>
          </a:p>
          <a:p>
            <a:pPr marL="171450" indent="-171450">
              <a:buFont typeface="Arial" panose="020B0604020202020204" pitchFamily="34" charset="0"/>
              <a:buChar char="•"/>
            </a:pPr>
            <a:r>
              <a:rPr lang="fr-CA" i="0" noProof="0" err="1"/>
              <a:t>Papagianni</a:t>
            </a:r>
            <a:r>
              <a:rPr lang="fr-CA" i="0" noProof="0"/>
              <a:t> M, </a:t>
            </a:r>
            <a:r>
              <a:rPr lang="fr-CA" i="0" noProof="0" err="1"/>
              <a:t>Metallidis</a:t>
            </a:r>
            <a:r>
              <a:rPr lang="fr-CA" i="0" noProof="0"/>
              <a:t> S, </a:t>
            </a:r>
            <a:r>
              <a:rPr lang="fr-CA" i="0" noProof="0" err="1"/>
              <a:t>Tziomalos</a:t>
            </a:r>
            <a:r>
              <a:rPr lang="fr-CA" i="0" noProof="0"/>
              <a:t> K. Herpes </a:t>
            </a:r>
            <a:r>
              <a:rPr lang="fr-CA" i="0" noProof="0" err="1"/>
              <a:t>Zoster</a:t>
            </a:r>
            <a:r>
              <a:rPr lang="fr-CA" i="0" noProof="0"/>
              <a:t> and </a:t>
            </a:r>
            <a:r>
              <a:rPr lang="fr-CA" i="0" noProof="0" err="1"/>
              <a:t>Diabetes</a:t>
            </a:r>
            <a:r>
              <a:rPr lang="fr-CA" i="0" noProof="0"/>
              <a:t> </a:t>
            </a:r>
            <a:r>
              <a:rPr lang="fr-CA" i="0" noProof="0" err="1"/>
              <a:t>Mellitus</a:t>
            </a:r>
            <a:r>
              <a:rPr lang="fr-CA" i="0" noProof="0"/>
              <a:t>: A </a:t>
            </a:r>
            <a:r>
              <a:rPr lang="fr-CA" i="0" noProof="0" err="1"/>
              <a:t>Review</a:t>
            </a:r>
            <a:r>
              <a:rPr lang="fr-CA" i="0" noProof="0"/>
              <a:t>. </a:t>
            </a:r>
            <a:r>
              <a:rPr lang="fr-CA" i="1" noProof="0" err="1"/>
              <a:t>Diabetes</a:t>
            </a:r>
            <a:r>
              <a:rPr lang="fr-CA" i="1" noProof="0"/>
              <a:t> </a:t>
            </a:r>
            <a:r>
              <a:rPr lang="fr-CA" i="1" noProof="0" err="1"/>
              <a:t>Ther</a:t>
            </a:r>
            <a:r>
              <a:rPr lang="fr-CA" i="0" noProof="0"/>
              <a:t>. </a:t>
            </a:r>
            <a:r>
              <a:rPr lang="fr-CA" b="0" i="0" noProof="0"/>
              <a:t>2018:9:</a:t>
            </a:r>
            <a:r>
              <a:rPr lang="fr-CA" i="0" noProof="0"/>
              <a:t>545-50. </a:t>
            </a:r>
            <a:r>
              <a:rPr lang="fr-CA" i="0" noProof="0">
                <a:hlinkClick r:id="rId3"/>
              </a:rPr>
              <a:t>https://link.springer.com/content/pdf/10.1007/s13300-018-0394-4.pdf</a:t>
            </a:r>
          </a:p>
          <a:p>
            <a:endParaRPr lang="fr-CA" noProof="0">
              <a:cs typeface="Calibri"/>
            </a:endParaRPr>
          </a:p>
          <a:p>
            <a:r>
              <a:rPr lang="fr-CA" noProof="0"/>
              <a:t>La relation la plus importante observée portait sur l’influence du diabète sur la sensibilité d’une personne au zona et sur son expérience avec celui-ci (</a:t>
            </a:r>
            <a:r>
              <a:rPr lang="fr-CA" noProof="0" err="1"/>
              <a:t>Kawai</a:t>
            </a:r>
            <a:r>
              <a:rPr lang="fr-CA" noProof="0"/>
              <a:t> et </a:t>
            </a:r>
            <a:r>
              <a:rPr lang="fr-CA" noProof="0" err="1"/>
              <a:t>Yawn</a:t>
            </a:r>
            <a:r>
              <a:rPr lang="fr-CA" noProof="0"/>
              <a:t>, 2017; ASPC, 2022; </a:t>
            </a:r>
            <a:r>
              <a:rPr lang="fr-CA" noProof="0" err="1"/>
              <a:t>Saadatian-Elahi</a:t>
            </a:r>
            <a:r>
              <a:rPr lang="fr-CA" noProof="0"/>
              <a:t>, et coll., 2020). Par exemple, on a constaté que le diabète était associé à un risque 1,3 fois plus élevé de zona (</a:t>
            </a:r>
            <a:r>
              <a:rPr lang="fr-CA" noProof="0" err="1"/>
              <a:t>Kawai</a:t>
            </a:r>
            <a:r>
              <a:rPr lang="fr-CA" noProof="0"/>
              <a:t> et </a:t>
            </a:r>
            <a:r>
              <a:rPr lang="fr-CA" noProof="0" err="1"/>
              <a:t>Yawn</a:t>
            </a:r>
            <a:r>
              <a:rPr lang="fr-CA" noProof="0"/>
              <a:t>, 2017), possiblement à cause d’une immunité plus faible contre le virus varicelle-zona comparativement aux autres participants (Okamoto, et coll., 2009). Les personnes atteintes de diabète ont également un risque accru de présenter des complications liées à la NPH (Forbes, et coll., 2016). Toutefois, les affections chroniques semblent généralement augmenter la probabilité d’apparition du zona au sein des populations jeunes comparativement aux populations âgées (Russell, et coll., 2014).</a:t>
            </a:r>
          </a:p>
          <a:p>
            <a:pPr marL="0" marR="0" lvl="0" indent="0" algn="l" defTabSz="914377" rtl="0" eaLnBrk="1" fontAlgn="auto" latinLnBrk="0" hangingPunct="1">
              <a:lnSpc>
                <a:spcPct val="100000"/>
              </a:lnSpc>
              <a:spcBef>
                <a:spcPts val="0"/>
              </a:spcBef>
              <a:spcAft>
                <a:spcPts val="0"/>
              </a:spcAft>
              <a:buClrTx/>
              <a:buSzTx/>
              <a:buFontTx/>
              <a:buNone/>
              <a:tabLst/>
              <a:defRPr/>
            </a:pPr>
            <a:endParaRPr lang="fr-CA" b="1" i="0" noProof="0"/>
          </a:p>
          <a:p>
            <a:pPr marL="0" marR="0" lvl="0" indent="0" algn="l" defTabSz="914377" rtl="0" eaLnBrk="1" fontAlgn="auto" latinLnBrk="0" hangingPunct="1">
              <a:lnSpc>
                <a:spcPct val="100000"/>
              </a:lnSpc>
              <a:spcBef>
                <a:spcPts val="0"/>
              </a:spcBef>
              <a:spcAft>
                <a:spcPts val="0"/>
              </a:spcAft>
              <a:buClrTx/>
              <a:buSzTx/>
              <a:buFontTx/>
              <a:buNone/>
              <a:tabLst/>
              <a:defRPr/>
            </a:pPr>
            <a:r>
              <a:rPr lang="fr-CA" b="1" i="0" noProof="0"/>
              <a:t>Référence :</a:t>
            </a:r>
          </a:p>
          <a:p>
            <a:pPr marL="171450" indent="-171450">
              <a:buFont typeface="Arial" panose="020B0604020202020204" pitchFamily="34" charset="0"/>
              <a:buChar char="•"/>
            </a:pPr>
            <a:r>
              <a:rPr lang="fr-CA" i="0" noProof="0"/>
              <a:t>National Institute on </a:t>
            </a:r>
            <a:r>
              <a:rPr lang="fr-CA" i="0" noProof="0" err="1"/>
              <a:t>Ageing</a:t>
            </a:r>
            <a:r>
              <a:rPr lang="fr-CA" i="0" noProof="0"/>
              <a:t>. The </a:t>
            </a:r>
            <a:r>
              <a:rPr lang="fr-CA" i="0" noProof="0" err="1"/>
              <a:t>Overlooked</a:t>
            </a:r>
            <a:r>
              <a:rPr lang="fr-CA" i="0" noProof="0"/>
              <a:t> Issue of Shingles Infections in </a:t>
            </a:r>
            <a:r>
              <a:rPr lang="fr-CA" i="0" noProof="0" err="1"/>
              <a:t>Older</a:t>
            </a:r>
            <a:r>
              <a:rPr lang="fr-CA" i="0" noProof="0"/>
              <a:t> </a:t>
            </a:r>
            <a:r>
              <a:rPr lang="fr-CA" i="0" noProof="0" err="1"/>
              <a:t>Canadians</a:t>
            </a:r>
            <a:r>
              <a:rPr lang="fr-CA" i="0" noProof="0"/>
              <a:t> And How to </a:t>
            </a:r>
            <a:r>
              <a:rPr lang="fr-CA" i="0" noProof="0" err="1"/>
              <a:t>Address</a:t>
            </a:r>
            <a:r>
              <a:rPr lang="fr-CA" i="0" noProof="0"/>
              <a:t> It! Toronto (Ontario), National Institute on </a:t>
            </a:r>
            <a:r>
              <a:rPr lang="fr-CA" i="0" noProof="0" err="1"/>
              <a:t>Ageing</a:t>
            </a:r>
            <a:r>
              <a:rPr lang="fr-CA" i="0" noProof="0"/>
              <a:t>, </a:t>
            </a:r>
            <a:r>
              <a:rPr lang="fr-CA" i="0" noProof="0" err="1"/>
              <a:t>Ryerson</a:t>
            </a:r>
            <a:r>
              <a:rPr lang="fr-CA" i="0" noProof="0"/>
              <a:t> </a:t>
            </a:r>
            <a:r>
              <a:rPr lang="fr-CA" i="0" noProof="0" err="1"/>
              <a:t>University</a:t>
            </a:r>
            <a:r>
              <a:rPr lang="fr-CA" i="0" noProof="0"/>
              <a:t>, 2022. </a:t>
            </a:r>
          </a:p>
          <a:p>
            <a:endParaRPr lang="fr-CA" b="1" i="1" noProof="0">
              <a:cs typeface="Calibri"/>
            </a:endParaRPr>
          </a:p>
          <a:p>
            <a:r>
              <a:rPr lang="fr-CA" b="1" i="0" noProof="0">
                <a:cs typeface="Calibri"/>
              </a:rPr>
              <a:t>Diabète de type 2 et zona :</a:t>
            </a:r>
            <a:endParaRPr lang="fr-CA" b="1" i="0" noProof="0"/>
          </a:p>
          <a:p>
            <a:pPr marL="171450" indent="-171450">
              <a:buFont typeface="Arial"/>
              <a:buChar char="•"/>
            </a:pPr>
            <a:r>
              <a:rPr lang="fr-CA" noProof="0"/>
              <a:t>Plusieurs études ont montré que la prévalence du zona était supérieure chez les patients atteints de diabète de type 2 (DT2) que chez les témoins appariés selon l’âge.</a:t>
            </a:r>
          </a:p>
          <a:p>
            <a:pPr marL="171450" indent="-171450">
              <a:buFont typeface="Arial"/>
              <a:buChar char="•"/>
            </a:pPr>
            <a:r>
              <a:rPr lang="fr-CA" noProof="0"/>
              <a:t>Dans une grande étude rétrospective récente (n = 420 515 cas de zona), le DT2 augmentait de 18 % le risque de douleur post-herpétique persistante.</a:t>
            </a:r>
          </a:p>
          <a:p>
            <a:pPr marL="0" indent="0">
              <a:buFont typeface="Arial"/>
              <a:buNone/>
            </a:pPr>
            <a:endParaRPr lang="fr-CA" noProof="0">
              <a:cs typeface="Calibri"/>
            </a:endParaRPr>
          </a:p>
          <a:p>
            <a:pPr marL="0" indent="0">
              <a:buFont typeface="Arial"/>
              <a:buNone/>
            </a:pPr>
            <a:r>
              <a:rPr lang="fr-CA" b="1" noProof="0">
                <a:cs typeface="Calibri"/>
              </a:rPr>
              <a:t>Référence :</a:t>
            </a:r>
          </a:p>
          <a:p>
            <a:pPr marL="171450" indent="-171450">
              <a:buFont typeface="Arial" panose="020B0604020202020204" pitchFamily="34" charset="0"/>
              <a:buChar char="•"/>
            </a:pPr>
            <a:r>
              <a:rPr lang="fr-CA" i="0" noProof="0" err="1"/>
              <a:t>Papagianni</a:t>
            </a:r>
            <a:r>
              <a:rPr lang="fr-CA" i="0" noProof="0"/>
              <a:t> M, </a:t>
            </a:r>
            <a:r>
              <a:rPr lang="fr-CA" i="0" noProof="0" err="1"/>
              <a:t>Metallidis</a:t>
            </a:r>
            <a:r>
              <a:rPr lang="fr-CA" i="0" noProof="0"/>
              <a:t> S, </a:t>
            </a:r>
            <a:r>
              <a:rPr lang="fr-CA" i="0" noProof="0" err="1"/>
              <a:t>Tziomalos</a:t>
            </a:r>
            <a:r>
              <a:rPr lang="fr-CA" i="0" noProof="0"/>
              <a:t> K. Herpes </a:t>
            </a:r>
            <a:r>
              <a:rPr lang="fr-CA" i="0" noProof="0" err="1"/>
              <a:t>Zoster</a:t>
            </a:r>
            <a:r>
              <a:rPr lang="fr-CA" i="0" noProof="0"/>
              <a:t> and </a:t>
            </a:r>
            <a:r>
              <a:rPr lang="fr-CA" i="0" noProof="0" err="1"/>
              <a:t>Diabetes</a:t>
            </a:r>
            <a:r>
              <a:rPr lang="fr-CA" i="0" noProof="0"/>
              <a:t> </a:t>
            </a:r>
            <a:r>
              <a:rPr lang="fr-CA" i="0" noProof="0" err="1"/>
              <a:t>Mellitus</a:t>
            </a:r>
            <a:r>
              <a:rPr lang="fr-CA" i="0" noProof="0"/>
              <a:t>: A </a:t>
            </a:r>
            <a:r>
              <a:rPr lang="fr-CA" i="0" noProof="0" err="1"/>
              <a:t>Review</a:t>
            </a:r>
            <a:r>
              <a:rPr lang="fr-CA" i="0" noProof="0"/>
              <a:t>. </a:t>
            </a:r>
            <a:r>
              <a:rPr lang="fr-CA" i="1" noProof="0" err="1"/>
              <a:t>Diabetes</a:t>
            </a:r>
            <a:r>
              <a:rPr lang="fr-CA" i="1" noProof="0"/>
              <a:t> </a:t>
            </a:r>
            <a:r>
              <a:rPr lang="fr-CA" i="1" noProof="0" err="1"/>
              <a:t>Ther</a:t>
            </a:r>
            <a:r>
              <a:rPr lang="fr-CA" i="0" noProof="0"/>
              <a:t>. </a:t>
            </a:r>
            <a:r>
              <a:rPr lang="fr-CA" b="0" i="0" noProof="0"/>
              <a:t>2018:9:</a:t>
            </a:r>
            <a:r>
              <a:rPr lang="fr-CA" i="0" noProof="0"/>
              <a:t>545-50. </a:t>
            </a:r>
            <a:r>
              <a:rPr lang="fr-CA" i="0" noProof="0">
                <a:hlinkClick r:id="rId3"/>
              </a:rPr>
              <a:t>https://link.springer.com/content/pdf/10.1007/s13300-018-0394-4.pdf</a:t>
            </a:r>
          </a:p>
          <a:p>
            <a:endParaRPr lang="fr-CA" b="1" i="1" noProof="0">
              <a:cs typeface="Calibri"/>
            </a:endParaRPr>
          </a:p>
          <a:p>
            <a:r>
              <a:rPr lang="fr-CA" b="1" i="0" noProof="0">
                <a:cs typeface="Calibri"/>
              </a:rPr>
              <a:t>Pour plus d'information sur le fardeau en lien avec le diabète :</a:t>
            </a:r>
          </a:p>
          <a:p>
            <a:pPr marL="171450" indent="-171450">
              <a:buFont typeface="Arial" panose="020B0604020202020204" pitchFamily="34" charset="0"/>
              <a:buChar char="•"/>
            </a:pPr>
            <a:r>
              <a:rPr lang="fr-CA" sz="1200">
                <a:latin typeface="Calibri" panose="020F0502020204030204" pitchFamily="34" charset="0"/>
                <a:ea typeface="+mn-lt"/>
                <a:cs typeface="Calibri" panose="020F0502020204030204" pitchFamily="34" charset="0"/>
              </a:rPr>
              <a:t>Comité sur l’immunisation du Québec. </a:t>
            </a:r>
            <a:r>
              <a:rPr lang="fr-CA" i="1">
                <a:effectLst/>
                <a:cs typeface="Calibri" panose="020F0502020204030204" pitchFamily="34" charset="0"/>
              </a:rPr>
              <a:t>Vaccination des personnes </a:t>
            </a:r>
            <a:r>
              <a:rPr lang="fr-CA" i="1" err="1">
                <a:effectLst/>
                <a:cs typeface="Calibri" panose="020F0502020204030204" pitchFamily="34" charset="0"/>
              </a:rPr>
              <a:t>immunosupprimées</a:t>
            </a:r>
            <a:r>
              <a:rPr lang="fr-CA" i="1">
                <a:effectLst/>
                <a:cs typeface="Calibri" panose="020F0502020204030204" pitchFamily="34" charset="0"/>
              </a:rPr>
              <a:t> </a:t>
            </a:r>
            <a:r>
              <a:rPr lang="fr-CA" i="1" err="1">
                <a:effectLst/>
                <a:cs typeface="Calibri" panose="020F0502020204030204" pitchFamily="34" charset="0"/>
              </a:rPr>
              <a:t>âgées</a:t>
            </a:r>
            <a:r>
              <a:rPr lang="fr-CA" i="1">
                <a:effectLst/>
                <a:cs typeface="Calibri" panose="020F0502020204030204" pitchFamily="34" charset="0"/>
              </a:rPr>
              <a:t> de 18 à 49 ans et des adultes avec des maladies chroniques : vaccin sous-unitaire adjuvanté contre le zona (Zona-SU)</a:t>
            </a:r>
            <a:r>
              <a:rPr lang="fr-CA">
                <a:effectLst/>
                <a:cs typeface="Calibri" panose="020F0502020204030204" pitchFamily="34" charset="0"/>
              </a:rPr>
              <a:t>,</a:t>
            </a:r>
            <a:r>
              <a:rPr lang="fr-CA" i="1">
                <a:effectLst/>
                <a:cs typeface="Calibri" panose="020F0502020204030204" pitchFamily="34" charset="0"/>
              </a:rPr>
              <a:t> </a:t>
            </a:r>
          </a:p>
          <a:p>
            <a:r>
              <a:rPr lang="fr-CA" sz="1200">
                <a:latin typeface="Calibri" panose="020F0502020204030204" pitchFamily="34" charset="0"/>
                <a:ea typeface="+mn-lt"/>
                <a:cs typeface="Calibri" panose="020F0502020204030204" pitchFamily="34" charset="0"/>
              </a:rPr>
              <a:t>Institut national de santé publique du Québec</a:t>
            </a:r>
            <a:r>
              <a:rPr lang="fr-CA">
                <a:ea typeface="+mn-lt"/>
                <a:cs typeface="Calibri" panose="020F0502020204030204" pitchFamily="34" charset="0"/>
              </a:rPr>
              <a:t>, </a:t>
            </a:r>
            <a:r>
              <a:rPr kumimoji="0" lang="en-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kumimoji="0" lang="en-CA" sz="12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En</a:t>
            </a:r>
            <a:r>
              <a:rPr kumimoji="0" lang="en-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12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ligne</a:t>
            </a:r>
            <a:r>
              <a:rPr kumimoji="0" lang="en-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lang="fr-CA">
                <a:ea typeface="+mn-lt"/>
                <a:cs typeface="Calibri" panose="020F0502020204030204" pitchFamily="34" charset="0"/>
              </a:rPr>
              <a:t>a</a:t>
            </a:r>
            <a:r>
              <a:rPr lang="fr-CA" sz="1200">
                <a:latin typeface="Calibri" panose="020F0502020204030204" pitchFamily="34" charset="0"/>
                <a:ea typeface="+mn-lt"/>
                <a:cs typeface="Calibri" panose="020F0502020204030204" pitchFamily="34" charset="0"/>
              </a:rPr>
              <a:t>oût 2020. </a:t>
            </a:r>
            <a:r>
              <a:rPr kumimoji="0" lang="en-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fr-CA" sz="1200">
                <a:latin typeface="Calibri" panose="020F0502020204030204" pitchFamily="34" charset="0"/>
                <a:ea typeface="+mn-lt"/>
                <a:cs typeface="Calibri" panose="020F0502020204030204" pitchFamily="34" charset="0"/>
              </a:rPr>
              <a:t>https</a:t>
            </a:r>
            <a:r>
              <a:rPr kumimoji="0" lang="fr-CA" sz="12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a:t>
            </a:r>
            <a:r>
              <a:rPr kumimoji="0" lang="fr-CA" sz="1200" b="0" i="0" u="none" strike="noStrike" kern="1200" cap="none" spc="0" normalizeH="0" baseline="0" noProof="0" err="1">
                <a:ln>
                  <a:noFill/>
                </a:ln>
                <a:effectLst/>
                <a:uLnTx/>
                <a:uFillTx/>
                <a:latin typeface="Calibri" panose="020F0502020204030204" pitchFamily="34" charset="0"/>
                <a:ea typeface="+mn-lt"/>
                <a:cs typeface="Calibri" panose="020F0502020204030204" pitchFamily="34" charset="0"/>
              </a:rPr>
              <a:t>www.inspq.qc.ca</a:t>
            </a:r>
            <a:r>
              <a:rPr kumimoji="0" lang="fr-CA" sz="12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a:t>
            </a:r>
            <a:r>
              <a:rPr lang="fr-CA" sz="1200">
                <a:latin typeface="Calibri" panose="020F0502020204030204" pitchFamily="34" charset="0"/>
                <a:ea typeface="+mn-lt"/>
                <a:cs typeface="Calibri" panose="020F0502020204030204" pitchFamily="34" charset="0"/>
              </a:rPr>
              <a:t>sites/default/files/</a:t>
            </a:r>
            <a:r>
              <a:rPr kumimoji="0" lang="fr-CA" sz="12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publications/2705</a:t>
            </a:r>
            <a:r>
              <a:rPr lang="fr-CA" sz="1200">
                <a:latin typeface="Calibri" panose="020F0502020204030204" pitchFamily="34" charset="0"/>
                <a:ea typeface="+mn-lt"/>
                <a:cs typeface="Calibri" panose="020F0502020204030204" pitchFamily="34" charset="0"/>
              </a:rPr>
              <a:t>_</a:t>
            </a:r>
            <a:r>
              <a:rPr lang="fr-CA" sz="1200" err="1">
                <a:latin typeface="Calibri" panose="020F0502020204030204" pitchFamily="34" charset="0"/>
                <a:ea typeface="+mn-lt"/>
                <a:cs typeface="Calibri" panose="020F0502020204030204" pitchFamily="34" charset="0"/>
              </a:rPr>
              <a:t>vaccin_zona_immunosupprimees_maladies_chroniques.pdf</a:t>
            </a:r>
            <a:r>
              <a:rPr kumimoji="0" lang="en-CA"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endParaRPr lang="fr-CA" noProof="0"/>
          </a:p>
          <a:p>
            <a:r>
              <a:rPr lang="fr-CA" noProof="0"/>
              <a:t>Section 3.3 : Fardeau du zona chez les adultes atteints de maladies chroniques</a:t>
            </a:r>
            <a:endParaRPr lang="fr-CA" noProof="0">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77</a:t>
            </a:fld>
            <a:endParaRPr lang="fr-CA"/>
          </a:p>
        </p:txBody>
      </p:sp>
    </p:spTree>
    <p:extLst>
      <p:ext uri="{BB962C8B-B14F-4D97-AF65-F5344CB8AC3E}">
        <p14:creationId xmlns:p14="http://schemas.microsoft.com/office/powerpoint/2010/main" val="2922465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Shape 1448"/>
          <p:cNvSpPr>
            <a:spLocks noGrp="1" noRot="1" noChangeAspect="1"/>
          </p:cNvSpPr>
          <p:nvPr>
            <p:ph type="sldImg"/>
          </p:nvPr>
        </p:nvSpPr>
        <p:spPr>
          <a:xfrm>
            <a:off x="103188" y="750888"/>
            <a:ext cx="6681787" cy="3759200"/>
          </a:xfrm>
          <a:prstGeom prst="rect">
            <a:avLst/>
          </a:prstGeom>
        </p:spPr>
        <p:txBody>
          <a:bodyPr/>
          <a:lstStyle/>
          <a:p>
            <a:endParaRPr/>
          </a:p>
        </p:txBody>
      </p:sp>
      <p:sp>
        <p:nvSpPr>
          <p:cNvPr id="1449" name="Shape 1449"/>
          <p:cNvSpPr>
            <a:spLocks noGrp="1"/>
          </p:cNvSpPr>
          <p:nvPr>
            <p:ph type="body" sz="quarter" idx="1"/>
          </p:nvPr>
        </p:nvSpPr>
        <p:spPr>
          <a:prstGeom prst="rect">
            <a:avLst/>
          </a:prstGeom>
        </p:spPr>
        <p:txBody>
          <a:bodyPr/>
          <a:lstStyle/>
          <a:p>
            <a:pPr defTabSz="457200">
              <a:defRPr/>
            </a:pPr>
            <a:r>
              <a:rPr lang="fr-CA" sz="1200" b="1" u="none">
                <a:solidFill>
                  <a:schemeClr val="tx1"/>
                </a:solidFill>
              </a:rPr>
              <a:t>Notes du conférencier</a:t>
            </a:r>
            <a:r>
              <a:rPr lang="fr-CA" b="1" u="none"/>
              <a:t> </a:t>
            </a:r>
            <a:endParaRPr lang="fr-CA" sz="1200" b="1" u="none">
              <a:solidFill>
                <a:schemeClr val="tx1"/>
              </a:solidFill>
            </a:endParaRPr>
          </a:p>
          <a:p>
            <a:r>
              <a:rPr lang="fr-CA" noProof="0"/>
              <a:t>CCNI : devrait être offert aux personnes de 50 ans et plus qui ne présentent pas de contre-indication.</a:t>
            </a:r>
            <a:endParaRPr lang="fr-CA" noProof="0">
              <a:cs typeface="Calibri"/>
            </a:endParaRPr>
          </a:p>
          <a:p>
            <a:endParaRPr lang="fr-CA">
              <a:cs typeface="Calibri"/>
            </a:endParaRPr>
          </a:p>
          <a:p>
            <a:r>
              <a:rPr lang="fr-CA" b="1" i="0"/>
              <a:t>Recommandation de l'ACIP :</a:t>
            </a:r>
            <a:endParaRPr lang="fr-CA" b="1" i="0">
              <a:cs typeface="Calibri"/>
            </a:endParaRPr>
          </a:p>
          <a:p>
            <a:r>
              <a:rPr lang="fr-CA"/>
              <a:t>L’Advisory </a:t>
            </a:r>
            <a:r>
              <a:rPr lang="fr-CA" err="1"/>
              <a:t>Committee</a:t>
            </a:r>
            <a:r>
              <a:rPr lang="fr-CA"/>
              <a:t> on Immunisation Practice (ACIP) aux États-Unis recommande la vaccination avec le vaccin Zona-SU chez les adultes de 50 ans et plus qui souffrent de problèmes de santé</a:t>
            </a:r>
            <a:endParaRPr lang="fr-CA">
              <a:cs typeface="Calibri"/>
            </a:endParaRPr>
          </a:p>
          <a:p>
            <a:r>
              <a:rPr lang="fr-CA"/>
              <a:t>chroniques (par exemple insuffisance rénale chronique, diabète insulinodépendant, polyarthrite rhumatoïde, maladie pulmonaire chronique), sauf s'il existe une contre-indication ou une précaution à recevoir le</a:t>
            </a:r>
            <a:endParaRPr lang="fr-CA">
              <a:cs typeface="Calibri"/>
            </a:endParaRPr>
          </a:p>
          <a:p>
            <a:r>
              <a:rPr lang="fr-CA"/>
              <a:t>vaccin.</a:t>
            </a:r>
          </a:p>
          <a:p>
            <a:endParaRPr lang="fr-CA" b="1">
              <a:cs typeface="Calibri"/>
            </a:endParaRPr>
          </a:p>
          <a:p>
            <a:r>
              <a:rPr lang="fr-CA" b="1">
                <a:cs typeface="Calibri"/>
              </a:rPr>
              <a:t>Référence :</a:t>
            </a:r>
          </a:p>
          <a:p>
            <a:pPr marL="171450" indent="-171450">
              <a:buFont typeface="Arial" panose="020B0604020202020204" pitchFamily="34" charset="0"/>
              <a:buChar char="•"/>
            </a:pPr>
            <a:r>
              <a:rPr lang="en-US">
                <a:hlinkClick r:id="rId3"/>
              </a:rPr>
              <a:t>https://www.inspq.qc.ca/sites/default/files/publications/2705_vaccin_zona_immunosupprimees_maladies_chroniques.pdf</a:t>
            </a:r>
            <a:endParaRPr lang="fr-CA"/>
          </a:p>
        </p:txBody>
      </p:sp>
    </p:spTree>
    <p:extLst>
      <p:ext uri="{BB962C8B-B14F-4D97-AF65-F5344CB8AC3E}">
        <p14:creationId xmlns:p14="http://schemas.microsoft.com/office/powerpoint/2010/main" val="2153724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a:t>Notes du conférencier </a:t>
            </a:r>
          </a:p>
          <a:p>
            <a:r>
              <a:rPr lang="fr-CA" b="1" noProof="0"/>
              <a:t>Allaitement :</a:t>
            </a:r>
            <a:endParaRPr lang="fr-CA" noProof="0"/>
          </a:p>
          <a:p>
            <a:pPr marL="172800" indent="-172800">
              <a:buFont typeface="Arial"/>
              <a:buChar char="•"/>
            </a:pPr>
            <a:r>
              <a:rPr lang="fr-CA" noProof="0"/>
              <a:t>PIQ : L’utilisation du vaccin Zona-SU n’a pas été étudiée chez les femmes enceintes ou allaitantes. Étant donné le caractère non urgent de cette vaccination, on attendra après cette situation avant d’administrer le vaccin, s’il est indiqué.</a:t>
            </a:r>
          </a:p>
          <a:p>
            <a:pPr marL="172800" indent="-172800">
              <a:buFont typeface="Arial"/>
              <a:buChar char="•"/>
            </a:pPr>
            <a:r>
              <a:rPr lang="en-US"/>
              <a:t>CCNI : </a:t>
            </a:r>
            <a:r>
              <a:rPr lang="fr-CA"/>
              <a:t>Vaccin recombinant contre le zona (VRZ) : Ce vaccin devrait être utilisé avec précaution chez les femmes enceintes (puisque nous n’avons aucune donnée sur son utilisation dans cette population) ou qui allaitent (puisque les effets sur les nouveau-nés allaités par les femmes ayant reçu le vaccin n’ont pas été étudiés). L’innocuité et l’efficacité du vaccin chez les personnes de moins de 18 ans n’ont pas été étudiées et on ne possède que des données limitées sur son utilisation chez les personnes immunodéprimées de 50 ans et plus. (</a:t>
            </a:r>
            <a:r>
              <a:rPr lang="fr-CA">
                <a:hlinkClick r:id="rId3"/>
              </a:rPr>
              <a:t>https://www.canada.ca/fr/sante-publique/services/publications/vie-saine/guide-canadien-immunisation-partie-3-vaccination-populations-particulieres/page-4-immunisation-durant-grossesse-allaitement.html#p3c3a6</a:t>
            </a:r>
            <a:r>
              <a:rPr lang="fr-CA"/>
              <a:t>) </a:t>
            </a:r>
          </a:p>
          <a:p>
            <a:pPr marL="172800" indent="-172800">
              <a:buFont typeface="Arial"/>
              <a:buChar char="•"/>
            </a:pPr>
            <a:r>
              <a:rPr lang="en-US">
                <a:hlinkClick r:id="rId4"/>
              </a:rPr>
              <a:t>Immunize.org</a:t>
            </a:r>
            <a:r>
              <a:rPr lang="en-US"/>
              <a:t> : </a:t>
            </a:r>
            <a:r>
              <a:rPr lang="fr-CA"/>
              <a:t>L’allaitement N’EST PAS une situation nécessitant la précaution lors de la vaccination avec SHINGRIX (VRZ). Les vaccins recombinants tels que le VRZ ne présentent aucun risque connu pour les mères qui allaitent ni pour leurs nourrissons.</a:t>
            </a:r>
          </a:p>
          <a:p>
            <a:endParaRPr lang="en-US">
              <a:cs typeface="Calibri"/>
            </a:endParaRPr>
          </a:p>
        </p:txBody>
      </p:sp>
      <p:sp>
        <p:nvSpPr>
          <p:cNvPr id="4" name="Espace réservé du numéro de diapositive 3"/>
          <p:cNvSpPr>
            <a:spLocks noGrp="1"/>
          </p:cNvSpPr>
          <p:nvPr>
            <p:ph type="sldNum" sz="quarter" idx="5"/>
          </p:nvPr>
        </p:nvSpPr>
        <p:spPr/>
        <p:txBody>
          <a:bodyPr/>
          <a:lstStyle/>
          <a:p>
            <a:fld id="{33433E63-AF25-4EDC-99F6-3E179F790A0F}" type="slidenum">
              <a:rPr lang="fr-CA" smtClean="0"/>
              <a:t>80</a:t>
            </a:fld>
            <a:endParaRPr lang="fr-CA"/>
          </a:p>
        </p:txBody>
      </p:sp>
    </p:spTree>
    <p:extLst>
      <p:ext uri="{BB962C8B-B14F-4D97-AF65-F5344CB8AC3E}">
        <p14:creationId xmlns:p14="http://schemas.microsoft.com/office/powerpoint/2010/main" val="12244143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08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1EC502C-852D-DD4B-936A-19433F8F77E4}" type="slidenum">
              <a:rPr lang="en-US" smtClean="0"/>
              <a:pPr/>
              <a:t>82</a:t>
            </a:fld>
            <a:endParaRPr lang="en-US"/>
          </a:p>
        </p:txBody>
      </p:sp>
    </p:spTree>
    <p:extLst>
      <p:ext uri="{BB962C8B-B14F-4D97-AF65-F5344CB8AC3E}">
        <p14:creationId xmlns:p14="http://schemas.microsoft.com/office/powerpoint/2010/main" val="24021337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91A3-A827-404E-88A4-760FB6375F7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3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u="none">
                <a:solidFill>
                  <a:schemeClr val="tx1"/>
                </a:solidFill>
              </a:rPr>
              <a:t>Notes du conférencier</a:t>
            </a:r>
            <a:r>
              <a:rPr lang="fr-CA" b="1" u="none"/>
              <a:t> </a:t>
            </a:r>
            <a:endParaRPr lang="fr-CA" sz="1200" b="1"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a:solidFill>
                  <a:schemeClr val="accent2"/>
                </a:solidFill>
              </a:rPr>
              <a:t>Réponses : A, B, C, D, E</a:t>
            </a:r>
          </a:p>
          <a:p>
            <a:endParaRPr lang="fr-CA"/>
          </a:p>
          <a:p>
            <a:r>
              <a:rPr lang="fr-CA">
                <a:cs typeface="Calibri"/>
              </a:rPr>
              <a:t>Dans les situations présentées sur cette diapositive, le risque de complications est élevé (les complications sont listées sur la prochaine diapositive).</a:t>
            </a:r>
          </a:p>
          <a:p>
            <a:r>
              <a:rPr lang="fr-CA">
                <a:cs typeface="Calibri"/>
              </a:rPr>
              <a:t>Une consultation avec un médecin spécialiste (par exemple </a:t>
            </a:r>
            <a:r>
              <a:rPr lang="fr-CA"/>
              <a:t>en ophtalmologie)</a:t>
            </a:r>
            <a:r>
              <a:rPr lang="fr-CA">
                <a:cs typeface="Calibri"/>
              </a:rPr>
              <a:t> et/ou un traitement intraveineux (</a:t>
            </a:r>
            <a:r>
              <a:rPr lang="fr-CA"/>
              <a:t>d’acyclovir) peut</a:t>
            </a:r>
            <a:r>
              <a:rPr lang="fr-CA">
                <a:cs typeface="Calibri"/>
              </a:rPr>
              <a:t> être requis.</a:t>
            </a:r>
          </a:p>
          <a:p>
            <a:endParaRPr lang="fr-CA">
              <a:cs typeface="Calibri"/>
            </a:endParaRPr>
          </a:p>
          <a:p>
            <a:r>
              <a:rPr lang="fr-CA" b="1">
                <a:cs typeface="Calibri"/>
              </a:rPr>
              <a:t>Référence :</a:t>
            </a:r>
          </a:p>
          <a:p>
            <a:pPr marL="171450" indent="-171450">
              <a:buFont typeface="Arial" panose="020B0604020202020204" pitchFamily="34" charset="0"/>
              <a:buChar char="•"/>
            </a:pPr>
            <a:r>
              <a:rPr lang="fr-CA"/>
              <a:t>Organisation mondiale de la Santé. </a:t>
            </a:r>
            <a:r>
              <a:rPr lang="fr-CA" err="1"/>
              <a:t>Varicella</a:t>
            </a:r>
            <a:r>
              <a:rPr lang="fr-CA"/>
              <a:t> and herpes </a:t>
            </a:r>
            <a:r>
              <a:rPr lang="fr-CA" err="1"/>
              <a:t>zoster</a:t>
            </a:r>
            <a:r>
              <a:rPr lang="fr-CA"/>
              <a:t> vaccines: WHO position </a:t>
            </a:r>
            <a:r>
              <a:rPr lang="fr-CA" err="1"/>
              <a:t>paper</a:t>
            </a:r>
            <a:r>
              <a:rPr lang="fr-CA"/>
              <a:t>, June 2014. </a:t>
            </a:r>
            <a:r>
              <a:rPr lang="fr-CA" i="1" err="1"/>
              <a:t>Wkly</a:t>
            </a:r>
            <a:r>
              <a:rPr lang="fr-CA" i="1"/>
              <a:t> </a:t>
            </a:r>
            <a:r>
              <a:rPr lang="fr-CA" i="1" err="1"/>
              <a:t>Epidemiol</a:t>
            </a:r>
            <a:r>
              <a:rPr lang="fr-CA" i="1"/>
              <a:t> Rec</a:t>
            </a:r>
            <a:r>
              <a:rPr lang="fr-CA"/>
              <a:t>. 2014;89(25):265-88. PMID: 24983077.</a:t>
            </a:r>
            <a:endParaRPr lang="fr-CA">
              <a:cs typeface="Calibri"/>
            </a:endParaRPr>
          </a:p>
          <a:p>
            <a:r>
              <a:rPr lang="fr-CA"/>
              <a:t>https://</a:t>
            </a:r>
            <a:r>
              <a:rPr lang="fr-CA" err="1"/>
              <a:t>www.who.int</a:t>
            </a:r>
            <a:r>
              <a:rPr lang="fr-CA"/>
              <a:t>/publications/i/item/who-wer-8925-265-288</a:t>
            </a:r>
            <a:endParaRPr lang="fr-CA">
              <a:cs typeface="Calibri"/>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10</a:t>
            </a:fld>
            <a:endParaRPr lang="fr-CA"/>
          </a:p>
        </p:txBody>
      </p:sp>
    </p:spTree>
    <p:extLst>
      <p:ext uri="{BB962C8B-B14F-4D97-AF65-F5344CB8AC3E}">
        <p14:creationId xmlns:p14="http://schemas.microsoft.com/office/powerpoint/2010/main" val="35982167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highlight>
                <a:srgbClr val="FFFF00"/>
              </a:highlight>
              <a:cs typeface="Calibri" panose="020F0502020204030204" pitchFamily="34" charset="0"/>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86</a:t>
            </a:fld>
            <a:endParaRPr lang="fr-CA"/>
          </a:p>
        </p:txBody>
      </p:sp>
    </p:spTree>
    <p:extLst>
      <p:ext uri="{BB962C8B-B14F-4D97-AF65-F5344CB8AC3E}">
        <p14:creationId xmlns:p14="http://schemas.microsoft.com/office/powerpoint/2010/main" val="308332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Shape 1419"/>
          <p:cNvSpPr>
            <a:spLocks noGrp="1" noRot="1" noChangeAspect="1"/>
          </p:cNvSpPr>
          <p:nvPr>
            <p:ph type="sldImg"/>
          </p:nvPr>
        </p:nvSpPr>
        <p:spPr>
          <a:xfrm>
            <a:off x="103188" y="750888"/>
            <a:ext cx="6681787" cy="3759200"/>
          </a:xfrm>
          <a:prstGeom prst="rect">
            <a:avLst/>
          </a:prstGeom>
        </p:spPr>
        <p:txBody>
          <a:bodyPr/>
          <a:lstStyle/>
          <a:p>
            <a:endParaRPr/>
          </a:p>
        </p:txBody>
      </p:sp>
      <p:sp>
        <p:nvSpPr>
          <p:cNvPr id="1420" name="Shape 1420"/>
          <p:cNvSpPr>
            <a:spLocks noGrp="1"/>
          </p:cNvSpPr>
          <p:nvPr>
            <p:ph type="body" sz="quarter" idx="1"/>
          </p:nvPr>
        </p:nvSpPr>
        <p:spPr>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b="1" noProof="0">
                <a:solidFill>
                  <a:prstClr val="black"/>
                </a:solidFill>
                <a:cs typeface="Calibri" panose="020F0502020204030204" pitchFamily="34" charset="0"/>
              </a:rPr>
              <a:t>Notes du conférencier</a:t>
            </a:r>
          </a:p>
          <a:p>
            <a:pPr>
              <a:defRPr u="sng">
                <a:solidFill>
                  <a:srgbClr val="0000FF"/>
                </a:solidFill>
                <a:uFill>
                  <a:solidFill>
                    <a:srgbClr val="0000FF"/>
                  </a:solidFill>
                </a:uFill>
              </a:defRPr>
            </a:pPr>
            <a:r>
              <a:rPr lang="en-US" b="1" u="none"/>
              <a:t>Complications du zona</a:t>
            </a:r>
            <a:endParaRPr lang="fr-FR" u="none"/>
          </a:p>
          <a:p>
            <a:pPr algn="l">
              <a:defRPr u="sng">
                <a:solidFill>
                  <a:srgbClr val="0000FF"/>
                </a:solidFill>
                <a:uFill>
                  <a:solidFill>
                    <a:srgbClr val="0000FF"/>
                  </a:solidFill>
                </a:uFill>
              </a:defRPr>
            </a:pPr>
            <a:r>
              <a:rPr lang="en-US" u="none"/>
              <a:t>La </a:t>
            </a:r>
            <a:r>
              <a:rPr lang="fr-CA" u="none" noProof="0"/>
              <a:t>complication la plus fréquente est la névralgie post-herpétique qui peut être très incapacitante et compromettre gravement la qualité de vie. D’autres complications peuvent être associées au zona : surinfection bactérienne, encéphalite, myélite transverse, syndrome de Ramsay Hunt, syndrome de Guillain-Barré, AVC secondaire à une vasculopathie, etc. L’atteinte de la branche ophtalmique du nerf trijumeau (branche V1) peut entraîner des complications ophtalmiques potentiellement graves qui méritent une évaluation rapide en ophtalmologie.</a:t>
            </a:r>
            <a:endParaRPr lang="fr-CA" u="none" noProof="0">
              <a:cs typeface="Calibri"/>
            </a:endParaRPr>
          </a:p>
          <a:p>
            <a:pPr>
              <a:defRPr u="sng">
                <a:solidFill>
                  <a:srgbClr val="0000FF"/>
                </a:solidFill>
                <a:uFill>
                  <a:solidFill>
                    <a:srgbClr val="0000FF"/>
                  </a:solidFill>
                </a:uFill>
              </a:defRPr>
            </a:pPr>
            <a:r>
              <a:rPr lang="fr-CA" u="none" noProof="0"/>
              <a:t> </a:t>
            </a:r>
          </a:p>
          <a:p>
            <a:pPr>
              <a:defRPr u="sng">
                <a:solidFill>
                  <a:srgbClr val="0000FF"/>
                </a:solidFill>
                <a:uFill>
                  <a:solidFill>
                    <a:srgbClr val="0000FF"/>
                  </a:solidFill>
                </a:uFill>
              </a:defRPr>
            </a:pPr>
            <a:r>
              <a:rPr lang="fr-CA" u="none" noProof="0"/>
              <a:t>Chez la personne immunodéprimée, le zona peut se manifester par une éruption cutanée disséminée et causer des atteintes organiques.</a:t>
            </a:r>
          </a:p>
          <a:p>
            <a:pPr>
              <a:defRPr u="sng">
                <a:solidFill>
                  <a:srgbClr val="0000FF"/>
                </a:solidFill>
                <a:uFill>
                  <a:solidFill>
                    <a:srgbClr val="0000FF"/>
                  </a:solidFill>
                </a:uFill>
              </a:defRPr>
            </a:pPr>
            <a:endParaRPr lang="fr-CA" b="1" u="none" noProof="0"/>
          </a:p>
          <a:p>
            <a:pPr>
              <a:defRPr u="sng">
                <a:solidFill>
                  <a:srgbClr val="0000FF"/>
                </a:solidFill>
                <a:uFill>
                  <a:solidFill>
                    <a:srgbClr val="0000FF"/>
                  </a:solidFill>
                </a:uFill>
              </a:defRPr>
            </a:pPr>
            <a:r>
              <a:rPr lang="fr-CA" u="none" noProof="0"/>
              <a:t>Les conditions cliniques suivantes nécessitent une attention particulière : zona ophtalmique, zona disséminé, zona chez une personne immunodéprimée, zona compliqué d’une atteinte neurologique.</a:t>
            </a:r>
          </a:p>
          <a:p>
            <a:pPr>
              <a:defRPr u="sng">
                <a:solidFill>
                  <a:srgbClr val="0000FF"/>
                </a:solidFill>
                <a:uFill>
                  <a:solidFill>
                    <a:srgbClr val="0000FF"/>
                  </a:solidFill>
                </a:uFill>
              </a:defRPr>
            </a:pPr>
            <a:endParaRPr lang="fr-CA" u="none" noProof="0"/>
          </a:p>
          <a:p>
            <a:pPr>
              <a:defRPr u="sng">
                <a:solidFill>
                  <a:srgbClr val="0000FF"/>
                </a:solidFill>
                <a:uFill>
                  <a:solidFill>
                    <a:srgbClr val="0000FF"/>
                  </a:solidFill>
                </a:uFill>
              </a:defRPr>
            </a:pPr>
            <a:r>
              <a:rPr lang="fr-CA" b="1" u="none" noProof="0"/>
              <a:t>Référence :</a:t>
            </a:r>
          </a:p>
          <a:p>
            <a:pPr marL="171450" indent="-171450">
              <a:buFont typeface="Arial" panose="020B0604020202020204" pitchFamily="34" charset="0"/>
              <a:buChar char="•"/>
              <a:defRPr u="sng">
                <a:solidFill>
                  <a:srgbClr val="0000FF"/>
                </a:solidFill>
                <a:uFill>
                  <a:solidFill>
                    <a:srgbClr val="0000FF"/>
                  </a:solidFill>
                </a:uFill>
              </a:defRPr>
            </a:pPr>
            <a:r>
              <a:rPr lang="fr-CA" u="none" noProof="0"/>
              <a:t>Ministère de la Santé et des Services sociaux. Algorithme de prise en charge du zona aigu, </a:t>
            </a:r>
            <a:r>
              <a:rPr kumimoji="0" lang="fr-CA"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sym typeface="Calibri"/>
              </a:rPr>
              <a:t>[En ligne], </a:t>
            </a:r>
            <a:r>
              <a:rPr lang="fr-CA" u="none" noProof="0"/>
              <a:t>12 août 2021. </a:t>
            </a:r>
            <a:r>
              <a:rPr kumimoji="0" lang="fr-CA"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sym typeface="Calibri"/>
              </a:rPr>
              <a:t>[</a:t>
            </a:r>
            <a:r>
              <a:rPr lang="fr-CA" u="none" noProof="0"/>
              <a:t>https://</a:t>
            </a:r>
            <a:r>
              <a:rPr lang="fr-CA" u="none" noProof="0" err="1"/>
              <a:t>publications.msss.gouv.qc.ca</a:t>
            </a:r>
            <a:r>
              <a:rPr lang="fr-CA" u="none" noProof="0"/>
              <a:t>/</a:t>
            </a:r>
            <a:r>
              <a:rPr lang="fr-CA" u="none" noProof="0" err="1"/>
              <a:t>msss</a:t>
            </a:r>
            <a:r>
              <a:rPr lang="fr-CA" u="none" noProof="0"/>
              <a:t>/document-003129/</a:t>
            </a:r>
            <a:r>
              <a:rPr kumimoji="0" lang="fr-CA"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sym typeface="Calibri"/>
              </a:rPr>
              <a:t>].</a:t>
            </a:r>
            <a:endParaRPr lang="fr-CA" u="none" noProof="0">
              <a:cs typeface="Calibri"/>
            </a:endParaRPr>
          </a:p>
        </p:txBody>
      </p:sp>
    </p:spTree>
    <p:extLst>
      <p:ext uri="{BB962C8B-B14F-4D97-AF65-F5344CB8AC3E}">
        <p14:creationId xmlns:p14="http://schemas.microsoft.com/office/powerpoint/2010/main" val="235566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b="1">
                <a:solidFill>
                  <a:prstClr val="black"/>
                </a:solidFill>
                <a:cs typeface="Calibri" panose="020F0502020204030204" pitchFamily="34" charset="0"/>
              </a:rPr>
              <a:t>Notes du conférencier</a:t>
            </a:r>
          </a:p>
          <a:p>
            <a:pPr>
              <a:defRPr/>
            </a:pPr>
            <a:r>
              <a:rPr lang="fr-FR">
                <a:solidFill>
                  <a:prstClr val="black"/>
                </a:solidFill>
                <a:cs typeface="Calibri" panose="020F0502020204030204" pitchFamily="34" charset="0"/>
              </a:rPr>
              <a:t>Un patient qui présente des signes et symptômes de zona va généralement :</a:t>
            </a:r>
          </a:p>
          <a:p>
            <a:pPr marL="171450" indent="-171450">
              <a:buFont typeface="Arial" panose="020B0604020202020204" pitchFamily="34" charset="0"/>
              <a:buChar char="•"/>
              <a:defRPr/>
            </a:pPr>
            <a:r>
              <a:rPr lang="fr-FR"/>
              <a:t>consulter son médecin ou une clinique d’urgence;</a:t>
            </a:r>
            <a:endParaRPr lang="fr-FR">
              <a:cs typeface="Calibri"/>
            </a:endParaRPr>
          </a:p>
          <a:p>
            <a:pPr marL="171450" indent="-171450">
              <a:buFont typeface="Arial" panose="020B0604020202020204" pitchFamily="34" charset="0"/>
              <a:buChar char="•"/>
              <a:defRPr/>
            </a:pPr>
            <a:r>
              <a:rPr lang="fr-FR"/>
              <a:t>consulter son pharmacien.</a:t>
            </a:r>
            <a:endParaRPr lang="fr-FR">
              <a:cs typeface="Calibri"/>
            </a:endParaRPr>
          </a:p>
          <a:p>
            <a:pPr>
              <a:defRPr/>
            </a:pPr>
            <a:endParaRPr lang="fr-FR">
              <a:solidFill>
                <a:prstClr val="black"/>
              </a:solidFill>
              <a:cs typeface="Calibri" panose="020F0502020204030204" pitchFamily="34" charset="0"/>
            </a:endParaRPr>
          </a:p>
          <a:p>
            <a:pPr>
              <a:defRPr/>
            </a:pPr>
            <a:r>
              <a:rPr lang="fr-FR">
                <a:solidFill>
                  <a:prstClr val="black"/>
                </a:solidFill>
                <a:cs typeface="Calibri" panose="020F0502020204030204" pitchFamily="34" charset="0"/>
              </a:rPr>
              <a:t>Après avoir amorcé le traitement antiviral (détails plus loin concernant les délais), le </a:t>
            </a:r>
            <a:r>
              <a:rPr lang="fr-FR" u="sng">
                <a:solidFill>
                  <a:prstClr val="black"/>
                </a:solidFill>
                <a:cs typeface="Calibri" panose="020F0502020204030204" pitchFamily="34" charset="0"/>
              </a:rPr>
              <a:t>médecin</a:t>
            </a:r>
            <a:r>
              <a:rPr lang="fr-FR" u="none">
                <a:solidFill>
                  <a:prstClr val="black"/>
                </a:solidFill>
                <a:cs typeface="Calibri" panose="020F0502020204030204" pitchFamily="34" charset="0"/>
              </a:rPr>
              <a:t> </a:t>
            </a:r>
            <a:r>
              <a:rPr lang="fr-FR">
                <a:solidFill>
                  <a:prstClr val="black"/>
                </a:solidFill>
                <a:cs typeface="Calibri" panose="020F0502020204030204" pitchFamily="34" charset="0"/>
              </a:rPr>
              <a:t>qui pose le diagnostic et constate qu’il doit orienter le patient vers une prise en charge urgente devrait idéalement téléphoner à un collègue qui a une expertise selon l’atteinte (par exemple zona ophtalmique ou zona </a:t>
            </a:r>
            <a:r>
              <a:rPr lang="fr-FR"/>
              <a:t>disséminé</a:t>
            </a:r>
            <a:r>
              <a:rPr lang="fr-FR">
                <a:solidFill>
                  <a:prstClr val="black"/>
                </a:solidFill>
                <a:latin typeface="Calibri"/>
                <a:cs typeface="Calibri"/>
              </a:rPr>
              <a:t> </a:t>
            </a:r>
            <a:r>
              <a:rPr lang="fr-FR">
                <a:solidFill>
                  <a:prstClr val="black"/>
                </a:solidFill>
                <a:cs typeface="Calibri" panose="020F0502020204030204" pitchFamily="34" charset="0"/>
              </a:rPr>
              <a:t>nécessitant un traitement par voie intraveineuse). Il peut ainsi a</a:t>
            </a:r>
            <a:r>
              <a:rPr lang="fr-FR">
                <a:solidFill>
                  <a:prstClr val="black"/>
                </a:solidFill>
                <a:latin typeface="Calibri"/>
                <a:cs typeface="Calibri"/>
              </a:rPr>
              <a:t>ppeler</a:t>
            </a:r>
            <a:r>
              <a:rPr lang="fr-FR"/>
              <a:t> le médecin de garde en infection, en médecine interne ou en ophtalmologie.</a:t>
            </a:r>
            <a:endParaRPr lang="fr-FR">
              <a:cs typeface="Calibri"/>
            </a:endParaRPr>
          </a:p>
          <a:p>
            <a:endParaRPr lang="fr-FR">
              <a:cs typeface="Calibri" panose="020F0502020204030204" pitchFamily="34" charset="0"/>
            </a:endParaRPr>
          </a:p>
          <a:p>
            <a:r>
              <a:rPr lang="fr-FR">
                <a:cs typeface="Calibri" panose="020F0502020204030204" pitchFamily="34" charset="0"/>
              </a:rPr>
              <a:t>Quant au </a:t>
            </a:r>
            <a:r>
              <a:rPr lang="fr-FR" u="sng">
                <a:cs typeface="Calibri" panose="020F0502020204030204" pitchFamily="34" charset="0"/>
              </a:rPr>
              <a:t>pharmacien</a:t>
            </a:r>
            <a:r>
              <a:rPr lang="fr-FR" u="none">
                <a:cs typeface="Calibri" panose="020F0502020204030204" pitchFamily="34" charset="0"/>
              </a:rPr>
              <a:t>, </a:t>
            </a:r>
            <a:r>
              <a:rPr lang="fr-FR">
                <a:cs typeface="Calibri" panose="020F0502020204030204" pitchFamily="34" charset="0"/>
              </a:rPr>
              <a:t>il</a:t>
            </a:r>
            <a:r>
              <a:rPr lang="fr-FR"/>
              <a:t> NE PEUT PRESCRIRE un médicament si :</a:t>
            </a:r>
            <a:endParaRPr lang="en-US">
              <a:cs typeface="+mn-lt"/>
            </a:endParaRPr>
          </a:p>
          <a:p>
            <a:pPr marL="171450" indent="-171450">
              <a:buFont typeface="Arial"/>
              <a:buChar char="•"/>
            </a:pPr>
            <a:r>
              <a:rPr lang="fr-FR"/>
              <a:t>les signes et symptômes sont présents à la tête;</a:t>
            </a:r>
            <a:endParaRPr lang="fr-FR">
              <a:cs typeface="Calibri" panose="020F0502020204030204"/>
            </a:endParaRPr>
          </a:p>
          <a:p>
            <a:pPr marL="171450" indent="-171450">
              <a:buFont typeface="Arial"/>
              <a:buChar char="•"/>
            </a:pPr>
            <a:r>
              <a:rPr lang="fr-FR"/>
              <a:t>un signe ou un symptôme est récurrent ou persistant après le premier médicament prescrit par le pharmacien;</a:t>
            </a:r>
            <a:endParaRPr lang="fr-FR">
              <a:cs typeface="Calibri" panose="020F0502020204030204"/>
            </a:endParaRPr>
          </a:p>
          <a:p>
            <a:pPr marL="171450" indent="-171450">
              <a:buFont typeface="Arial"/>
              <a:buChar char="•"/>
            </a:pPr>
            <a:r>
              <a:rPr lang="fr-FR"/>
              <a:t>un signe ou un symptôme suggère la présence d’une maladie chronique ou systémique non diagnostiquée;</a:t>
            </a:r>
            <a:endParaRPr lang="fr-FR">
              <a:cs typeface="Calibri" panose="020F0502020204030204"/>
            </a:endParaRPr>
          </a:p>
          <a:p>
            <a:pPr marL="171450" indent="-171450">
              <a:buFont typeface="Arial"/>
              <a:buChar char="•"/>
            </a:pPr>
            <a:r>
              <a:rPr lang="fr-FR"/>
              <a:t>un signe ou un symptôme laisse croire à un déclin ou à l’altération du fonctionnement d’un organe ou d’un système;</a:t>
            </a:r>
            <a:endParaRPr lang="fr-FR">
              <a:cs typeface="Calibri" panose="020F0502020204030204"/>
            </a:endParaRPr>
          </a:p>
          <a:p>
            <a:pPr marL="171450" indent="-171450">
              <a:buFont typeface="Arial"/>
              <a:buChar char="•"/>
            </a:pPr>
            <a:r>
              <a:rPr lang="fr-FR"/>
              <a:t>une réaction inhabituelle au médicament se produit.</a:t>
            </a:r>
            <a:endParaRPr lang="fr-FR">
              <a:cs typeface="Calibri" panose="020F0502020204030204"/>
            </a:endParaRPr>
          </a:p>
          <a:p>
            <a:endParaRPr lang="fr-FR">
              <a:cs typeface="Calibri" panose="020F0502020204030204"/>
            </a:endParaRPr>
          </a:p>
          <a:p>
            <a:r>
              <a:rPr lang="fr-FR"/>
              <a:t>S’il constate qu’il doit orienter le patient pour une prise en charge urgente, il devrait l’envoyer au centre hospitalier le plus près.</a:t>
            </a:r>
            <a:endParaRPr lang="fr-FR">
              <a:cs typeface="Calibri"/>
            </a:endParaRPr>
          </a:p>
          <a:p>
            <a:endParaRPr lang="fr-FR">
              <a:cs typeface="Calibri" panose="020F0502020204030204" pitchFamily="34" charset="0"/>
            </a:endParaRPr>
          </a:p>
          <a:p>
            <a:r>
              <a:rPr lang="fr-CA" noProof="0">
                <a:cs typeface="+mn-lt"/>
              </a:rPr>
              <a:t>Lorsque le pharmacien prescrit, </a:t>
            </a:r>
            <a:r>
              <a:rPr lang="fr-CA" noProof="0"/>
              <a:t>le patient doit être orienté vers un médecin ou une IPS dans les 72 h.</a:t>
            </a:r>
            <a:endParaRPr lang="fr-CA" noProof="0">
              <a:cs typeface="Calibri"/>
            </a:endParaRPr>
          </a:p>
          <a:p>
            <a:endParaRPr lang="fr-CA" noProof="0">
              <a:highlight>
                <a:srgbClr val="FFFF00"/>
              </a:highlight>
              <a:cs typeface="Calibri" panose="020F0502020204030204" pitchFamily="34" charset="0"/>
            </a:endParaRPr>
          </a:p>
          <a:p>
            <a:pPr marL="171450" indent="-171450">
              <a:buChar char="-"/>
            </a:pPr>
            <a:endParaRPr lang="fr-FR">
              <a:highlight>
                <a:srgbClr val="FFFF00"/>
              </a:highlight>
              <a:cs typeface="Calibri" panose="020F0502020204030204" pitchFamily="34" charset="0"/>
            </a:endParaRPr>
          </a:p>
          <a:p>
            <a:endParaRPr lang="fr-CA">
              <a:cs typeface="Calibri" panose="020F0502020204030204"/>
            </a:endParaRPr>
          </a:p>
        </p:txBody>
      </p:sp>
      <p:sp>
        <p:nvSpPr>
          <p:cNvPr id="4" name="Slide Number Placeholder 3"/>
          <p:cNvSpPr>
            <a:spLocks noGrp="1"/>
          </p:cNvSpPr>
          <p:nvPr>
            <p:ph type="sldNum" sz="quarter" idx="5"/>
          </p:nvPr>
        </p:nvSpPr>
        <p:spPr/>
        <p:txBody>
          <a:bodyPr/>
          <a:lstStyle/>
          <a:p>
            <a:fld id="{33433E63-AF25-4EDC-99F6-3E179F790A0F}" type="slidenum">
              <a:rPr lang="fr-CA" smtClean="0"/>
              <a:t>12</a:t>
            </a:fld>
            <a:endParaRPr lang="fr-CA"/>
          </a:p>
        </p:txBody>
      </p:sp>
    </p:spTree>
    <p:extLst>
      <p:ext uri="{BB962C8B-B14F-4D97-AF65-F5344CB8AC3E}">
        <p14:creationId xmlns:p14="http://schemas.microsoft.com/office/powerpoint/2010/main" val="2557070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98F39-A88A-43B2-9CC9-D75092D04798}"/>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p:cNvSpPr>
            <a:spLocks noGrp="1"/>
          </p:cNvSpPr>
          <p:nvPr>
            <p:ph type="ctrTitle"/>
          </p:nvPr>
        </p:nvSpPr>
        <p:spPr>
          <a:xfrm>
            <a:off x="853440" y="4511040"/>
            <a:ext cx="10485120" cy="1341120"/>
          </a:xfrm>
        </p:spPr>
        <p:txBody>
          <a:bodyPr anchor="ctr" anchorCtr="0">
            <a:noAutofit/>
          </a:bodyPr>
          <a:lstStyle>
            <a:lvl1pPr algn="ctr">
              <a:defRPr sz="6000" b="0">
                <a:solidFill>
                  <a:schemeClr val="accent1">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853442" y="5735637"/>
            <a:ext cx="10485119" cy="853440"/>
          </a:xfrm>
        </p:spPr>
        <p:txBody>
          <a:bodyPr anchor="t" anchorCtr="0">
            <a:normAutofit/>
          </a:bodyPr>
          <a:lstStyle>
            <a:lvl1pPr marL="0" indent="0" algn="ctr">
              <a:buNone/>
              <a:defRPr sz="32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71192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1">
            <a:alpha val="4771"/>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E0BCEC-7151-2B43-B746-F71DDC5FD0D0}" type="datetime1">
              <a:rPr lang="en-CA" smtClean="0"/>
              <a:t>2024-05-09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89393D-23C3-F148-91BA-4F8B005EBEDD}" type="slidenum">
              <a:rPr lang="en-US" smtClean="0"/>
              <a:pPr/>
              <a:t>‹N°›</a:t>
            </a:fld>
            <a:endParaRPr lang="en-US"/>
          </a:p>
        </p:txBody>
      </p:sp>
    </p:spTree>
    <p:extLst>
      <p:ext uri="{BB962C8B-B14F-4D97-AF65-F5344CB8AC3E}">
        <p14:creationId xmlns:p14="http://schemas.microsoft.com/office/powerpoint/2010/main" val="23860722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1">
            <a:alpha val="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507" y="1454539"/>
            <a:ext cx="6096000" cy="2926080"/>
          </a:xfrm>
        </p:spPr>
        <p:txBody>
          <a:bodyPr vert="horz" lIns="91440" tIns="45720" rIns="91440" bIns="45720" rtlCol="0" anchor="b">
            <a:normAutofit/>
          </a:bodyPr>
          <a:lstStyle>
            <a:lvl1pPr>
              <a:defRPr lang="en-US" sz="6600">
                <a:solidFill>
                  <a:schemeClr val="accent1"/>
                </a:solidFill>
              </a:defRPr>
            </a:lvl1pPr>
          </a:lstStyle>
          <a:p>
            <a:pPr lvl="0"/>
            <a:r>
              <a:rPr lang="en-US"/>
              <a:t>Click to edit Master title style</a:t>
            </a:r>
          </a:p>
        </p:txBody>
      </p:sp>
      <p:sp>
        <p:nvSpPr>
          <p:cNvPr id="3" name="Text Placeholder 2"/>
          <p:cNvSpPr>
            <a:spLocks noGrp="1"/>
          </p:cNvSpPr>
          <p:nvPr>
            <p:ph type="body" idx="1"/>
          </p:nvPr>
        </p:nvSpPr>
        <p:spPr>
          <a:xfrm>
            <a:off x="743371" y="4511040"/>
            <a:ext cx="6096000" cy="1581785"/>
          </a:xfrm>
        </p:spPr>
        <p:txBody>
          <a:bodyPr vert="horz" lIns="91440" tIns="45720" rIns="91440" bIns="45720" rtlCol="0" anchor="t" anchorCtr="0">
            <a:normAutofit/>
          </a:bodyPr>
          <a:lstStyle>
            <a:lvl1pPr marL="0" indent="0">
              <a:buNone/>
              <a:defRPr lang="en-US">
                <a:solidFill>
                  <a:schemeClr val="accent1">
                    <a:lumMod val="60000"/>
                    <a:lumOff val="40000"/>
                  </a:schemeClr>
                </a:solidFill>
              </a:defRPr>
            </a:lvl1pPr>
          </a:lstStyle>
          <a:p>
            <a:pPr marL="232828" lvl="0" indent="-232828"/>
            <a:r>
              <a:rPr lang="en-US"/>
              <a:t>Click to edit Master text styles</a:t>
            </a:r>
          </a:p>
        </p:txBody>
      </p:sp>
      <p:pic>
        <p:nvPicPr>
          <p:cNvPr id="4" name="Graphic 3">
            <a:extLst>
              <a:ext uri="{FF2B5EF4-FFF2-40B4-BE49-F238E27FC236}">
                <a16:creationId xmlns:a16="http://schemas.microsoft.com/office/drawing/2014/main" id="{45842DA2-7AC4-520A-3AF6-1C3EF25BC3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8090" y="807720"/>
            <a:ext cx="4127115" cy="5242560"/>
          </a:xfrm>
          <a:prstGeom prst="rect">
            <a:avLst/>
          </a:prstGeom>
        </p:spPr>
      </p:pic>
      <p:sp>
        <p:nvSpPr>
          <p:cNvPr id="7" name="Rectangle 6">
            <a:extLst>
              <a:ext uri="{FF2B5EF4-FFF2-40B4-BE49-F238E27FC236}">
                <a16:creationId xmlns:a16="http://schemas.microsoft.com/office/drawing/2014/main" id="{83EF72ED-0D77-C3BE-142F-6ACCEB5F8382}"/>
              </a:ext>
            </a:extLst>
          </p:cNvPr>
          <p:cNvSpPr/>
          <p:nvPr userDrawn="1"/>
        </p:nvSpPr>
        <p:spPr>
          <a:xfrm>
            <a:off x="0" y="6550025"/>
            <a:ext cx="1219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8" name="Rectangle 7">
            <a:extLst>
              <a:ext uri="{FF2B5EF4-FFF2-40B4-BE49-F238E27FC236}">
                <a16:creationId xmlns:a16="http://schemas.microsoft.com/office/drawing/2014/main" id="{81165672-5456-8319-7E94-D458BBC6979E}"/>
              </a:ext>
            </a:extLst>
          </p:cNvPr>
          <p:cNvSpPr/>
          <p:nvPr userDrawn="1"/>
        </p:nvSpPr>
        <p:spPr>
          <a:xfrm>
            <a:off x="0" y="0"/>
            <a:ext cx="1219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10" name="Slide Number Placeholder 5">
            <a:extLst>
              <a:ext uri="{FF2B5EF4-FFF2-40B4-BE49-F238E27FC236}">
                <a16:creationId xmlns:a16="http://schemas.microsoft.com/office/drawing/2014/main" id="{BB720C12-56A0-4D40-A13B-0C0DE95B414F}"/>
              </a:ext>
            </a:extLst>
          </p:cNvPr>
          <p:cNvSpPr>
            <a:spLocks noGrp="1"/>
          </p:cNvSpPr>
          <p:nvPr>
            <p:ph type="sldNum" sz="quarter" idx="4"/>
          </p:nvPr>
        </p:nvSpPr>
        <p:spPr>
          <a:xfrm>
            <a:off x="11338560" y="6553200"/>
            <a:ext cx="853440" cy="304800"/>
          </a:xfrm>
          <a:prstGeom prst="rect">
            <a:avLst/>
          </a:prstGeom>
        </p:spPr>
        <p:txBody>
          <a:bodyPr vert="horz" lIns="0" tIns="0" rIns="0" bIns="0" rtlCol="0" anchor="ctr" anchorCtr="0">
            <a:noAutofit/>
          </a:bodyPr>
          <a:lstStyle>
            <a:lvl1pPr algn="ctr">
              <a:defRPr sz="1200" b="1">
                <a:solidFill>
                  <a:schemeClr val="accent1"/>
                </a:solidFill>
              </a:defRPr>
            </a:lvl1pPr>
          </a:lstStyle>
          <a:p>
            <a:fld id="{2789393D-23C3-F148-91BA-4F8B005EBEDD}" type="slidenum">
              <a:rPr lang="en-US" smtClean="0"/>
              <a:pPr/>
              <a:t>‹N°›</a:t>
            </a:fld>
            <a:endParaRPr lang="en-US"/>
          </a:p>
        </p:txBody>
      </p:sp>
      <p:sp>
        <p:nvSpPr>
          <p:cNvPr id="12" name="Footer Placeholder 4">
            <a:extLst>
              <a:ext uri="{FF2B5EF4-FFF2-40B4-BE49-F238E27FC236}">
                <a16:creationId xmlns:a16="http://schemas.microsoft.com/office/drawing/2014/main" id="{5BD3A5E5-4553-479E-B63E-35AD06D795AD}"/>
              </a:ext>
            </a:extLst>
          </p:cNvPr>
          <p:cNvSpPr>
            <a:spLocks noGrp="1"/>
          </p:cNvSpPr>
          <p:nvPr>
            <p:ph type="ftr" sz="quarter" idx="3"/>
          </p:nvPr>
        </p:nvSpPr>
        <p:spPr>
          <a:xfrm>
            <a:off x="762950" y="5912868"/>
            <a:ext cx="10669118" cy="609600"/>
          </a:xfrm>
          <a:prstGeom prst="rect">
            <a:avLst/>
          </a:prstGeom>
        </p:spPr>
        <p:txBody>
          <a:bodyPr vert="horz" lIns="91440" tIns="45720" rIns="91440" bIns="45720" rtlCol="0" anchor="b" anchorCtr="0">
            <a:noAutofit/>
          </a:bodyPr>
          <a:lstStyle>
            <a:lvl1pPr algn="l">
              <a:defRPr sz="900" b="0">
                <a:solidFill>
                  <a:schemeClr val="tx2"/>
                </a:solidFill>
              </a:defRPr>
            </a:lvl1pPr>
          </a:lstStyle>
          <a:p>
            <a:endParaRPr lang="en-US"/>
          </a:p>
        </p:txBody>
      </p:sp>
    </p:spTree>
    <p:extLst>
      <p:ext uri="{BB962C8B-B14F-4D97-AF65-F5344CB8AC3E}">
        <p14:creationId xmlns:p14="http://schemas.microsoft.com/office/powerpoint/2010/main" val="396268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1">
            <a:alpha val="4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E48A42-FFDF-3BBA-715A-CD187104440D}"/>
              </a:ext>
            </a:extLst>
          </p:cNvPr>
          <p:cNvSpPr/>
          <p:nvPr userDrawn="1"/>
        </p:nvSpPr>
        <p:spPr>
          <a:xfrm>
            <a:off x="0" y="304801"/>
            <a:ext cx="12192000" cy="6245225"/>
          </a:xfrm>
          <a:prstGeom prst="rect">
            <a:avLst/>
          </a:prstGeom>
          <a:gradFill>
            <a:gsLst>
              <a:gs pos="0">
                <a:schemeClr val="accent2"/>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2" name="Title 1"/>
          <p:cNvSpPr>
            <a:spLocks noGrp="1"/>
          </p:cNvSpPr>
          <p:nvPr>
            <p:ph type="title"/>
          </p:nvPr>
        </p:nvSpPr>
        <p:spPr>
          <a:xfrm>
            <a:off x="709136" y="1454539"/>
            <a:ext cx="6096000" cy="2926080"/>
          </a:xfrm>
        </p:spPr>
        <p:txBody>
          <a:bodyPr lIns="91440" anchor="b">
            <a:normAutofit/>
          </a:bodyPr>
          <a:lstStyle>
            <a:lvl1pPr>
              <a:defRPr sz="6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43000" y="4511040"/>
            <a:ext cx="6096000" cy="1581785"/>
          </a:xfrm>
        </p:spPr>
        <p:txBody>
          <a:bodyPr lIns="91440" anchor="t" anchorCtr="0">
            <a:normAutofit/>
          </a:bodyPr>
          <a:lstStyle>
            <a:lvl1pPr marL="0" indent="0">
              <a:buNone/>
              <a:defRPr sz="32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4" name="Graphic 3">
            <a:extLst>
              <a:ext uri="{FF2B5EF4-FFF2-40B4-BE49-F238E27FC236}">
                <a16:creationId xmlns:a16="http://schemas.microsoft.com/office/drawing/2014/main" id="{45842DA2-7AC4-520A-3AF6-1C3EF25BC3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59040" y="807720"/>
            <a:ext cx="4127115" cy="5242560"/>
          </a:xfrm>
          <a:prstGeom prst="rect">
            <a:avLst/>
          </a:prstGeom>
        </p:spPr>
      </p:pic>
      <p:sp>
        <p:nvSpPr>
          <p:cNvPr id="7" name="Rectangle 6">
            <a:extLst>
              <a:ext uri="{FF2B5EF4-FFF2-40B4-BE49-F238E27FC236}">
                <a16:creationId xmlns:a16="http://schemas.microsoft.com/office/drawing/2014/main" id="{83EF72ED-0D77-C3BE-142F-6ACCEB5F8382}"/>
              </a:ext>
            </a:extLst>
          </p:cNvPr>
          <p:cNvSpPr/>
          <p:nvPr userDrawn="1"/>
        </p:nvSpPr>
        <p:spPr>
          <a:xfrm>
            <a:off x="0" y="6550025"/>
            <a:ext cx="1219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8" name="Rectangle 7">
            <a:extLst>
              <a:ext uri="{FF2B5EF4-FFF2-40B4-BE49-F238E27FC236}">
                <a16:creationId xmlns:a16="http://schemas.microsoft.com/office/drawing/2014/main" id="{81165672-5456-8319-7E94-D458BBC6979E}"/>
              </a:ext>
            </a:extLst>
          </p:cNvPr>
          <p:cNvSpPr/>
          <p:nvPr userDrawn="1"/>
        </p:nvSpPr>
        <p:spPr>
          <a:xfrm>
            <a:off x="0" y="0"/>
            <a:ext cx="1219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10" name="Slide Number Placeholder 5">
            <a:extLst>
              <a:ext uri="{FF2B5EF4-FFF2-40B4-BE49-F238E27FC236}">
                <a16:creationId xmlns:a16="http://schemas.microsoft.com/office/drawing/2014/main" id="{FEC4EEAE-9045-412B-894A-3E0C51B6FF04}"/>
              </a:ext>
            </a:extLst>
          </p:cNvPr>
          <p:cNvSpPr>
            <a:spLocks noGrp="1"/>
          </p:cNvSpPr>
          <p:nvPr>
            <p:ph type="sldNum" sz="quarter" idx="4"/>
          </p:nvPr>
        </p:nvSpPr>
        <p:spPr>
          <a:xfrm>
            <a:off x="11338560" y="6553200"/>
            <a:ext cx="853440" cy="304800"/>
          </a:xfrm>
          <a:prstGeom prst="rect">
            <a:avLst/>
          </a:prstGeom>
        </p:spPr>
        <p:txBody>
          <a:bodyPr vert="horz" lIns="0" tIns="0" rIns="0" bIns="0" rtlCol="0" anchor="ctr" anchorCtr="0">
            <a:noAutofit/>
          </a:bodyPr>
          <a:lstStyle>
            <a:lvl1pPr algn="ctr">
              <a:defRPr sz="1200" b="1">
                <a:solidFill>
                  <a:schemeClr val="accent1"/>
                </a:solidFill>
              </a:defRPr>
            </a:lvl1pPr>
          </a:lstStyle>
          <a:p>
            <a:fld id="{2789393D-23C3-F148-91BA-4F8B005EBEDD}" type="slidenum">
              <a:rPr lang="en-US" smtClean="0"/>
              <a:pPr/>
              <a:t>‹N°›</a:t>
            </a:fld>
            <a:endParaRPr lang="en-US"/>
          </a:p>
        </p:txBody>
      </p:sp>
      <p:sp>
        <p:nvSpPr>
          <p:cNvPr id="12" name="Footer Placeholder 4">
            <a:extLst>
              <a:ext uri="{FF2B5EF4-FFF2-40B4-BE49-F238E27FC236}">
                <a16:creationId xmlns:a16="http://schemas.microsoft.com/office/drawing/2014/main" id="{FCC3F481-B472-4C13-9D14-0F333AAF1A76}"/>
              </a:ext>
            </a:extLst>
          </p:cNvPr>
          <p:cNvSpPr>
            <a:spLocks noGrp="1"/>
          </p:cNvSpPr>
          <p:nvPr>
            <p:ph type="ftr" sz="quarter" idx="3"/>
          </p:nvPr>
        </p:nvSpPr>
        <p:spPr>
          <a:xfrm>
            <a:off x="762950" y="5914456"/>
            <a:ext cx="10669118" cy="609600"/>
          </a:xfrm>
          <a:prstGeom prst="rect">
            <a:avLst/>
          </a:prstGeom>
        </p:spPr>
        <p:txBody>
          <a:bodyPr vert="horz" lIns="91440" tIns="45720" rIns="91440" bIns="45720" rtlCol="0" anchor="b" anchorCtr="0">
            <a:noAutofit/>
          </a:bodyPr>
          <a:lstStyle>
            <a:lvl1pPr algn="l">
              <a:defRPr sz="900" b="0">
                <a:solidFill>
                  <a:schemeClr val="bg1"/>
                </a:solidFill>
              </a:defRPr>
            </a:lvl1pPr>
          </a:lstStyle>
          <a:p>
            <a:endParaRPr lang="en-US"/>
          </a:p>
        </p:txBody>
      </p:sp>
    </p:spTree>
    <p:extLst>
      <p:ext uri="{BB962C8B-B14F-4D97-AF65-F5344CB8AC3E}">
        <p14:creationId xmlns:p14="http://schemas.microsoft.com/office/powerpoint/2010/main" val="283867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accent1">
            <a:alpha val="5467"/>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28C9B1-F9A8-A7D5-0A60-ECDDC9898D32}"/>
              </a:ext>
            </a:extLst>
          </p:cNvPr>
          <p:cNvSpPr/>
          <p:nvPr userDrawn="1"/>
        </p:nvSpPr>
        <p:spPr>
          <a:xfrm>
            <a:off x="0" y="304800"/>
            <a:ext cx="6095997" cy="6254496"/>
          </a:xfrm>
          <a:prstGeom prst="rect">
            <a:avLst/>
          </a:prstGeom>
          <a:gradFill>
            <a:gsLst>
              <a:gs pos="0">
                <a:schemeClr val="accent2"/>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11" name="Rectangle 10">
            <a:extLst>
              <a:ext uri="{FF2B5EF4-FFF2-40B4-BE49-F238E27FC236}">
                <a16:creationId xmlns:a16="http://schemas.microsoft.com/office/drawing/2014/main" id="{E08F6903-EFE8-80AE-9195-AD8A4AD1BEF0}"/>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2" name="Title 1"/>
          <p:cNvSpPr>
            <a:spLocks noGrp="1"/>
          </p:cNvSpPr>
          <p:nvPr>
            <p:ph type="title"/>
          </p:nvPr>
        </p:nvSpPr>
        <p:spPr>
          <a:xfrm>
            <a:off x="853440" y="304800"/>
            <a:ext cx="4389120" cy="3124200"/>
          </a:xfrm>
        </p:spPr>
        <p:txBody>
          <a:bodyPr anchor="ctr" anchorCtr="0">
            <a:normAutofit/>
          </a:bodyPr>
          <a:lstStyle>
            <a:lvl1pPr>
              <a:defRPr sz="4800">
                <a:solidFill>
                  <a:schemeClr val="bg1"/>
                </a:solidFill>
              </a:defRPr>
            </a:lvl1pPr>
          </a:lstStyle>
          <a:p>
            <a:r>
              <a:rPr lang="en-US"/>
              <a:t>Click to edit Master title style</a:t>
            </a:r>
          </a:p>
        </p:txBody>
      </p:sp>
      <p:sp>
        <p:nvSpPr>
          <p:cNvPr id="3" name="Content Placeholder 2"/>
          <p:cNvSpPr>
            <a:spLocks noGrp="1"/>
          </p:cNvSpPr>
          <p:nvPr>
            <p:ph idx="1"/>
          </p:nvPr>
        </p:nvSpPr>
        <p:spPr>
          <a:xfrm>
            <a:off x="6949440" y="853440"/>
            <a:ext cx="4389120" cy="5242560"/>
          </a:xfrm>
        </p:spPr>
        <p:txBody>
          <a:bodyPr lIns="91440" rIns="9144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0" y="3429000"/>
            <a:ext cx="4389120" cy="3429000"/>
          </a:xfrm>
        </p:spPr>
        <p:txBody>
          <a:bodyPr anchor="t" anchorCtr="0">
            <a:normAutofit/>
          </a:bodyPr>
          <a:lstStyle>
            <a:lvl1pPr marL="0" indent="0">
              <a:buNone/>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05DE1E-80EE-944A-B140-723574AF2D73}" type="datetime1">
              <a:rPr lang="en-CA" smtClean="0"/>
              <a:t>2024-05-09</a:t>
            </a:fld>
            <a:endParaRPr lang="en-US"/>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2789393D-23C3-F148-91BA-4F8B005EBEDD}" type="slidenum">
              <a:rPr lang="en-US" smtClean="0"/>
              <a:pPr/>
              <a:t>‹N°›</a:t>
            </a:fld>
            <a:endParaRPr lang="en-US"/>
          </a:p>
        </p:txBody>
      </p:sp>
      <p:pic>
        <p:nvPicPr>
          <p:cNvPr id="8" name="Graphic 7">
            <a:extLst>
              <a:ext uri="{FF2B5EF4-FFF2-40B4-BE49-F238E27FC236}">
                <a16:creationId xmlns:a16="http://schemas.microsoft.com/office/drawing/2014/main" id="{72B512D7-301C-D1A1-E1FD-F7DAB8DE88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01466" y="109171"/>
            <a:ext cx="863815" cy="1097280"/>
          </a:xfrm>
          <a:prstGeom prst="rect">
            <a:avLst/>
          </a:prstGeom>
        </p:spPr>
      </p:pic>
      <p:sp>
        <p:nvSpPr>
          <p:cNvPr id="10" name="Rectangle 9">
            <a:extLst>
              <a:ext uri="{FF2B5EF4-FFF2-40B4-BE49-F238E27FC236}">
                <a16:creationId xmlns:a16="http://schemas.microsoft.com/office/drawing/2014/main" id="{CCD5F60D-A25C-B8B2-E8C4-826F7794F2D8}"/>
              </a:ext>
            </a:extLst>
          </p:cNvPr>
          <p:cNvSpPr/>
          <p:nvPr userDrawn="1"/>
        </p:nvSpPr>
        <p:spPr>
          <a:xfrm>
            <a:off x="0" y="6550025"/>
            <a:ext cx="609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13" name="Rectangle 12">
            <a:extLst>
              <a:ext uri="{FF2B5EF4-FFF2-40B4-BE49-F238E27FC236}">
                <a16:creationId xmlns:a16="http://schemas.microsoft.com/office/drawing/2014/main" id="{7F890797-A233-27DF-52A4-2838869A9DAD}"/>
              </a:ext>
            </a:extLst>
          </p:cNvPr>
          <p:cNvSpPr/>
          <p:nvPr userDrawn="1"/>
        </p:nvSpPr>
        <p:spPr>
          <a:xfrm>
            <a:off x="0" y="0"/>
            <a:ext cx="609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16" name="Footer Placeholder 4">
            <a:extLst>
              <a:ext uri="{FF2B5EF4-FFF2-40B4-BE49-F238E27FC236}">
                <a16:creationId xmlns:a16="http://schemas.microsoft.com/office/drawing/2014/main" id="{3EB2C88A-D82A-44EE-8FDC-DBC181290065}"/>
              </a:ext>
            </a:extLst>
          </p:cNvPr>
          <p:cNvSpPr>
            <a:spLocks noGrp="1"/>
          </p:cNvSpPr>
          <p:nvPr>
            <p:ph type="ftr" sz="quarter" idx="3"/>
          </p:nvPr>
        </p:nvSpPr>
        <p:spPr>
          <a:xfrm>
            <a:off x="6949436" y="5919220"/>
            <a:ext cx="4482631" cy="609600"/>
          </a:xfrm>
          <a:prstGeom prst="rect">
            <a:avLst/>
          </a:prstGeom>
        </p:spPr>
        <p:txBody>
          <a:bodyPr vert="horz" lIns="91440" tIns="45720" rIns="91440" bIns="45720" rtlCol="0" anchor="b" anchorCtr="0">
            <a:noAutofit/>
          </a:bodyPr>
          <a:lstStyle>
            <a:lvl1pPr algn="l">
              <a:defRPr sz="900" b="0">
                <a:solidFill>
                  <a:schemeClr val="tx2"/>
                </a:solidFill>
              </a:defRPr>
            </a:lvl1pPr>
          </a:lstStyle>
          <a:p>
            <a:endParaRPr lang="en-US"/>
          </a:p>
        </p:txBody>
      </p:sp>
    </p:spTree>
    <p:extLst>
      <p:ext uri="{BB962C8B-B14F-4D97-AF65-F5344CB8AC3E}">
        <p14:creationId xmlns:p14="http://schemas.microsoft.com/office/powerpoint/2010/main" val="52973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DBF63B-9C49-4AFA-B91F-04DE0BAFF9DD}"/>
              </a:ext>
            </a:extLst>
          </p:cNvPr>
          <p:cNvSpPr/>
          <p:nvPr userDrawn="1"/>
        </p:nvSpPr>
        <p:spPr>
          <a:xfrm>
            <a:off x="0" y="6553200"/>
            <a:ext cx="12192000" cy="304800"/>
          </a:xfrm>
          <a:prstGeom prst="rect">
            <a:avLst/>
          </a:prstGeom>
          <a:gradFill>
            <a:gsLst>
              <a:gs pos="0">
                <a:schemeClr val="accent2"/>
              </a:gs>
              <a:gs pos="100000">
                <a:schemeClr val="accent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sp>
        <p:nvSpPr>
          <p:cNvPr id="7" name="Rectangle 6">
            <a:extLst>
              <a:ext uri="{FF2B5EF4-FFF2-40B4-BE49-F238E27FC236}">
                <a16:creationId xmlns:a16="http://schemas.microsoft.com/office/drawing/2014/main" id="{A2C60879-8270-4B1C-8E65-20CCF8CACDA2}"/>
              </a:ext>
            </a:extLst>
          </p:cNvPr>
          <p:cNvSpPr/>
          <p:nvPr userDrawn="1"/>
        </p:nvSpPr>
        <p:spPr>
          <a:xfrm>
            <a:off x="0" y="2"/>
            <a:ext cx="12192000" cy="1377695"/>
          </a:xfrm>
          <a:prstGeom prst="rect">
            <a:avLst/>
          </a:prstGeom>
          <a:gradFill>
            <a:gsLst>
              <a:gs pos="0">
                <a:schemeClr val="accent2"/>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libri" panose="020F0502020204030204" pitchFamily="34" charset="0"/>
            </a:endParaRPr>
          </a:p>
        </p:txBody>
      </p:sp>
      <p:pic>
        <p:nvPicPr>
          <p:cNvPr id="8" name="Graphic 7">
            <a:extLst>
              <a:ext uri="{FF2B5EF4-FFF2-40B4-BE49-F238E27FC236}">
                <a16:creationId xmlns:a16="http://schemas.microsoft.com/office/drawing/2014/main" id="{BDFD5470-0CD3-4E48-935C-4A9E42D12DA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901466" y="109171"/>
            <a:ext cx="863815" cy="1097280"/>
          </a:xfrm>
          <a:prstGeom prst="rect">
            <a:avLst/>
          </a:prstGeom>
        </p:spPr>
      </p:pic>
      <p:sp>
        <p:nvSpPr>
          <p:cNvPr id="2" name="Title Placeholder 1"/>
          <p:cNvSpPr>
            <a:spLocks noGrp="1"/>
          </p:cNvSpPr>
          <p:nvPr>
            <p:ph type="title"/>
          </p:nvPr>
        </p:nvSpPr>
        <p:spPr>
          <a:xfrm>
            <a:off x="733829" y="161365"/>
            <a:ext cx="10485120" cy="104646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49705" y="1567507"/>
            <a:ext cx="10682363" cy="4332318"/>
          </a:xfrm>
          <a:prstGeom prst="rect">
            <a:avLst/>
          </a:prstGeom>
        </p:spPr>
        <p:txBody>
          <a:bodyPr vert="horz" lIns="91440" tIns="45720" rIns="91440" bIns="4572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9220202" y="3736750"/>
            <a:ext cx="5090160" cy="525742"/>
          </a:xfrm>
          <a:prstGeom prst="rect">
            <a:avLst/>
          </a:prstGeom>
        </p:spPr>
        <p:txBody>
          <a:bodyPr vert="horz" lIns="0" tIns="0" rIns="0" bIns="0" rtlCol="0" anchor="ctr">
            <a:noAutofit/>
          </a:bodyPr>
          <a:lstStyle>
            <a:lvl1pPr algn="ctr">
              <a:defRPr sz="933">
                <a:solidFill>
                  <a:schemeClr val="accent2">
                    <a:lumMod val="40000"/>
                    <a:lumOff val="60000"/>
                  </a:schemeClr>
                </a:solidFill>
                <a:latin typeface="Calibri" panose="020F0502020204030204" pitchFamily="34" charset="0"/>
              </a:defRPr>
            </a:lvl1pPr>
          </a:lstStyle>
          <a:p>
            <a:fld id="{08AADB59-5924-D447-B8F7-B8AB934EF462}" type="datetime1">
              <a:rPr lang="en-CA" smtClean="0"/>
              <a:pPr/>
              <a:t>2024-05-09</a:t>
            </a:fld>
            <a:endParaRPr lang="en-US"/>
          </a:p>
        </p:txBody>
      </p:sp>
      <p:sp>
        <p:nvSpPr>
          <p:cNvPr id="5" name="Footer Placeholder 4"/>
          <p:cNvSpPr>
            <a:spLocks noGrp="1"/>
          </p:cNvSpPr>
          <p:nvPr>
            <p:ph type="ftr" sz="quarter" idx="3"/>
          </p:nvPr>
        </p:nvSpPr>
        <p:spPr>
          <a:xfrm>
            <a:off x="762950" y="5912868"/>
            <a:ext cx="10669118" cy="609600"/>
          </a:xfrm>
          <a:prstGeom prst="rect">
            <a:avLst/>
          </a:prstGeom>
        </p:spPr>
        <p:txBody>
          <a:bodyPr vert="horz" lIns="91440" tIns="45720" rIns="91440" bIns="45720" rtlCol="0" anchor="b" anchorCtr="0">
            <a:noAutofit/>
          </a:bodyPr>
          <a:lstStyle>
            <a:lvl1pPr algn="l">
              <a:defRPr sz="900" b="0">
                <a:solidFill>
                  <a:schemeClr val="tx2"/>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11338560" y="6553200"/>
            <a:ext cx="853440" cy="304800"/>
          </a:xfrm>
          <a:prstGeom prst="rect">
            <a:avLst/>
          </a:prstGeom>
        </p:spPr>
        <p:txBody>
          <a:bodyPr vert="horz" lIns="0" tIns="0" rIns="0" bIns="0" rtlCol="0" anchor="ctr" anchorCtr="0">
            <a:noAutofit/>
          </a:bodyPr>
          <a:lstStyle>
            <a:lvl1pPr algn="ctr">
              <a:defRPr sz="1200" b="1">
                <a:solidFill>
                  <a:schemeClr val="bg1"/>
                </a:solidFill>
                <a:latin typeface="Calibri" panose="020F0502020204030204" pitchFamily="34" charset="0"/>
              </a:defRPr>
            </a:lvl1pPr>
          </a:lstStyle>
          <a:p>
            <a:fld id="{2789393D-23C3-F148-91BA-4F8B005EBEDD}" type="slidenum">
              <a:rPr lang="en-US" smtClean="0"/>
              <a:pPr/>
              <a:t>‹N°›</a:t>
            </a:fld>
            <a:endParaRPr lang="en-US"/>
          </a:p>
        </p:txBody>
      </p:sp>
    </p:spTree>
    <p:extLst>
      <p:ext uri="{BB962C8B-B14F-4D97-AF65-F5344CB8AC3E}">
        <p14:creationId xmlns:p14="http://schemas.microsoft.com/office/powerpoint/2010/main" val="3247320503"/>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97" r:id="rId3"/>
    <p:sldLayoutId id="2147483692" r:id="rId4"/>
    <p:sldLayoutId id="2147483696" r:id="rId5"/>
  </p:sldLayoutIdLst>
  <p:hf hdr="0" dt="0"/>
  <p:txStyles>
    <p:titleStyle>
      <a:lvl1pPr algn="l" defTabSz="914377" rtl="0" eaLnBrk="1" latinLnBrk="0" hangingPunct="1">
        <a:lnSpc>
          <a:spcPct val="90000"/>
        </a:lnSpc>
        <a:spcBef>
          <a:spcPct val="0"/>
        </a:spcBef>
        <a:buNone/>
        <a:defRPr sz="3600" b="0" i="0" kern="1200">
          <a:solidFill>
            <a:schemeClr val="bg1"/>
          </a:solidFill>
          <a:latin typeface="Calibri" panose="020F0502020204030204" pitchFamily="34" charset="0"/>
          <a:ea typeface="+mj-ea"/>
          <a:cs typeface="Calibri" panose="020F0502020204030204" pitchFamily="34" charset="0"/>
        </a:defRPr>
      </a:lvl1pPr>
    </p:titleStyle>
    <p:bodyStyle>
      <a:lvl1pPr marL="232828" indent="-232828" algn="l" defTabSz="914377" rtl="0" eaLnBrk="1" latinLnBrk="0" hangingPunct="1">
        <a:lnSpc>
          <a:spcPct val="90000"/>
        </a:lnSpc>
        <a:spcBef>
          <a:spcPts val="0"/>
        </a:spcBef>
        <a:spcAft>
          <a:spcPts val="533"/>
        </a:spcAft>
        <a:buClr>
          <a:schemeClr val="accent1"/>
        </a:buClr>
        <a:buFont typeface="Arial" panose="020B0604020202020204" pitchFamily="34" charset="0"/>
        <a:buChar char="•"/>
        <a:tabLst/>
        <a:defRPr sz="2800" kern="1200">
          <a:solidFill>
            <a:schemeClr val="tx1"/>
          </a:solidFill>
          <a:latin typeface="Calibri" panose="020F0502020204030204" pitchFamily="34" charset="0"/>
          <a:ea typeface="+mn-ea"/>
          <a:cs typeface="Calibri" panose="020F0502020204030204" pitchFamily="34" charset="0"/>
        </a:defRPr>
      </a:lvl1pPr>
      <a:lvl2pPr marL="459306" indent="-234945" algn="l" defTabSz="914377" rtl="0" eaLnBrk="1" latinLnBrk="0" hangingPunct="1">
        <a:lnSpc>
          <a:spcPct val="90000"/>
        </a:lnSpc>
        <a:spcBef>
          <a:spcPts val="0"/>
        </a:spcBef>
        <a:spcAft>
          <a:spcPts val="533"/>
        </a:spcAft>
        <a:buFont typeface="Arial" panose="020B0604020202020204" pitchFamily="34" charset="0"/>
        <a:buChar char="•"/>
        <a:tabLst/>
        <a:defRPr sz="2400" kern="1200">
          <a:solidFill>
            <a:schemeClr val="accent2"/>
          </a:solidFill>
          <a:latin typeface="Calibri" panose="020F0502020204030204" pitchFamily="34" charset="0"/>
          <a:ea typeface="+mn-ea"/>
          <a:cs typeface="Calibri" panose="020F0502020204030204" pitchFamily="34" charset="0"/>
        </a:defRPr>
      </a:lvl2pPr>
      <a:lvl3pPr marL="615935" indent="-148163" algn="l" defTabSz="914377" rtl="0" eaLnBrk="1" latinLnBrk="0" hangingPunct="1">
        <a:lnSpc>
          <a:spcPct val="90000"/>
        </a:lnSpc>
        <a:spcBef>
          <a:spcPts val="0"/>
        </a:spcBef>
        <a:spcAft>
          <a:spcPts val="533"/>
        </a:spcAft>
        <a:buFont typeface="Arial" panose="020B0604020202020204" pitchFamily="34" charset="0"/>
        <a:buChar char="•"/>
        <a:tabLst/>
        <a:defRPr sz="1800" kern="1200">
          <a:solidFill>
            <a:schemeClr val="accent1"/>
          </a:solidFill>
          <a:latin typeface="Calibri" panose="020F0502020204030204" pitchFamily="34" charset="0"/>
          <a:ea typeface="+mn-ea"/>
          <a:cs typeface="Calibri" panose="020F0502020204030204" pitchFamily="34" charset="0"/>
        </a:defRPr>
      </a:lvl3pPr>
      <a:lvl4pPr marL="798513" indent="-147638" algn="l" defTabSz="914377" rtl="0" eaLnBrk="1" latinLnBrk="0" hangingPunct="1">
        <a:lnSpc>
          <a:spcPct val="90000"/>
        </a:lnSpc>
        <a:spcBef>
          <a:spcPts val="0"/>
        </a:spcBef>
        <a:spcAft>
          <a:spcPts val="533"/>
        </a:spcAft>
        <a:buFont typeface="Arial" panose="020B0604020202020204" pitchFamily="34" charset="0"/>
        <a:buChar char="•"/>
        <a:tabLst/>
        <a:defRPr sz="1800" kern="1200">
          <a:solidFill>
            <a:schemeClr val="accent2">
              <a:lumMod val="60000"/>
              <a:lumOff val="40000"/>
            </a:schemeClr>
          </a:solidFill>
          <a:latin typeface="Calibri" panose="020F0502020204030204" pitchFamily="34" charset="0"/>
          <a:ea typeface="+mn-ea"/>
          <a:cs typeface="Calibri" panose="020F0502020204030204" pitchFamily="34" charset="0"/>
        </a:defRPr>
      </a:lvl4pPr>
      <a:lvl5pPr marL="1030288" indent="-147638" algn="l" defTabSz="914377" rtl="0" eaLnBrk="1" latinLnBrk="0" hangingPunct="1">
        <a:lnSpc>
          <a:spcPct val="90000"/>
        </a:lnSpc>
        <a:spcBef>
          <a:spcPts val="0"/>
        </a:spcBef>
        <a:spcAft>
          <a:spcPts val="533"/>
        </a:spcAft>
        <a:buFont typeface="Arial" panose="020B0604020202020204" pitchFamily="34" charset="0"/>
        <a:buChar char="•"/>
        <a:tabLst/>
        <a:defRPr sz="1800" kern="1200">
          <a:solidFill>
            <a:schemeClr val="accent2">
              <a:lumMod val="60000"/>
              <a:lumOff val="40000"/>
            </a:schemeClr>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43" userDrawn="1">
          <p15:clr>
            <a:srgbClr val="FBAE40"/>
          </p15:clr>
        </p15:guide>
        <p15:guide id="4" orient="horz" pos="512" userDrawn="1">
          <p15:clr>
            <a:srgbClr val="FBAE40"/>
          </p15:clr>
        </p15:guide>
        <p15:guide id="5" orient="horz" pos="4061" userDrawn="1">
          <p15:clr>
            <a:srgbClr val="F26B43"/>
          </p15:clr>
        </p15:guide>
        <p15:guide id="6" orient="horz" pos="355" userDrawn="1">
          <p15:clr>
            <a:srgbClr val="FBAE40"/>
          </p15:clr>
        </p15:guide>
        <p15:guide id="7" pos="7128" userDrawn="1">
          <p15:clr>
            <a:srgbClr val="FBAE40"/>
          </p15:clr>
        </p15:guide>
        <p15:guide id="8" orient="horz" pos="1200" userDrawn="1">
          <p15:clr>
            <a:srgbClr val="F26B43"/>
          </p15:clr>
        </p15:guide>
        <p15:guide id="9" pos="693"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14.xml"/><Relationship Id="rId7" Type="http://schemas.openxmlformats.org/officeDocument/2006/relationships/slide" Target="slide5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36.xml"/><Relationship Id="rId10" Type="http://schemas.openxmlformats.org/officeDocument/2006/relationships/slide" Target="slide76.xml"/><Relationship Id="rId4" Type="http://schemas.openxmlformats.org/officeDocument/2006/relationships/slide" Target="slide24.xml"/><Relationship Id="rId9" Type="http://schemas.openxmlformats.org/officeDocument/2006/relationships/slide" Target="slide7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3.xml"/><Relationship Id="rId5" Type="http://schemas.openxmlformats.org/officeDocument/2006/relationships/slideLayout" Target="../slideLayouts/slideLayout2.xml"/><Relationship Id="rId10" Type="http://schemas.openxmlformats.org/officeDocument/2006/relationships/hyperlink" Target="https://www.cdc.gov/shingles/hcp/clinical-overview.html" TargetMode="External"/><Relationship Id="rId4" Type="http://schemas.openxmlformats.org/officeDocument/2006/relationships/tags" Target="../tags/tag7.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msss.gouv.qc.ca/professionnels/vaccination/piq-vaccins/zona-su-vaccin-sous-unitaire-contre-le-zona/" TargetMode="External"/><Relationship Id="rId5" Type="http://schemas.openxmlformats.org/officeDocument/2006/relationships/hyperlink" Target="https://www.msss.gouv.qc.ca/professionnels/vaccination/piq-vaccins/zona-va-vaccin-vivant-attenue-contre-le-zona" TargetMode="Externa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8.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hyperlink" Target="https://www.msss.gouv.qc.ca/professionnels/vaccination/piq-vaccins/zona-su-vaccin-sous-unitaire-contre-le-zona/" TargetMode="External"/><Relationship Id="rId2" Type="http://schemas.openxmlformats.org/officeDocument/2006/relationships/tags" Target="../tags/tag11.xml"/><Relationship Id="rId16" Type="http://schemas.openxmlformats.org/officeDocument/2006/relationships/hyperlink" Target="https://www.msss.gouv.qc.ca/professionnels/vaccination/piq-vaccins/zona-va-vaccin-vivant-attenue-contre-le-zona" TargetMode="External"/><Relationship Id="rId20" Type="http://schemas.openxmlformats.org/officeDocument/2006/relationships/image" Target="../media/image10.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notesSlide" Target="../notesSlides/notesSlide15.xml"/><Relationship Id="rId10" Type="http://schemas.openxmlformats.org/officeDocument/2006/relationships/tags" Target="../tags/tag19.xml"/><Relationship Id="rId19" Type="http://schemas.openxmlformats.org/officeDocument/2006/relationships/image" Target="../media/image9.sv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s://www.msss.gouv.qc.ca/professionnels/vaccination/piq-calendriers-de-vaccination" TargetMode="External"/><Relationship Id="rId5" Type="http://schemas.openxmlformats.org/officeDocument/2006/relationships/hyperlink" Target="https://www.canada.ca/fr/sante-publique/services/publications/vie-saine/guide-canadien-immunisation-partie-1-information-cle-immunisation/page-10-calendrier-administration-vaccins.html" TargetMode="Externa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msss.gouv.qc.ca/professionnels/vaccination/piq-vaccins/covid-19-vaccin-a-arn-messager-contre-la-covid-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msss.gouv.qc.ca/professionnels/vaccination/piq-vaccins/covid-19-vv-vaccins-a-vecteur-viral-contre-la-covid-19/" TargetMode="External"/><Relationship Id="rId4" Type="http://schemas.openxmlformats.org/officeDocument/2006/relationships/hyperlink" Target="https://www.msss.gouv.qc.ca/professionnels/vaccination/piq-vaccins/covid-19-pra-vaccin-a-proteine-recombinante-avec-adjuvant-contre-la-covid-19/"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38.sv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37.png"/><Relationship Id="rId2" Type="http://schemas.openxmlformats.org/officeDocument/2006/relationships/tags" Target="../tags/tag26.xml"/><Relationship Id="rId16" Type="http://schemas.openxmlformats.org/officeDocument/2006/relationships/hyperlink" Target="https://www.canada.ca/fr/sante-publique/services/guide-canadien-immunisation.html" TargetMode="Externa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20.xml"/><Relationship Id="rId5" Type="http://schemas.openxmlformats.org/officeDocument/2006/relationships/tags" Target="../tags/tag29.xml"/><Relationship Id="rId15" Type="http://schemas.openxmlformats.org/officeDocument/2006/relationships/image" Target="../media/image40.svg"/><Relationship Id="rId10"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rckmanuals.com/fr-ca/professional/maladies-infectieuses/virus-herp%C3%A9tiques-herpes-virus/herpes-zost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msss.gouv.qc.ca/professionnels/vaccination/piq-vaccins/zona-su-vaccin-sous-unitaire-contre-le-zona" TargetMode="External"/><Relationship Id="rId3" Type="http://schemas.openxmlformats.org/officeDocument/2006/relationships/tags" Target="../tags/tag49.xml"/><Relationship Id="rId7" Type="http://schemas.openxmlformats.org/officeDocument/2006/relationships/notesSlide" Target="../notesSlides/notesSlide2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hyperlink" Target="https://www.canada.ca/fr/services/sante/publications/vie-saine/recommandations-jour-utilisation-vaccins-contre-zona.html"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hyperlink" Target="https://www.msss.gouv.qc.ca/professionnels/vaccination/piq-vaccinologie-pratique/immunodepression" TargetMode="External"/><Relationship Id="rId4"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hyperlink" Target="https://www.inspq.qc.ca/sites/default/files/publications/2705_vaccin_zona_immunosupprimees_maladies_chroniques.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hyperlink" Target="https://www.msss.gouv.qc.ca/professionnels/vaccination/piq-vaccinologie-pratique/immunodepression/" TargetMode="External"/><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ustomXml" Target="../ink/ink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hyperlink" Target="https://www.msss.gouv.qc.ca/professionnels/vaccination/piq-vaccins/zona-su-vaccin-sous-unitaire-contre-le-zona/" TargetMode="External"/><Relationship Id="rId5" Type="http://schemas.openxmlformats.org/officeDocument/2006/relationships/hyperlink" Target="https://www.msss.gouv.qc.ca/professionnels/vaccination/piq-vaccins/zona-va-vaccin-vivant-attenue-contre-le-zona" TargetMode="External"/><Relationship Id="rId4" Type="http://schemas.openxmlformats.org/officeDocument/2006/relationships/notesSlide" Target="../notesSlides/notesSlide34.xml"/><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hyperlink" Target="https://www.canada.ca/fr/services/sante/publications/vie-saine/recommandations-jour-utilisation-vaccins-contre-zona.html" TargetMode="External"/><Relationship Id="rId5" Type="http://schemas.openxmlformats.org/officeDocument/2006/relationships/image" Target="../media/image44.sv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msss.gouv.qc.ca/professionnels/vaccination/piq-vaccins/zona-su-vaccin-sous-unitaire-contre-le-zon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msss.gouv.qc.ca/professionnels/vaccination/piq-vaccins/zona-va-vaccin-vivant-attenue-contre-le-zona" TargetMode="External"/><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customXml" Target="../ink/ink2.xml"/><Relationship Id="rId4" Type="http://schemas.openxmlformats.org/officeDocument/2006/relationships/notesSlide" Target="../notesSlides/notesSlide40.xml"/><Relationship Id="rId9" Type="http://schemas.openxmlformats.org/officeDocument/2006/relationships/hyperlink" Target="https://www.msss.gouv.qc.ca/professionnels/vaccination/piq-vaccins/zona-su-vaccin-sous-unitaire-contre-le-zona/"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https://www.canada.ca/fr/sante-publique/services/publications/vie-saine/guide-canadien-immunisation-partie-1-information-cle-immunisation/page-8-methodes-administration-vaccins.html" TargetMode="External"/><Relationship Id="rId5" Type="http://schemas.openxmlformats.org/officeDocument/2006/relationships/hyperlink" Target="https://msss.gouv.qc.ca/professionnels/vaccination/piq-vaccinologie-pratique/principes-pour-l-administration-des-vaccins" TargetMode="External"/><Relationship Id="rId4"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slide" Target="slide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notesSlide" Target="../notesSlides/notesSlide46.xml"/><Relationship Id="rId4" Type="http://schemas.openxmlformats.org/officeDocument/2006/relationships/tags" Target="../tags/tag80.xml"/><Relationship Id="rId9"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canada.ca/fr/services/sante/publications/vie-saine/recommandations-jour-utilisation-vaccins-contre-zona.html" TargetMode="External"/><Relationship Id="rId2" Type="http://schemas.openxmlformats.org/officeDocument/2006/relationships/hyperlink" Target="https://www.msss.gouv.qc.ca/professionnels/vaccination/piq-vaccins/zona-su-vaccin-sous-unitaire-contre-le-zon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slide" Target="slide13.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inspq.qc.ca/sites/default/files/publications/2381_pertinence_vaccination_zona_programme_quebecois_immunisation.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msss.gouv.qc.ca/professionnels/vaccination/piq-vaccins/zona-su-vaccin-sous-unitaire-contre-le-zona" TargetMode="External"/><Relationship Id="rId3" Type="http://schemas.openxmlformats.org/officeDocument/2006/relationships/tags" Target="../tags/tag99.xml"/><Relationship Id="rId7" Type="http://schemas.openxmlformats.org/officeDocument/2006/relationships/notesSlide" Target="../notesSlides/notesSlide55.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hyperlink" Target="https://www.canada.ca/fr/services/sante/publications/vie-saine/recommandations-jour-utilisation-vaccins-contre-zona.html" TargetMode="External"/></Relationships>
</file>

<file path=ppt/slides/_rels/slide6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hyperlink" Target="http://www.cqdpcm.c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hyperlink" Target="https://www.msss.gouv.qc.ca/professionnels/vaccination/piq-vaccinologie-pratique/immunodepression" TargetMode="External"/><Relationship Id="rId4" Type="http://schemas.openxmlformats.org/officeDocument/2006/relationships/notesSlide" Target="../notesSlides/notesSlide5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ustomXml" Target="../ink/ink3.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hyperlink" Target="https://www.msss.gouv.qc.ca/professionnels/vaccination/piq-vaccins/zona-su-vaccin-sous-unitaire-contre-le-zona/" TargetMode="External"/><Relationship Id="rId5" Type="http://schemas.openxmlformats.org/officeDocument/2006/relationships/hyperlink" Target="https://www.msss.gouv.qc.ca/professionnels/vaccination/piq-vaccins/zona-va-vaccin-vivant-attenue-contre-le-zona" TargetMode="External"/><Relationship Id="rId4" Type="http://schemas.openxmlformats.org/officeDocument/2006/relationships/notesSlide" Target="../notesSlides/notesSlide60.xml"/><Relationship Id="rId9" Type="http://schemas.openxmlformats.org/officeDocument/2006/relationships/image" Target="../media/image4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slide" Target="slide13.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https://www.msss.gouv.qc.ca/professionnels/vaccination/piq-vaccins/zona-su-vaccin-sous-unitaire-contre-le-zona/"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ustomXml" Target="../ink/ink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s://www.msss.gouv.qc.ca/professionnels/vaccination/piq-vaccins/zona-su-vaccin-sous-unitaire-contre-le-zona/" TargetMode="External"/><Relationship Id="rId5" Type="http://schemas.openxmlformats.org/officeDocument/2006/relationships/hyperlink" Target="https://www.msss.gouv.qc.ca/professionnels/vaccination/piq-vaccins/zona-va-vaccin-vivant-attenue-contre-le-zona" TargetMode="External"/><Relationship Id="rId4" Type="http://schemas.openxmlformats.org/officeDocument/2006/relationships/notesSlide" Target="../notesSlides/notesSlide65.xml"/><Relationship Id="rId9" Type="http://schemas.openxmlformats.org/officeDocument/2006/relationships/image" Target="../media/image4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msss.gouv.qc.ca/professionnels/vaccination/piq-vaccins/zona-su-vaccin-sous-unitaire-contre-le-zona/"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immunize.org/askexperts/experts_zos.asp" TargetMode="External"/><Relationship Id="rId4" Type="http://schemas.openxmlformats.org/officeDocument/2006/relationships/hyperlink" Target="https://www.canada.ca/fr/services/sante/publications/vie-saine/recommandations-jour-utilisation-vaccins-contre-zona.html"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slide" Target="slide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hyperlink" Target="http://evaluation.fmoq.org/"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6" Type="http://schemas.openxmlformats.org/officeDocument/2006/relationships/image" Target="../media/image74.jpeg"/><Relationship Id="rId21" Type="http://schemas.openxmlformats.org/officeDocument/2006/relationships/image" Target="../media/image69.jpg"/><Relationship Id="rId42" Type="http://schemas.openxmlformats.org/officeDocument/2006/relationships/image" Target="../media/image90.png"/><Relationship Id="rId47" Type="http://schemas.openxmlformats.org/officeDocument/2006/relationships/image" Target="../media/image95.png"/><Relationship Id="rId63" Type="http://schemas.openxmlformats.org/officeDocument/2006/relationships/image" Target="../media/image111.png"/><Relationship Id="rId68" Type="http://schemas.openxmlformats.org/officeDocument/2006/relationships/image" Target="../media/image116.png"/><Relationship Id="rId7" Type="http://schemas.openxmlformats.org/officeDocument/2006/relationships/image" Target="../media/image55.jpeg"/><Relationship Id="rId2" Type="http://schemas.openxmlformats.org/officeDocument/2006/relationships/notesSlide" Target="../notesSlides/notesSlide69.xml"/><Relationship Id="rId16" Type="http://schemas.openxmlformats.org/officeDocument/2006/relationships/image" Target="../media/image64.png"/><Relationship Id="rId29" Type="http://schemas.openxmlformats.org/officeDocument/2006/relationships/image" Target="../media/image77.jpeg"/><Relationship Id="rId11" Type="http://schemas.openxmlformats.org/officeDocument/2006/relationships/image" Target="../media/image59.png"/><Relationship Id="rId24" Type="http://schemas.openxmlformats.org/officeDocument/2006/relationships/image" Target="../media/image72.jpeg"/><Relationship Id="rId32" Type="http://schemas.openxmlformats.org/officeDocument/2006/relationships/image" Target="../media/image80.png"/><Relationship Id="rId37" Type="http://schemas.openxmlformats.org/officeDocument/2006/relationships/image" Target="../media/image85.png"/><Relationship Id="rId40" Type="http://schemas.openxmlformats.org/officeDocument/2006/relationships/image" Target="../media/image88.png"/><Relationship Id="rId45" Type="http://schemas.openxmlformats.org/officeDocument/2006/relationships/image" Target="../media/image93.png"/><Relationship Id="rId53" Type="http://schemas.openxmlformats.org/officeDocument/2006/relationships/image" Target="../media/image101.png"/><Relationship Id="rId58" Type="http://schemas.openxmlformats.org/officeDocument/2006/relationships/image" Target="../media/image106.png"/><Relationship Id="rId66" Type="http://schemas.openxmlformats.org/officeDocument/2006/relationships/image" Target="../media/image114.png"/><Relationship Id="rId5" Type="http://schemas.openxmlformats.org/officeDocument/2006/relationships/image" Target="../media/image53.png"/><Relationship Id="rId61" Type="http://schemas.openxmlformats.org/officeDocument/2006/relationships/image" Target="../media/image109.png"/><Relationship Id="rId19" Type="http://schemas.openxmlformats.org/officeDocument/2006/relationships/image" Target="../media/image67.png"/><Relationship Id="rId14" Type="http://schemas.openxmlformats.org/officeDocument/2006/relationships/image" Target="../media/image62.png"/><Relationship Id="rId22" Type="http://schemas.openxmlformats.org/officeDocument/2006/relationships/image" Target="../media/image70.jpe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 Id="rId43" Type="http://schemas.openxmlformats.org/officeDocument/2006/relationships/image" Target="../media/image91.png"/><Relationship Id="rId48" Type="http://schemas.openxmlformats.org/officeDocument/2006/relationships/image" Target="../media/image96.png"/><Relationship Id="rId56" Type="http://schemas.openxmlformats.org/officeDocument/2006/relationships/image" Target="../media/image104.png"/><Relationship Id="rId64" Type="http://schemas.openxmlformats.org/officeDocument/2006/relationships/image" Target="../media/image112.png"/><Relationship Id="rId69" Type="http://schemas.openxmlformats.org/officeDocument/2006/relationships/image" Target="../media/image117.png"/><Relationship Id="rId8" Type="http://schemas.openxmlformats.org/officeDocument/2006/relationships/image" Target="../media/image56.jpeg"/><Relationship Id="rId51" Type="http://schemas.openxmlformats.org/officeDocument/2006/relationships/image" Target="../media/image99.png"/><Relationship Id="rId3" Type="http://schemas.openxmlformats.org/officeDocument/2006/relationships/image" Target="../media/image51.jpeg"/><Relationship Id="rId12" Type="http://schemas.openxmlformats.org/officeDocument/2006/relationships/image" Target="../media/image60.png"/><Relationship Id="rId17" Type="http://schemas.openxmlformats.org/officeDocument/2006/relationships/image" Target="../media/image65.jpeg"/><Relationship Id="rId25" Type="http://schemas.openxmlformats.org/officeDocument/2006/relationships/image" Target="../media/image73.jpeg"/><Relationship Id="rId33" Type="http://schemas.openxmlformats.org/officeDocument/2006/relationships/image" Target="../media/image81.png"/><Relationship Id="rId38" Type="http://schemas.openxmlformats.org/officeDocument/2006/relationships/image" Target="../media/image86.png"/><Relationship Id="rId46" Type="http://schemas.openxmlformats.org/officeDocument/2006/relationships/image" Target="../media/image94.png"/><Relationship Id="rId59" Type="http://schemas.openxmlformats.org/officeDocument/2006/relationships/image" Target="../media/image107.png"/><Relationship Id="rId67" Type="http://schemas.openxmlformats.org/officeDocument/2006/relationships/image" Target="../media/image115.png"/><Relationship Id="rId20" Type="http://schemas.openxmlformats.org/officeDocument/2006/relationships/image" Target="../media/image68.jpe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4.jpe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5.png"/><Relationship Id="rId10" Type="http://schemas.openxmlformats.org/officeDocument/2006/relationships/image" Target="../media/image58.png"/><Relationship Id="rId31" Type="http://schemas.openxmlformats.org/officeDocument/2006/relationships/image" Target="../media/image79.pn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8.png"/><Relationship Id="rId65" Type="http://schemas.openxmlformats.org/officeDocument/2006/relationships/image" Target="../media/image113.png"/><Relationship Id="rId4" Type="http://schemas.openxmlformats.org/officeDocument/2006/relationships/image" Target="../media/image52.png"/><Relationship Id="rId9" Type="http://schemas.openxmlformats.org/officeDocument/2006/relationships/image" Target="../media/image57.jpeg"/><Relationship Id="rId13" Type="http://schemas.openxmlformats.org/officeDocument/2006/relationships/image" Target="../media/image61.png"/><Relationship Id="rId18" Type="http://schemas.openxmlformats.org/officeDocument/2006/relationships/image" Target="../media/image66.png"/><Relationship Id="rId39" Type="http://schemas.openxmlformats.org/officeDocument/2006/relationships/image" Target="../media/image87.png"/><Relationship Id="rId34" Type="http://schemas.openxmlformats.org/officeDocument/2006/relationships/image" Target="../media/image82.png"/><Relationship Id="rId50" Type="http://schemas.openxmlformats.org/officeDocument/2006/relationships/image" Target="../media/image98.png"/><Relationship Id="rId55" Type="http://schemas.openxmlformats.org/officeDocument/2006/relationships/image" Target="../media/image10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EB1455-3C2D-4CB3-BAAE-90089F97D90F}"/>
              </a:ext>
            </a:extLst>
          </p:cNvPr>
          <p:cNvSpPr>
            <a:spLocks noGrp="1"/>
          </p:cNvSpPr>
          <p:nvPr>
            <p:ph type="ctrTitle"/>
          </p:nvPr>
        </p:nvSpPr>
        <p:spPr/>
        <p:txBody>
          <a:bodyPr/>
          <a:lstStyle/>
          <a:p>
            <a:r>
              <a:rPr lang="fr-CA"/>
              <a:t>un sujet brûlant</a:t>
            </a:r>
          </a:p>
        </p:txBody>
      </p:sp>
      <p:sp>
        <p:nvSpPr>
          <p:cNvPr id="8" name="Subtitle 7">
            <a:extLst>
              <a:ext uri="{FF2B5EF4-FFF2-40B4-BE49-F238E27FC236}">
                <a16:creationId xmlns:a16="http://schemas.microsoft.com/office/drawing/2014/main" id="{7D664829-FE60-42F9-8ECA-D7ABD7EAA474}"/>
              </a:ext>
            </a:extLst>
          </p:cNvPr>
          <p:cNvSpPr>
            <a:spLocks noGrp="1"/>
          </p:cNvSpPr>
          <p:nvPr>
            <p:ph type="subTitle" idx="1"/>
          </p:nvPr>
        </p:nvSpPr>
        <p:spPr/>
        <p:txBody>
          <a:bodyPr/>
          <a:lstStyle/>
          <a:p>
            <a:r>
              <a:rPr lang="fr-CA"/>
              <a:t>Nouveautés et réponses à vos questions! </a:t>
            </a:r>
          </a:p>
        </p:txBody>
      </p:sp>
      <p:sp>
        <p:nvSpPr>
          <p:cNvPr id="6" name="Slide Number Placeholder 5">
            <a:extLst>
              <a:ext uri="{FF2B5EF4-FFF2-40B4-BE49-F238E27FC236}">
                <a16:creationId xmlns:a16="http://schemas.microsoft.com/office/drawing/2014/main" id="{85F74DD1-D9AE-49F6-A90B-7976884FF2F2}"/>
              </a:ext>
            </a:extLst>
          </p:cNvPr>
          <p:cNvSpPr>
            <a:spLocks noGrp="1"/>
          </p:cNvSpPr>
          <p:nvPr>
            <p:ph type="sldNum" sz="quarter" idx="4294967295"/>
          </p:nvPr>
        </p:nvSpPr>
        <p:spPr>
          <a:xfrm>
            <a:off x="11337925" y="6553200"/>
            <a:ext cx="854075" cy="304800"/>
          </a:xfrm>
        </p:spPr>
        <p:txBody>
          <a:bodyPr/>
          <a:lstStyle/>
          <a:p>
            <a:fld id="{2789393D-23C3-F148-91BA-4F8B005EBEDD}" type="slidenum">
              <a:rPr lang="en-US" smtClean="0"/>
              <a:pPr/>
              <a:t>1</a:t>
            </a:fld>
            <a:endParaRPr lang="en-US"/>
          </a:p>
        </p:txBody>
      </p:sp>
    </p:spTree>
    <p:extLst>
      <p:ext uri="{BB962C8B-B14F-4D97-AF65-F5344CB8AC3E}">
        <p14:creationId xmlns:p14="http://schemas.microsoft.com/office/powerpoint/2010/main" val="290583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D912-3E85-DB4B-9500-AB3A49FD4601}"/>
              </a:ext>
            </a:extLst>
          </p:cNvPr>
          <p:cNvSpPr>
            <a:spLocks noGrp="1"/>
          </p:cNvSpPr>
          <p:nvPr>
            <p:ph type="title"/>
          </p:nvPr>
        </p:nvSpPr>
        <p:spPr>
          <a:xfrm>
            <a:off x="741891" y="194097"/>
            <a:ext cx="10485438" cy="1046163"/>
          </a:xfrm>
        </p:spPr>
        <p:txBody>
          <a:bodyPr>
            <a:noAutofit/>
          </a:bodyPr>
          <a:lstStyle/>
          <a:p>
            <a:pPr>
              <a:lnSpc>
                <a:spcPct val="80000"/>
              </a:lnSpc>
            </a:pPr>
            <a:r>
              <a:rPr lang="fr-CA"/>
              <a:t>Question brûlante</a:t>
            </a:r>
          </a:p>
        </p:txBody>
      </p:sp>
      <p:sp>
        <p:nvSpPr>
          <p:cNvPr id="3" name="Content Placeholder 2">
            <a:extLst>
              <a:ext uri="{FF2B5EF4-FFF2-40B4-BE49-F238E27FC236}">
                <a16:creationId xmlns:a16="http://schemas.microsoft.com/office/drawing/2014/main" id="{92E41A14-E208-3842-B7B9-47CA8A7D80B6}"/>
              </a:ext>
            </a:extLst>
          </p:cNvPr>
          <p:cNvSpPr>
            <a:spLocks noGrp="1"/>
          </p:cNvSpPr>
          <p:nvPr>
            <p:ph idx="1"/>
          </p:nvPr>
        </p:nvSpPr>
        <p:spPr>
          <a:xfrm>
            <a:off x="749705" y="1567507"/>
            <a:ext cx="10682363" cy="4332318"/>
          </a:xfrm>
        </p:spPr>
        <p:txBody>
          <a:bodyPr vert="horz" lIns="91440" tIns="45720" rIns="91440" bIns="45720" rtlCol="0" anchor="t">
            <a:normAutofit/>
          </a:bodyPr>
          <a:lstStyle/>
          <a:p>
            <a:pPr marL="0" indent="0">
              <a:spcAft>
                <a:spcPts val="1800"/>
              </a:spcAft>
              <a:buNone/>
            </a:pPr>
            <a:r>
              <a:rPr lang="fr-CA" sz="2800" b="1"/>
              <a:t>Identifiez le ou les signaux d’alarme, parmi les suivants, qui pourraient exiger une orientation de </a:t>
            </a:r>
            <a:r>
              <a:rPr lang="fr-CA" sz="2800" b="1" u="sng"/>
              <a:t>prise en charge</a:t>
            </a:r>
            <a:r>
              <a:rPr lang="fr-CA" sz="2800" b="1"/>
              <a:t> urgente.</a:t>
            </a:r>
            <a:endParaRPr lang="fr-CA" b="1"/>
          </a:p>
          <a:p>
            <a:pPr marL="514350" indent="-514350">
              <a:spcAft>
                <a:spcPts val="1800"/>
              </a:spcAft>
              <a:buFont typeface="+mj-lt"/>
              <a:buAutoNum type="alphaUcPeriod"/>
            </a:pPr>
            <a:r>
              <a:rPr lang="fr-CA"/>
              <a:t>Picotements, vésicules sur le front, le nez ou dans l’oreille</a:t>
            </a:r>
            <a:endParaRPr lang="en-US"/>
          </a:p>
          <a:p>
            <a:pPr marL="514350" indent="-514350">
              <a:spcAft>
                <a:spcPts val="1800"/>
              </a:spcAft>
              <a:buFont typeface="+mj-lt"/>
              <a:buAutoNum type="alphaUcPeriod"/>
            </a:pPr>
            <a:r>
              <a:rPr lang="fr-CA"/>
              <a:t>Photophobie, douleur et rougeur oculaires, gonflement </a:t>
            </a:r>
            <a:br>
              <a:rPr lang="fr-CA"/>
            </a:br>
            <a:r>
              <a:rPr lang="fr-CA"/>
              <a:t>de la paupière</a:t>
            </a:r>
            <a:endParaRPr lang="en-US"/>
          </a:p>
          <a:p>
            <a:pPr marL="514350" indent="-514350">
              <a:spcAft>
                <a:spcPts val="1800"/>
              </a:spcAft>
              <a:buFont typeface="+mj-lt"/>
              <a:buAutoNum type="alphaUcPeriod"/>
            </a:pPr>
            <a:r>
              <a:rPr lang="fr-CA"/>
              <a:t>Signes de surinfection bactérienne sur les lésions</a:t>
            </a:r>
            <a:endParaRPr lang="en-US"/>
          </a:p>
          <a:p>
            <a:pPr marL="514350" indent="-514350">
              <a:spcAft>
                <a:spcPts val="1800"/>
              </a:spcAft>
              <a:buFont typeface="+mj-lt"/>
              <a:buAutoNum type="alphaUcPeriod"/>
            </a:pPr>
            <a:r>
              <a:rPr lang="fr-CA"/>
              <a:t>Paralysie d’un nerf facial</a:t>
            </a:r>
            <a:endParaRPr lang="en-US"/>
          </a:p>
          <a:p>
            <a:pPr marL="514350" indent="-514350">
              <a:spcAft>
                <a:spcPts val="1800"/>
              </a:spcAft>
              <a:buFont typeface="+mj-lt"/>
              <a:buAutoNum type="alphaUcPeriod"/>
            </a:pPr>
            <a:r>
              <a:rPr lang="fr-CA"/>
              <a:t>Patient présentant un état d’immunosuppression grave</a:t>
            </a:r>
            <a:endParaRPr lang="en-US"/>
          </a:p>
        </p:txBody>
      </p:sp>
      <p:sp>
        <p:nvSpPr>
          <p:cNvPr id="8" name="Slide Number Placeholder 7">
            <a:extLst>
              <a:ext uri="{FF2B5EF4-FFF2-40B4-BE49-F238E27FC236}">
                <a16:creationId xmlns:a16="http://schemas.microsoft.com/office/drawing/2014/main" id="{BCED7521-1116-4B9B-A43A-E35CEBEE1A88}"/>
              </a:ext>
            </a:extLst>
          </p:cNvPr>
          <p:cNvSpPr>
            <a:spLocks noGrp="1"/>
          </p:cNvSpPr>
          <p:nvPr>
            <p:ph type="sldNum" sz="quarter" idx="12"/>
          </p:nvPr>
        </p:nvSpPr>
        <p:spPr/>
        <p:txBody>
          <a:bodyPr/>
          <a:lstStyle/>
          <a:p>
            <a:fld id="{2789393D-23C3-F148-91BA-4F8B005EBEDD}" type="slidenum">
              <a:rPr lang="en-US" smtClean="0"/>
              <a:pPr/>
              <a:t>10</a:t>
            </a:fld>
            <a:endParaRPr lang="en-US"/>
          </a:p>
        </p:txBody>
      </p:sp>
      <p:sp>
        <p:nvSpPr>
          <p:cNvPr id="4" name="Footer Placeholder 5">
            <a:extLst>
              <a:ext uri="{FF2B5EF4-FFF2-40B4-BE49-F238E27FC236}">
                <a16:creationId xmlns:a16="http://schemas.microsoft.com/office/drawing/2014/main" id="{9AE309BF-CF4C-35EF-6B68-D76062766D01}"/>
              </a:ext>
            </a:extLst>
          </p:cNvPr>
          <p:cNvSpPr>
            <a:spLocks noGrp="1"/>
          </p:cNvSpPr>
          <p:nvPr>
            <p:ph type="ftr" sz="quarter" idx="11"/>
          </p:nvPr>
        </p:nvSpPr>
        <p:spPr>
          <a:xfrm>
            <a:off x="762950" y="5912868"/>
            <a:ext cx="10669118" cy="609600"/>
          </a:xfrm>
        </p:spPr>
        <p:txBody>
          <a:bodyPr/>
          <a:lstStyle/>
          <a:p>
            <a:r>
              <a:rPr lang="fr-CA"/>
              <a:t>Opinion du comité d’experts.</a:t>
            </a:r>
          </a:p>
        </p:txBody>
      </p:sp>
    </p:spTree>
    <p:extLst>
      <p:ext uri="{BB962C8B-B14F-4D97-AF65-F5344CB8AC3E}">
        <p14:creationId xmlns:p14="http://schemas.microsoft.com/office/powerpoint/2010/main" val="735501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Title 1"/>
          <p:cNvSpPr txBox="1">
            <a:spLocks noGrp="1"/>
          </p:cNvSpPr>
          <p:nvPr>
            <p:ph type="title"/>
            <p:custDataLst>
              <p:tags r:id="rId1"/>
            </p:custDataLst>
          </p:nvPr>
        </p:nvSpPr>
        <p:spPr>
          <a:xfrm>
            <a:off x="733829" y="161365"/>
            <a:ext cx="10485120" cy="1046468"/>
          </a:xfrm>
        </p:spPr>
        <p:txBody>
          <a:bodyPr/>
          <a:lstStyle/>
          <a:p>
            <a:r>
              <a:rPr lang="en-CA"/>
              <a:t>Complications du zona</a:t>
            </a:r>
          </a:p>
        </p:txBody>
      </p:sp>
      <p:graphicFrame>
        <p:nvGraphicFramePr>
          <p:cNvPr id="11" name="Table 10">
            <a:extLst>
              <a:ext uri="{FF2B5EF4-FFF2-40B4-BE49-F238E27FC236}">
                <a16:creationId xmlns:a16="http://schemas.microsoft.com/office/drawing/2014/main" id="{9EFE2FC9-DFA9-43AD-8A05-FAAB2B6FAEC7}"/>
              </a:ext>
            </a:extLst>
          </p:cNvPr>
          <p:cNvGraphicFramePr>
            <a:graphicFrameLocks noGrp="1"/>
          </p:cNvGraphicFramePr>
          <p:nvPr>
            <p:custDataLst>
              <p:tags r:id="rId2"/>
            </p:custDataLst>
            <p:extLst>
              <p:ext uri="{D42A27DB-BD31-4B8C-83A1-F6EECF244321}">
                <p14:modId xmlns:p14="http://schemas.microsoft.com/office/powerpoint/2010/main" val="94799707"/>
              </p:ext>
            </p:extLst>
          </p:nvPr>
        </p:nvGraphicFramePr>
        <p:xfrm>
          <a:off x="862013" y="1905000"/>
          <a:ext cx="10453687" cy="3838786"/>
        </p:xfrm>
        <a:graphic>
          <a:graphicData uri="http://schemas.openxmlformats.org/drawingml/2006/table">
            <a:tbl>
              <a:tblPr firstRow="1" bandRow="1">
                <a:effectLst/>
                <a:tableStyleId>{5940675A-B579-460E-94D1-54222C63F5DA}</a:tableStyleId>
              </a:tblPr>
              <a:tblGrid>
                <a:gridCol w="3396267">
                  <a:extLst>
                    <a:ext uri="{9D8B030D-6E8A-4147-A177-3AD203B41FA5}">
                      <a16:colId xmlns:a16="http://schemas.microsoft.com/office/drawing/2014/main" val="3814453507"/>
                    </a:ext>
                  </a:extLst>
                </a:gridCol>
                <a:gridCol w="3668564">
                  <a:extLst>
                    <a:ext uri="{9D8B030D-6E8A-4147-A177-3AD203B41FA5}">
                      <a16:colId xmlns:a16="http://schemas.microsoft.com/office/drawing/2014/main" val="2113631448"/>
                    </a:ext>
                  </a:extLst>
                </a:gridCol>
                <a:gridCol w="3388856">
                  <a:extLst>
                    <a:ext uri="{9D8B030D-6E8A-4147-A177-3AD203B41FA5}">
                      <a16:colId xmlns:a16="http://schemas.microsoft.com/office/drawing/2014/main" val="3733485541"/>
                    </a:ext>
                  </a:extLst>
                </a:gridCol>
              </a:tblGrid>
              <a:tr h="494453">
                <a:tc>
                  <a:txBody>
                    <a:bodyPr/>
                    <a:lstStyle/>
                    <a:p>
                      <a:pPr algn="l"/>
                      <a:r>
                        <a:rPr lang="fr-CA" sz="1900" b="1" noProof="0">
                          <a:solidFill>
                            <a:schemeClr val="bg1"/>
                          </a:solidFill>
                          <a:latin typeface="Calibri" panose="020F0502020204030204" pitchFamily="34" charset="0"/>
                          <a:cs typeface="Calibri" panose="020F0502020204030204" pitchFamily="34" charset="0"/>
                        </a:rPr>
                        <a:t>Neurologiques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a:r>
                        <a:rPr lang="fr-CA" sz="1900" b="1" noProof="0">
                          <a:solidFill>
                            <a:schemeClr val="bg1"/>
                          </a:solidFill>
                          <a:latin typeface="Calibri" panose="020F0502020204030204" pitchFamily="34" charset="0"/>
                          <a:cs typeface="Calibri" panose="020F0502020204030204" pitchFamily="34" charset="0"/>
                        </a:rPr>
                        <a:t>Ophtalmiques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a:r>
                        <a:rPr lang="fr-CA" sz="1900" b="1" noProof="0">
                          <a:solidFill>
                            <a:schemeClr val="bg1"/>
                          </a:solidFill>
                          <a:latin typeface="Calibri" panose="020F0502020204030204" pitchFamily="34" charset="0"/>
                          <a:cs typeface="Calibri" panose="020F0502020204030204" pitchFamily="34" charset="0"/>
                        </a:rPr>
                        <a:t>Cardiovasculaires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28138016"/>
                  </a:ext>
                </a:extLst>
              </a:tr>
              <a:tr h="1828800">
                <a:tc>
                  <a:txBody>
                    <a:bodyPr/>
                    <a:lstStyle/>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Névralgie post-herpétique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Neuropathie motrice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Paralysie des nerfs crâniens</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Encéphalite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Myélite transverse</a:t>
                      </a:r>
                    </a:p>
                  </a:txBody>
                  <a:tcPr marL="144000" marR="60960" marT="60960" marB="60960" anchor="ctr" horzOverflow="overflow">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Kératite stromale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Iritis</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Rétinite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Déficience visuelle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Épisclérite</a:t>
                      </a:r>
                    </a:p>
                    <a:p>
                      <a:pPr marL="175895" indent="-175895" algn="l">
                        <a:buClrTx/>
                        <a:buFont typeface="Arial" panose="020B0604020202020204" pitchFamily="34" charset="0"/>
                        <a:buChar char="•"/>
                      </a:pPr>
                      <a:r>
                        <a:rPr lang="fr-CA" sz="1900" noProof="0">
                          <a:solidFill>
                            <a:schemeClr val="tx1"/>
                          </a:solidFill>
                          <a:latin typeface="Calibri" panose="020F0502020204030204" pitchFamily="34" charset="0"/>
                          <a:cs typeface="Calibri" panose="020F0502020204030204" pitchFamily="34" charset="0"/>
                          <a:sym typeface="Calibri"/>
                        </a:rPr>
                        <a:t>Kératopathie</a:t>
                      </a:r>
                      <a:r>
                        <a:rPr lang="fr-CA" sz="1900" noProof="0">
                          <a:solidFill>
                            <a:schemeClr val="tx1"/>
                          </a:solidFill>
                          <a:latin typeface="Calibri" panose="020F0502020204030204" pitchFamily="34" charset="0"/>
                          <a:cs typeface="Calibri" panose="020F0502020204030204" pitchFamily="34" charset="0"/>
                        </a:rPr>
                        <a:t> </a:t>
                      </a:r>
                      <a:endParaRPr lang="fr-CA" sz="1900" noProof="0">
                        <a:solidFill>
                          <a:schemeClr val="tx1"/>
                        </a:solidFill>
                        <a:latin typeface="Calibri" panose="020F0502020204030204" pitchFamily="34" charset="0"/>
                        <a:cs typeface="Calibri" panose="020F0502020204030204" pitchFamily="34" charset="0"/>
                        <a:sym typeface="Calibri"/>
                      </a:endParaRPr>
                    </a:p>
                  </a:txBody>
                  <a:tcPr marL="144000" marR="60960" marT="60960" marB="6096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5895" indent="-175895" algn="l">
                        <a:buClrTx/>
                        <a:buFont typeface="Arial" panose="020B0604020202020204" pitchFamily="34" charset="0"/>
                        <a:buChar char="•"/>
                        <a:defRPr sz="1800"/>
                      </a:pPr>
                      <a:r>
                        <a:rPr lang="fr-CA" sz="1900" kern="1200" noProof="0">
                          <a:solidFill>
                            <a:schemeClr val="tx1"/>
                          </a:solidFill>
                          <a:latin typeface="Calibri" panose="020F0502020204030204" pitchFamily="34" charset="0"/>
                          <a:ea typeface="+mn-ea"/>
                          <a:cs typeface="Calibri" panose="020F0502020204030204" pitchFamily="34" charset="0"/>
                        </a:rPr>
                        <a:t>Accident ischémique transitoire (AIT)</a:t>
                      </a:r>
                    </a:p>
                    <a:p>
                      <a:pPr marL="175895" marR="0" lvl="0" indent="-1758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fr-CA" sz="1900" kern="1200" noProof="0">
                          <a:solidFill>
                            <a:schemeClr val="tx1"/>
                          </a:solidFill>
                          <a:latin typeface="Calibri" panose="020F0502020204030204" pitchFamily="34" charset="0"/>
                          <a:ea typeface="+mn-ea"/>
                          <a:cs typeface="Calibri" panose="020F0502020204030204" pitchFamily="34" charset="0"/>
                        </a:rPr>
                        <a:t>Accident vasculaire cérébral (AVC)</a:t>
                      </a:r>
                    </a:p>
                    <a:p>
                      <a:pPr marL="175895" marR="0" lvl="0" indent="-1758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fr-CA" sz="1900" kern="1200" noProof="0">
                          <a:solidFill>
                            <a:schemeClr val="tx1"/>
                          </a:solidFill>
                          <a:latin typeface="Calibri" panose="020F0502020204030204" pitchFamily="34" charset="0"/>
                          <a:ea typeface="+mn-ea"/>
                          <a:cs typeface="Calibri" panose="020F0502020204030204" pitchFamily="34" charset="0"/>
                        </a:rPr>
                        <a:t>Infarctus du myocarde</a:t>
                      </a:r>
                      <a:r>
                        <a:rPr lang="fr-CA" sz="1900" kern="1200" noProof="0">
                          <a:solidFill>
                            <a:schemeClr val="tx1"/>
                          </a:solidFill>
                          <a:latin typeface="Calibri" panose="020F0502020204030204" pitchFamily="34" charset="0"/>
                          <a:ea typeface="+mn-ea"/>
                          <a:cs typeface="Calibri" panose="020F0502020204030204" pitchFamily="34" charset="0"/>
                          <a:sym typeface="Calibri"/>
                        </a:rPr>
                        <a:t> (IM)</a:t>
                      </a:r>
                      <a:endParaRPr lang="fr-CA" sz="1900" kern="1200" noProof="0">
                        <a:solidFill>
                          <a:schemeClr val="tx1"/>
                        </a:solidFill>
                        <a:latin typeface="Calibri" panose="020F0502020204030204" pitchFamily="34" charset="0"/>
                        <a:ea typeface="+mn-ea"/>
                        <a:cs typeface="Calibri" panose="020F0502020204030204" pitchFamily="34" charset="0"/>
                      </a:endParaRPr>
                    </a:p>
                  </a:txBody>
                  <a:tcPr marL="144000" marR="60960" marT="60960" marB="60960" anchor="ctr" horzOverflow="overflow">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749477"/>
                  </a:ext>
                </a:extLst>
              </a:tr>
              <a:tr h="494453">
                <a:tc>
                  <a:txBody>
                    <a:bodyPr/>
                    <a:lstStyle/>
                    <a:p>
                      <a:pPr algn="l">
                        <a:defRPr sz="1800"/>
                      </a:pPr>
                      <a:r>
                        <a:rPr lang="fr-CA" sz="1900" b="1" noProof="0">
                          <a:solidFill>
                            <a:schemeClr val="bg1"/>
                          </a:solidFill>
                          <a:latin typeface="Calibri" panose="020F0502020204030204" pitchFamily="34" charset="0"/>
                          <a:cs typeface="Calibri" panose="020F0502020204030204" pitchFamily="34" charset="0"/>
                          <a:sym typeface="Calibri"/>
                        </a:rPr>
                        <a:t>Cutanées</a:t>
                      </a:r>
                    </a:p>
                  </a:txBody>
                  <a:tcPr marL="60960" marR="60960" marT="60960" marB="60960" anchor="ctr" horzOverflow="overflow">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defRPr sz="1800"/>
                      </a:pPr>
                      <a:r>
                        <a:rPr lang="fr-CA" sz="1900" b="1" noProof="0">
                          <a:solidFill>
                            <a:schemeClr val="bg1"/>
                          </a:solidFill>
                          <a:latin typeface="Calibri" panose="020F0502020204030204" pitchFamily="34" charset="0"/>
                          <a:cs typeface="Calibri" panose="020F0502020204030204" pitchFamily="34" charset="0"/>
                          <a:sym typeface="Calibri"/>
                        </a:rPr>
                        <a:t>Viscérales</a:t>
                      </a:r>
                    </a:p>
                  </a:txBody>
                  <a:tcPr marL="60960" marR="60960" marT="60960" marB="6096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defRPr sz="1800"/>
                      </a:pPr>
                      <a:endParaRPr lang="fr-CA" sz="1900" b="1" noProof="0">
                        <a:solidFill>
                          <a:schemeClr val="bg1"/>
                        </a:solidFill>
                        <a:latin typeface="Calibri" panose="020F0502020204030204" pitchFamily="34" charset="0"/>
                        <a:cs typeface="Calibri" panose="020F0502020204030204" pitchFamily="34" charset="0"/>
                        <a:sym typeface="Calibri"/>
                      </a:endParaRPr>
                    </a:p>
                  </a:txBody>
                  <a:tcPr marL="60960" marR="60960" marT="60960" marB="60960" anchor="ctr" horzOverflow="overflow">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263282686"/>
                  </a:ext>
                </a:extLst>
              </a:tr>
              <a:tr h="975360">
                <a:tc>
                  <a:txBody>
                    <a:bodyPr/>
                    <a:lstStyle/>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Surinfection bactérienne</a:t>
                      </a:r>
                    </a:p>
                    <a:p>
                      <a:pPr marL="175895" indent="-175895" algn="l">
                        <a:buClrTx/>
                        <a:buFont typeface="Arial" panose="020B0604020202020204" pitchFamily="34" charset="0"/>
                        <a:buChar char="•"/>
                      </a:pPr>
                      <a:r>
                        <a:rPr lang="fr-CA" sz="1900" noProof="0">
                          <a:solidFill>
                            <a:schemeClr val="tx1"/>
                          </a:solidFill>
                          <a:latin typeface="Calibri" panose="020F0502020204030204" pitchFamily="34" charset="0"/>
                          <a:cs typeface="Calibri" panose="020F0502020204030204" pitchFamily="34" charset="0"/>
                          <a:sym typeface="Calibri"/>
                        </a:rPr>
                        <a:t>Lésions cicatricielles</a:t>
                      </a:r>
                      <a:r>
                        <a:rPr lang="fr-CA" sz="1900" noProof="0">
                          <a:solidFill>
                            <a:schemeClr val="tx1"/>
                          </a:solidFill>
                          <a:latin typeface="Calibri" panose="020F0502020204030204" pitchFamily="34" charset="0"/>
                          <a:cs typeface="Calibri" panose="020F0502020204030204" pitchFamily="34" charset="0"/>
                        </a:rPr>
                        <a:t> </a:t>
                      </a:r>
                      <a:endParaRPr lang="fr-CA" sz="1900" noProof="0">
                        <a:solidFill>
                          <a:schemeClr val="tx1"/>
                        </a:solidFill>
                        <a:latin typeface="Calibri" panose="020F0502020204030204" pitchFamily="34" charset="0"/>
                        <a:cs typeface="Calibri" panose="020F0502020204030204" pitchFamily="34" charset="0"/>
                        <a:sym typeface="Calibri"/>
                      </a:endParaRPr>
                    </a:p>
                  </a:txBody>
                  <a:tcPr marL="144000" marR="60960" marT="60960" marB="60960" anchor="ctr" horzOverflow="overflow">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Pneumonite</a:t>
                      </a:r>
                    </a:p>
                    <a:p>
                      <a:pPr marL="175895" indent="-175895" algn="l">
                        <a:buClrTx/>
                        <a:buFont typeface="Arial" panose="020B0604020202020204" pitchFamily="34" charset="0"/>
                        <a:buChar char="•"/>
                        <a:defRPr sz="1800"/>
                      </a:pPr>
                      <a:r>
                        <a:rPr lang="fr-CA" sz="1900" noProof="0">
                          <a:solidFill>
                            <a:schemeClr val="tx1"/>
                          </a:solidFill>
                          <a:latin typeface="Calibri" panose="020F0502020204030204" pitchFamily="34" charset="0"/>
                          <a:cs typeface="Calibri" panose="020F0502020204030204" pitchFamily="34" charset="0"/>
                          <a:sym typeface="Calibri"/>
                        </a:rPr>
                        <a:t>Hépatite</a:t>
                      </a:r>
                    </a:p>
                    <a:p>
                      <a:pPr marL="175895" indent="-175895" algn="l">
                        <a:buClrTx/>
                        <a:buFont typeface="Arial" panose="020B0604020202020204" pitchFamily="34" charset="0"/>
                        <a:buChar char="•"/>
                      </a:pPr>
                      <a:r>
                        <a:rPr lang="fr-CA" sz="1900" noProof="0">
                          <a:solidFill>
                            <a:schemeClr val="tx1"/>
                          </a:solidFill>
                          <a:latin typeface="Calibri" panose="020F0502020204030204" pitchFamily="34" charset="0"/>
                          <a:cs typeface="Calibri" panose="020F0502020204030204" pitchFamily="34" charset="0"/>
                          <a:sym typeface="Calibri"/>
                        </a:rPr>
                        <a:t>Encéphalite</a:t>
                      </a:r>
                      <a:r>
                        <a:rPr lang="fr-CA" sz="1900" noProof="0">
                          <a:solidFill>
                            <a:schemeClr val="tx1"/>
                          </a:solidFill>
                          <a:latin typeface="Calibri" panose="020F0502020204030204" pitchFamily="34" charset="0"/>
                          <a:cs typeface="Calibri" panose="020F0502020204030204" pitchFamily="34" charset="0"/>
                        </a:rPr>
                        <a:t> </a:t>
                      </a:r>
                      <a:endParaRPr lang="fr-CA" sz="1900" noProof="0">
                        <a:solidFill>
                          <a:schemeClr val="tx1"/>
                        </a:solidFill>
                        <a:latin typeface="Calibri" panose="020F0502020204030204" pitchFamily="34" charset="0"/>
                        <a:cs typeface="Calibri" panose="020F0502020204030204" pitchFamily="34" charset="0"/>
                        <a:sym typeface="Calibri"/>
                      </a:endParaRPr>
                    </a:p>
                  </a:txBody>
                  <a:tcPr marL="144000" marR="60960" marT="60960" marB="6096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buClrTx/>
                        <a:defRPr sz="1800"/>
                      </a:pPr>
                      <a:endParaRPr lang="fr-CA" sz="1900" noProof="0">
                        <a:solidFill>
                          <a:schemeClr val="tx1"/>
                        </a:solidFill>
                        <a:latin typeface="Calibri" panose="020F0502020204030204" pitchFamily="34" charset="0"/>
                        <a:cs typeface="Calibri" panose="020F0502020204030204" pitchFamily="34" charset="0"/>
                        <a:sym typeface="Calibri"/>
                      </a:endParaRPr>
                    </a:p>
                  </a:txBody>
                  <a:tcPr marL="144000" marR="60960" marT="60960" marB="60960" anchor="ctr" horzOverflow="overflow">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672021"/>
                  </a:ext>
                </a:extLst>
              </a:tr>
            </a:tbl>
          </a:graphicData>
        </a:graphic>
      </p:graphicFrame>
      <p:sp>
        <p:nvSpPr>
          <p:cNvPr id="7" name="Footer Placeholder 6">
            <a:extLst>
              <a:ext uri="{FF2B5EF4-FFF2-40B4-BE49-F238E27FC236}">
                <a16:creationId xmlns:a16="http://schemas.microsoft.com/office/drawing/2014/main" id="{AC568542-DAE2-49CA-9C1E-7D8403127618}"/>
              </a:ext>
            </a:extLst>
          </p:cNvPr>
          <p:cNvSpPr>
            <a:spLocks noGrp="1"/>
          </p:cNvSpPr>
          <p:nvPr>
            <p:ph type="ftr" sz="quarter" idx="11"/>
          </p:nvPr>
        </p:nvSpPr>
        <p:spPr/>
        <p:txBody>
          <a:bodyPr/>
          <a:lstStyle/>
          <a:p>
            <a:pPr>
              <a:defRPr/>
            </a:pPr>
            <a:endParaRPr lang="fr-CA" sz="900">
              <a:latin typeface="Calibri" panose="020F0502020204030204" pitchFamily="34" charset="0"/>
              <a:cs typeface="Calibri" panose="020F0502020204030204" pitchFamily="34" charset="0"/>
            </a:endParaRPr>
          </a:p>
          <a:p>
            <a:pPr>
              <a:defRPr/>
            </a:pP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Gnann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JW Jr</a:t>
            </a:r>
            <a:r>
              <a:rPr lang="fr-CA" sz="900">
                <a:latin typeface="Calibri" panose="020F0502020204030204" pitchFamily="34" charset="0"/>
                <a:cs typeface="Calibri" panose="020F0502020204030204" pitchFamily="34" charset="0"/>
              </a:rPr>
              <a:t>, </a:t>
            </a:r>
            <a:r>
              <a:rPr lang="fr-CA" sz="900" err="1">
                <a:latin typeface="Calibri" panose="020F0502020204030204" pitchFamily="34" charset="0"/>
                <a:cs typeface="Calibri" panose="020F0502020204030204" pitchFamily="34" charset="0"/>
              </a:rPr>
              <a:t>Whitley</a:t>
            </a:r>
            <a:r>
              <a:rPr lang="fr-CA" sz="900">
                <a:latin typeface="Calibri" panose="020F0502020204030204" pitchFamily="34" charset="0"/>
                <a:cs typeface="Calibri" panose="020F0502020204030204" pitchFamily="34" charset="0"/>
              </a:rPr>
              <a:t> RJ.</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N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Engl</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 J Med.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2002;347(5):340-6; </a:t>
            </a: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Arvin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AM.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Clin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Microbiol</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Rev</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1996;9(3):361-81; </a:t>
            </a:r>
            <a:r>
              <a:rPr kumimoji="0" lang="fr-FR"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Erskine N, et coll. </a:t>
            </a:r>
            <a:r>
              <a:rPr kumimoji="0" lang="fr-FR"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PLoS</a:t>
            </a:r>
            <a:r>
              <a:rPr kumimoji="0" lang="fr-FR"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 One</a:t>
            </a:r>
            <a:r>
              <a:rPr kumimoji="0" lang="fr-FR"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2017;12(7):e0181565;</a:t>
            </a:r>
            <a:br>
              <a:rPr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Marra</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F</a:t>
            </a:r>
            <a:r>
              <a:rPr lang="en-CA" sz="900">
                <a:latin typeface="Calibri" panose="020F0502020204030204" pitchFamily="34" charset="0"/>
                <a:cs typeface="Calibri" panose="020F0502020204030204" pitchFamily="34" charset="0"/>
              </a:rPr>
              <a:t>, </a:t>
            </a:r>
            <a:r>
              <a:rPr lang="en-CA" sz="900" err="1">
                <a:latin typeface="Calibri" panose="020F0502020204030204" pitchFamily="34" charset="0"/>
                <a:cs typeface="Calibri" panose="020F0502020204030204" pitchFamily="34" charset="0"/>
              </a:rPr>
              <a:t>Ruckenstein</a:t>
            </a:r>
            <a:r>
              <a:rPr lang="en-CA" sz="900">
                <a:latin typeface="Calibri" panose="020F0502020204030204" pitchFamily="34" charset="0"/>
                <a:cs typeface="Calibri" panose="020F0502020204030204" pitchFamily="34" charset="0"/>
              </a:rPr>
              <a:t> J, Richardson K.</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BMC Infect Dis</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lang="en-CA" sz="900">
                <a:latin typeface="Calibri" panose="020F0502020204030204" pitchFamily="34" charset="0"/>
                <a:cs typeface="Calibri" panose="020F0502020204030204" pitchFamily="34" charset="0"/>
              </a:rPr>
              <a:t>2017;17(1</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):198;</a:t>
            </a:r>
            <a:r>
              <a:rPr lang="en-CA" sz="900">
                <a:latin typeface="Calibri" panose="020F0502020204030204" pitchFamily="34" charset="0"/>
                <a:cs typeface="Calibri" panose="020F0502020204030204" pitchFamily="34" charset="0"/>
              </a:rPr>
              <a:t>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Patterson BJ</a:t>
            </a:r>
            <a:r>
              <a:rPr lang="en-CA" sz="900">
                <a:latin typeface="Calibri" panose="020F0502020204030204" pitchFamily="34" charset="0"/>
                <a:cs typeface="Calibri" panose="020F0502020204030204" pitchFamily="34" charset="0"/>
              </a:rPr>
              <a:t>,</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et coll. </a:t>
            </a:r>
            <a:r>
              <a:rPr kumimoji="0" lang="en-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Mayo Clin Proc</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2019;94(5):763-75.</a:t>
            </a:r>
            <a:endParaRPr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B9B11B00-12F9-40DD-A7B9-BFF3D44B0FE9}"/>
              </a:ext>
            </a:extLst>
          </p:cNvPr>
          <p:cNvSpPr>
            <a:spLocks noGrp="1"/>
          </p:cNvSpPr>
          <p:nvPr>
            <p:ph type="sldNum" sz="quarter" idx="12"/>
          </p:nvPr>
        </p:nvSpPr>
        <p:spPr/>
        <p:txBody>
          <a:bodyPr/>
          <a:lstStyle/>
          <a:p>
            <a:fld id="{2789393D-23C3-F148-91BA-4F8B005EBEDD}" type="slidenum">
              <a:rPr lang="en-US" smtClean="0"/>
              <a:pPr/>
              <a:t>11</a:t>
            </a:fld>
            <a:endParaRPr lang="en-US"/>
          </a:p>
        </p:txBody>
      </p:sp>
    </p:spTree>
    <p:extLst>
      <p:ext uri="{BB962C8B-B14F-4D97-AF65-F5344CB8AC3E}">
        <p14:creationId xmlns:p14="http://schemas.microsoft.com/office/powerpoint/2010/main" val="2819560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8E327-80B3-6F47-ED07-128B24AF5BB6}"/>
              </a:ext>
            </a:extLst>
          </p:cNvPr>
          <p:cNvSpPr>
            <a:spLocks noGrp="1"/>
          </p:cNvSpPr>
          <p:nvPr>
            <p:ph type="title"/>
          </p:nvPr>
        </p:nvSpPr>
        <p:spPr>
          <a:xfrm>
            <a:off x="709507" y="2201299"/>
            <a:ext cx="6096000" cy="2926080"/>
          </a:xfrm>
        </p:spPr>
        <p:txBody>
          <a:bodyPr>
            <a:normAutofit fontScale="90000"/>
          </a:bodyPr>
          <a:lstStyle/>
          <a:p>
            <a:pPr>
              <a:lnSpc>
                <a:spcPct val="80000"/>
              </a:lnSpc>
            </a:pPr>
            <a:r>
              <a:rPr lang="fr-CA"/>
              <a:t>Comment orientez-vous un patient vers un collègue expert?</a:t>
            </a:r>
          </a:p>
        </p:txBody>
      </p:sp>
      <p:sp>
        <p:nvSpPr>
          <p:cNvPr id="4" name="Footer Placeholder 3">
            <a:extLst>
              <a:ext uri="{FF2B5EF4-FFF2-40B4-BE49-F238E27FC236}">
                <a16:creationId xmlns:a16="http://schemas.microsoft.com/office/drawing/2014/main" id="{A7E50CAB-13D6-4A42-B878-B1D837D06A78}"/>
              </a:ext>
            </a:extLst>
          </p:cNvPr>
          <p:cNvSpPr>
            <a:spLocks noGrp="1"/>
          </p:cNvSpPr>
          <p:nvPr>
            <p:ph type="ftr" sz="quarter" idx="3"/>
          </p:nvPr>
        </p:nvSpPr>
        <p:spPr/>
        <p:txBody>
          <a:bodyPr/>
          <a:lstStyle/>
          <a:p>
            <a:endParaRPr lang="en-US"/>
          </a:p>
        </p:txBody>
      </p:sp>
      <p:sp>
        <p:nvSpPr>
          <p:cNvPr id="5" name="Slide Number Placeholder 4">
            <a:extLst>
              <a:ext uri="{FF2B5EF4-FFF2-40B4-BE49-F238E27FC236}">
                <a16:creationId xmlns:a16="http://schemas.microsoft.com/office/drawing/2014/main" id="{7E106EA3-D960-4775-92E7-F53EB4188414}"/>
              </a:ext>
            </a:extLst>
          </p:cNvPr>
          <p:cNvSpPr>
            <a:spLocks noGrp="1"/>
          </p:cNvSpPr>
          <p:nvPr>
            <p:ph type="sldNum" sz="quarter" idx="4"/>
          </p:nvPr>
        </p:nvSpPr>
        <p:spPr/>
        <p:txBody>
          <a:bodyPr/>
          <a:lstStyle/>
          <a:p>
            <a:fld id="{2789393D-23C3-F148-91BA-4F8B005EBEDD}" type="slidenum">
              <a:rPr lang="en-US" smtClean="0"/>
              <a:pPr/>
              <a:t>12</a:t>
            </a:fld>
            <a:endParaRPr lang="en-US"/>
          </a:p>
        </p:txBody>
      </p:sp>
    </p:spTree>
    <p:extLst>
      <p:ext uri="{BB962C8B-B14F-4D97-AF65-F5344CB8AC3E}">
        <p14:creationId xmlns:p14="http://schemas.microsoft.com/office/powerpoint/2010/main" val="1504451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CE76-6441-1AF0-59B2-5A2A78B7AADD}"/>
              </a:ext>
            </a:extLst>
          </p:cNvPr>
          <p:cNvSpPr>
            <a:spLocks noGrp="1"/>
          </p:cNvSpPr>
          <p:nvPr>
            <p:ph type="title"/>
          </p:nvPr>
        </p:nvSpPr>
        <p:spPr>
          <a:xfrm>
            <a:off x="733829" y="161365"/>
            <a:ext cx="10485120" cy="1046468"/>
          </a:xfrm>
        </p:spPr>
        <p:txBody>
          <a:bodyPr/>
          <a:lstStyle/>
          <a:p>
            <a:r>
              <a:rPr lang="fr-CA"/>
              <a:t>Cas brûlants!</a:t>
            </a:r>
            <a:endParaRPr lang="en-CA"/>
          </a:p>
        </p:txBody>
      </p:sp>
      <p:sp>
        <p:nvSpPr>
          <p:cNvPr id="7" name="Slide Number Placeholder 6">
            <a:extLst>
              <a:ext uri="{FF2B5EF4-FFF2-40B4-BE49-F238E27FC236}">
                <a16:creationId xmlns:a16="http://schemas.microsoft.com/office/drawing/2014/main" id="{443E2775-6661-4AEA-85D7-160D90BF902D}"/>
              </a:ext>
            </a:extLst>
          </p:cNvPr>
          <p:cNvSpPr>
            <a:spLocks noGrp="1"/>
          </p:cNvSpPr>
          <p:nvPr>
            <p:ph type="sldNum" sz="quarter" idx="12"/>
          </p:nvPr>
        </p:nvSpPr>
        <p:spPr/>
        <p:txBody>
          <a:bodyPr/>
          <a:lstStyle/>
          <a:p>
            <a:fld id="{2789393D-23C3-F148-91BA-4F8B005EBEDD}" type="slidenum">
              <a:rPr lang="en-US" smtClean="0"/>
              <a:pPr/>
              <a:t>13</a:t>
            </a:fld>
            <a:endParaRPr lang="en-US"/>
          </a:p>
        </p:txBody>
      </p:sp>
      <p:sp>
        <p:nvSpPr>
          <p:cNvPr id="4" name="Rectangle: Rounded Corners 3">
            <a:hlinkClick r:id="rId3" action="ppaction://hlinksldjump"/>
            <a:extLst>
              <a:ext uri="{FF2B5EF4-FFF2-40B4-BE49-F238E27FC236}">
                <a16:creationId xmlns:a16="http://schemas.microsoft.com/office/drawing/2014/main" id="{431D7092-1F01-4AC9-8575-0EA14FC91EC2}"/>
              </a:ext>
            </a:extLst>
          </p:cNvPr>
          <p:cNvSpPr/>
          <p:nvPr/>
        </p:nvSpPr>
        <p:spPr>
          <a:xfrm>
            <a:off x="1387793" y="1679341"/>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fr-CA" sz="2000" b="1">
                <a:latin typeface="Calibri" panose="020F0502020204030204" pitchFamily="34" charset="0"/>
                <a:cs typeface="Calibri" panose="020F0502020204030204" pitchFamily="34" charset="0"/>
              </a:rPr>
              <a:t>Dose manquante du vaccin Zona-SU</a:t>
            </a:r>
          </a:p>
        </p:txBody>
      </p:sp>
      <p:sp>
        <p:nvSpPr>
          <p:cNvPr id="9" name="Rectangle: Rounded Corners 8">
            <a:hlinkClick r:id="rId4" action="ppaction://hlinksldjump"/>
            <a:extLst>
              <a:ext uri="{FF2B5EF4-FFF2-40B4-BE49-F238E27FC236}">
                <a16:creationId xmlns:a16="http://schemas.microsoft.com/office/drawing/2014/main" id="{8C83ACC5-1C08-4FE0-BDBB-6BFF7985DED5}"/>
              </a:ext>
            </a:extLst>
          </p:cNvPr>
          <p:cNvSpPr/>
          <p:nvPr/>
        </p:nvSpPr>
        <p:spPr>
          <a:xfrm>
            <a:off x="1387793" y="2884325"/>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a:latin typeface="Calibri" panose="020F0502020204030204" pitchFamily="34" charset="0"/>
                <a:cs typeface="Calibri" panose="020F0502020204030204" pitchFamily="34" charset="0"/>
              </a:rPr>
              <a:t>Douleur persistante</a:t>
            </a:r>
          </a:p>
        </p:txBody>
      </p:sp>
      <p:sp>
        <p:nvSpPr>
          <p:cNvPr id="10" name="Rectangle: Rounded Corners 9">
            <a:hlinkClick r:id="rId5" action="ppaction://hlinksldjump"/>
            <a:extLst>
              <a:ext uri="{FF2B5EF4-FFF2-40B4-BE49-F238E27FC236}">
                <a16:creationId xmlns:a16="http://schemas.microsoft.com/office/drawing/2014/main" id="{435F88D1-FECA-45F6-A456-99C9A664092E}"/>
              </a:ext>
            </a:extLst>
          </p:cNvPr>
          <p:cNvSpPr/>
          <p:nvPr/>
        </p:nvSpPr>
        <p:spPr>
          <a:xfrm>
            <a:off x="1387793" y="4089308"/>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a:latin typeface="Calibri" panose="020F0502020204030204" pitchFamily="34" charset="0"/>
                <a:cs typeface="Calibri" panose="020F0502020204030204" pitchFamily="34" charset="0"/>
              </a:rPr>
              <a:t>Zona et immunosuppression</a:t>
            </a:r>
          </a:p>
        </p:txBody>
      </p:sp>
      <p:sp>
        <p:nvSpPr>
          <p:cNvPr id="11" name="Rectangle: Rounded Corners 10">
            <a:hlinkClick r:id="rId6" action="ppaction://hlinksldjump"/>
            <a:extLst>
              <a:ext uri="{FF2B5EF4-FFF2-40B4-BE49-F238E27FC236}">
                <a16:creationId xmlns:a16="http://schemas.microsoft.com/office/drawing/2014/main" id="{0B1B6423-C52E-4581-902A-ADE9BF3F8752}"/>
              </a:ext>
            </a:extLst>
          </p:cNvPr>
          <p:cNvSpPr/>
          <p:nvPr/>
        </p:nvSpPr>
        <p:spPr>
          <a:xfrm>
            <a:off x="1387793" y="5294292"/>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85000"/>
              </a:lnSpc>
            </a:pPr>
            <a:r>
              <a:rPr lang="fr-FR" sz="2000" b="1">
                <a:latin typeface="Calibri" panose="020F0502020204030204" pitchFamily="34" charset="0"/>
                <a:cs typeface="Calibri" panose="020F0502020204030204" pitchFamily="34" charset="0"/>
              </a:rPr>
              <a:t>Zona et bronchopneumopathie </a:t>
            </a:r>
            <a:br>
              <a:rPr lang="fr-FR" sz="2000" b="1">
                <a:latin typeface="Calibri" panose="020F0502020204030204" pitchFamily="34" charset="0"/>
                <a:cs typeface="Calibri" panose="020F0502020204030204" pitchFamily="34" charset="0"/>
              </a:rPr>
            </a:br>
            <a:r>
              <a:rPr lang="fr-FR" sz="2000" b="1">
                <a:latin typeface="Calibri" panose="020F0502020204030204" pitchFamily="34" charset="0"/>
                <a:cs typeface="Calibri" panose="020F0502020204030204" pitchFamily="34" charset="0"/>
              </a:rPr>
              <a:t>chronique obstructive (BPCO)</a:t>
            </a:r>
          </a:p>
          <a:p>
            <a:pPr>
              <a:lnSpc>
                <a:spcPct val="85000"/>
              </a:lnSpc>
            </a:pPr>
            <a:r>
              <a:rPr lang="fr-FR" sz="1600">
                <a:latin typeface="Calibri" panose="020F0502020204030204" pitchFamily="34" charset="0"/>
                <a:cs typeface="Calibri" panose="020F0502020204030204" pitchFamily="34" charset="0"/>
              </a:rPr>
              <a:t>Administration simultanée de plusieurs vaccins</a:t>
            </a:r>
            <a:endParaRPr lang="en-US" sz="1600">
              <a:latin typeface="Calibri" panose="020F0502020204030204" pitchFamily="34" charset="0"/>
              <a:cs typeface="Calibri" panose="020F0502020204030204" pitchFamily="34" charset="0"/>
            </a:endParaRPr>
          </a:p>
        </p:txBody>
      </p:sp>
      <p:sp>
        <p:nvSpPr>
          <p:cNvPr id="12" name="Rectangle: Rounded Corners 11">
            <a:hlinkClick r:id="rId7" action="ppaction://hlinksldjump"/>
            <a:extLst>
              <a:ext uri="{FF2B5EF4-FFF2-40B4-BE49-F238E27FC236}">
                <a16:creationId xmlns:a16="http://schemas.microsoft.com/office/drawing/2014/main" id="{81884594-12DE-4735-896B-C9D87E24C624}"/>
              </a:ext>
            </a:extLst>
          </p:cNvPr>
          <p:cNvSpPr/>
          <p:nvPr/>
        </p:nvSpPr>
        <p:spPr>
          <a:xfrm>
            <a:off x="6826067" y="1679341"/>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fr-FR" sz="2000" b="1">
                <a:latin typeface="Calibri" panose="020F0502020204030204" pitchFamily="34" charset="0"/>
                <a:cs typeface="Calibri" panose="020F0502020204030204" pitchFamily="34" charset="0"/>
              </a:rPr>
              <a:t>Vaccination antérieure avec </a:t>
            </a:r>
            <a:br>
              <a:rPr lang="fr-FR" sz="2000" b="1">
                <a:latin typeface="Calibri" panose="020F0502020204030204" pitchFamily="34" charset="0"/>
                <a:cs typeface="Calibri" panose="020F0502020204030204" pitchFamily="34" charset="0"/>
              </a:rPr>
            </a:br>
            <a:r>
              <a:rPr lang="fr-FR" sz="2000" b="1">
                <a:latin typeface="Calibri" panose="020F0502020204030204" pitchFamily="34" charset="0"/>
                <a:cs typeface="Calibri" panose="020F0502020204030204" pitchFamily="34" charset="0"/>
              </a:rPr>
              <a:t>le vaccin Zona-VA</a:t>
            </a:r>
            <a:endParaRPr lang="en-US" sz="2000" b="1">
              <a:latin typeface="Calibri" panose="020F0502020204030204" pitchFamily="34" charset="0"/>
              <a:cs typeface="Calibri" panose="020F0502020204030204" pitchFamily="34" charset="0"/>
            </a:endParaRPr>
          </a:p>
        </p:txBody>
      </p:sp>
      <p:sp>
        <p:nvSpPr>
          <p:cNvPr id="13" name="Rectangle: Rounded Corners 12">
            <a:hlinkClick r:id="rId8" action="ppaction://hlinksldjump"/>
            <a:extLst>
              <a:ext uri="{FF2B5EF4-FFF2-40B4-BE49-F238E27FC236}">
                <a16:creationId xmlns:a16="http://schemas.microsoft.com/office/drawing/2014/main" id="{D5A21437-113F-4DB4-BC8D-AEDCC580E80B}"/>
              </a:ext>
            </a:extLst>
          </p:cNvPr>
          <p:cNvSpPr/>
          <p:nvPr/>
        </p:nvSpPr>
        <p:spPr>
          <a:xfrm>
            <a:off x="6826067" y="2884325"/>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a:latin typeface="Calibri" panose="020F0502020204030204" pitchFamily="34" charset="0"/>
                <a:cs typeface="Calibri" panose="020F0502020204030204" pitchFamily="34" charset="0"/>
              </a:rPr>
              <a:t>Diagnostics différentiels</a:t>
            </a:r>
          </a:p>
        </p:txBody>
      </p:sp>
      <p:sp>
        <p:nvSpPr>
          <p:cNvPr id="14" name="Rectangle: Rounded Corners 13">
            <a:hlinkClick r:id="rId9" action="ppaction://hlinksldjump"/>
            <a:extLst>
              <a:ext uri="{FF2B5EF4-FFF2-40B4-BE49-F238E27FC236}">
                <a16:creationId xmlns:a16="http://schemas.microsoft.com/office/drawing/2014/main" id="{7D748B1F-7199-4A18-9014-20147C612573}"/>
              </a:ext>
            </a:extLst>
          </p:cNvPr>
          <p:cNvSpPr/>
          <p:nvPr/>
        </p:nvSpPr>
        <p:spPr>
          <a:xfrm>
            <a:off x="6826067" y="4089308"/>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a:latin typeface="Calibri" panose="020F0502020204030204" pitchFamily="34" charset="0"/>
                <a:cs typeface="Calibri" panose="020F0502020204030204" pitchFamily="34" charset="0"/>
              </a:rPr>
              <a:t>Zona et VIH</a:t>
            </a:r>
          </a:p>
        </p:txBody>
      </p:sp>
      <p:sp>
        <p:nvSpPr>
          <p:cNvPr id="15" name="Rectangle: Rounded Corners 14">
            <a:hlinkClick r:id="rId10" action="ppaction://hlinksldjump"/>
            <a:extLst>
              <a:ext uri="{FF2B5EF4-FFF2-40B4-BE49-F238E27FC236}">
                <a16:creationId xmlns:a16="http://schemas.microsoft.com/office/drawing/2014/main" id="{F8B3305E-652D-4D23-B939-8910EBB3A6C8}"/>
              </a:ext>
            </a:extLst>
          </p:cNvPr>
          <p:cNvSpPr/>
          <p:nvPr/>
        </p:nvSpPr>
        <p:spPr>
          <a:xfrm>
            <a:off x="6826067" y="5294292"/>
            <a:ext cx="4489633" cy="10051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85000"/>
              </a:lnSpc>
            </a:pPr>
            <a:r>
              <a:rPr lang="fr-FR" sz="2000" b="1">
                <a:latin typeface="Calibri" panose="020F0502020204030204" pitchFamily="34" charset="0"/>
                <a:cs typeface="Calibri" panose="020F0502020204030204" pitchFamily="34" charset="0"/>
              </a:rPr>
              <a:t>Zona et diabète</a:t>
            </a:r>
          </a:p>
          <a:p>
            <a:pPr>
              <a:lnSpc>
                <a:spcPct val="85000"/>
              </a:lnSpc>
            </a:pPr>
            <a:r>
              <a:rPr lang="fr-FR" sz="1600">
                <a:latin typeface="Calibri" panose="020F0502020204030204" pitchFamily="34" charset="0"/>
                <a:cs typeface="Calibri" panose="020F0502020204030204" pitchFamily="34" charset="0"/>
              </a:rPr>
              <a:t>Grossesse et allaitement</a:t>
            </a:r>
            <a:endParaRPr lang="en-US" sz="160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29AB565-9FD3-4785-BDC6-30507F5B3607}"/>
              </a:ext>
            </a:extLst>
          </p:cNvPr>
          <p:cNvSpPr txBox="1"/>
          <p:nvPr/>
        </p:nvSpPr>
        <p:spPr>
          <a:xfrm>
            <a:off x="850652" y="1827986"/>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9D4143AF-DE6E-48D0-A79B-653A7DC2DCC0}"/>
              </a:ext>
            </a:extLst>
          </p:cNvPr>
          <p:cNvSpPr txBox="1"/>
          <p:nvPr/>
        </p:nvSpPr>
        <p:spPr>
          <a:xfrm>
            <a:off x="850652" y="3032913"/>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2</a:t>
            </a:r>
          </a:p>
        </p:txBody>
      </p:sp>
      <p:sp>
        <p:nvSpPr>
          <p:cNvPr id="20" name="TextBox 19">
            <a:extLst>
              <a:ext uri="{FF2B5EF4-FFF2-40B4-BE49-F238E27FC236}">
                <a16:creationId xmlns:a16="http://schemas.microsoft.com/office/drawing/2014/main" id="{1873B847-879A-4E77-A6B3-5D6AA5B1C25C}"/>
              </a:ext>
            </a:extLst>
          </p:cNvPr>
          <p:cNvSpPr txBox="1"/>
          <p:nvPr/>
        </p:nvSpPr>
        <p:spPr>
          <a:xfrm>
            <a:off x="850652" y="4237840"/>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3</a:t>
            </a:r>
          </a:p>
        </p:txBody>
      </p:sp>
      <p:sp>
        <p:nvSpPr>
          <p:cNvPr id="21" name="TextBox 20">
            <a:extLst>
              <a:ext uri="{FF2B5EF4-FFF2-40B4-BE49-F238E27FC236}">
                <a16:creationId xmlns:a16="http://schemas.microsoft.com/office/drawing/2014/main" id="{867383DC-CE6C-4151-BD6E-553B8CC87203}"/>
              </a:ext>
            </a:extLst>
          </p:cNvPr>
          <p:cNvSpPr txBox="1"/>
          <p:nvPr/>
        </p:nvSpPr>
        <p:spPr>
          <a:xfrm>
            <a:off x="850652" y="5442767"/>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4</a:t>
            </a:r>
          </a:p>
        </p:txBody>
      </p:sp>
      <p:sp>
        <p:nvSpPr>
          <p:cNvPr id="22" name="TextBox 21">
            <a:extLst>
              <a:ext uri="{FF2B5EF4-FFF2-40B4-BE49-F238E27FC236}">
                <a16:creationId xmlns:a16="http://schemas.microsoft.com/office/drawing/2014/main" id="{71F6D233-6494-46B9-9C90-0428CB678035}"/>
              </a:ext>
            </a:extLst>
          </p:cNvPr>
          <p:cNvSpPr txBox="1"/>
          <p:nvPr/>
        </p:nvSpPr>
        <p:spPr>
          <a:xfrm>
            <a:off x="6314576" y="1827986"/>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5</a:t>
            </a:r>
          </a:p>
        </p:txBody>
      </p:sp>
      <p:sp>
        <p:nvSpPr>
          <p:cNvPr id="23" name="TextBox 22">
            <a:extLst>
              <a:ext uri="{FF2B5EF4-FFF2-40B4-BE49-F238E27FC236}">
                <a16:creationId xmlns:a16="http://schemas.microsoft.com/office/drawing/2014/main" id="{30DA5BC1-62A9-4D40-9212-1868A669F862}"/>
              </a:ext>
            </a:extLst>
          </p:cNvPr>
          <p:cNvSpPr txBox="1"/>
          <p:nvPr/>
        </p:nvSpPr>
        <p:spPr>
          <a:xfrm>
            <a:off x="6314576" y="3032913"/>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6</a:t>
            </a:r>
          </a:p>
        </p:txBody>
      </p:sp>
      <p:sp>
        <p:nvSpPr>
          <p:cNvPr id="24" name="TextBox 23">
            <a:extLst>
              <a:ext uri="{FF2B5EF4-FFF2-40B4-BE49-F238E27FC236}">
                <a16:creationId xmlns:a16="http://schemas.microsoft.com/office/drawing/2014/main" id="{9480635A-6E15-4DA1-8737-0A62F8BCB6B9}"/>
              </a:ext>
            </a:extLst>
          </p:cNvPr>
          <p:cNvSpPr txBox="1"/>
          <p:nvPr/>
        </p:nvSpPr>
        <p:spPr>
          <a:xfrm>
            <a:off x="6314576" y="4237840"/>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7</a:t>
            </a:r>
          </a:p>
        </p:txBody>
      </p:sp>
      <p:sp>
        <p:nvSpPr>
          <p:cNvPr id="25" name="TextBox 24">
            <a:extLst>
              <a:ext uri="{FF2B5EF4-FFF2-40B4-BE49-F238E27FC236}">
                <a16:creationId xmlns:a16="http://schemas.microsoft.com/office/drawing/2014/main" id="{902F4D61-DCC8-4D02-A8CB-D125DED295D7}"/>
              </a:ext>
            </a:extLst>
          </p:cNvPr>
          <p:cNvSpPr txBox="1"/>
          <p:nvPr/>
        </p:nvSpPr>
        <p:spPr>
          <a:xfrm>
            <a:off x="6314576" y="5442767"/>
            <a:ext cx="444353" cy="707886"/>
          </a:xfrm>
          <a:prstGeom prst="rect">
            <a:avLst/>
          </a:prstGeom>
          <a:noFill/>
        </p:spPr>
        <p:txBody>
          <a:bodyPr wrap="none" rtlCol="0" anchor="ctr">
            <a:spAutoFit/>
          </a:bodyPr>
          <a:lstStyle/>
          <a:p>
            <a:pPr algn="ctr"/>
            <a:r>
              <a:rPr lang="en-US" sz="4000" b="1">
                <a:solidFill>
                  <a:schemeClr val="accent2"/>
                </a:solidFill>
                <a:latin typeface="Calibri" panose="020F0502020204030204" pitchFamily="34" charset="0"/>
                <a:cs typeface="Calibri" panose="020F0502020204030204" pitchFamily="34" charset="0"/>
              </a:rPr>
              <a:t>8</a:t>
            </a:r>
          </a:p>
        </p:txBody>
      </p:sp>
      <p:sp>
        <p:nvSpPr>
          <p:cNvPr id="3" name="Footer Placeholder 5">
            <a:extLst>
              <a:ext uri="{FF2B5EF4-FFF2-40B4-BE49-F238E27FC236}">
                <a16:creationId xmlns:a16="http://schemas.microsoft.com/office/drawing/2014/main" id="{00B9E240-E0CE-9E5A-9292-3DB63315BF41}"/>
              </a:ext>
            </a:extLst>
          </p:cNvPr>
          <p:cNvSpPr>
            <a:spLocks noGrp="1"/>
          </p:cNvSpPr>
          <p:nvPr>
            <p:ph type="ftr" sz="quarter" idx="11"/>
          </p:nvPr>
        </p:nvSpPr>
        <p:spPr>
          <a:xfrm>
            <a:off x="762950" y="5956936"/>
            <a:ext cx="10669118" cy="609600"/>
          </a:xfrm>
        </p:spPr>
        <p:txBody>
          <a:bodyPr/>
          <a:lstStyle/>
          <a:p>
            <a:r>
              <a:rPr lang="fr-CA"/>
              <a:t>VIH : virus de l’immunodéficience humaine</a:t>
            </a:r>
          </a:p>
        </p:txBody>
      </p:sp>
    </p:spTree>
    <p:extLst>
      <p:ext uri="{BB962C8B-B14F-4D97-AF65-F5344CB8AC3E}">
        <p14:creationId xmlns:p14="http://schemas.microsoft.com/office/powerpoint/2010/main" val="3678723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80810" y="854075"/>
            <a:ext cx="4740629" cy="5241925"/>
          </a:xfrm>
        </p:spPr>
        <p:txBody>
          <a:bodyPr vert="horz" lIns="91440" tIns="45720" rIns="91440" bIns="45720" rtlCol="0" anchor="t">
            <a:normAutofit/>
          </a:bodyPr>
          <a:lstStyle/>
          <a:p>
            <a:pPr marL="0" lvl="0" indent="0">
              <a:buNone/>
            </a:pPr>
            <a:r>
              <a:rPr lang="fr-CA"/>
              <a:t>Vous réalisez qu’une </a:t>
            </a:r>
            <a:br>
              <a:rPr lang="fr-CA"/>
            </a:br>
            <a:r>
              <a:rPr lang="fr-CA"/>
              <a:t>femme de 59 ans, vaccinée en février 2020 avec une dose de vaccin Zona-SU, n’a pas encore reçu sa 2</a:t>
            </a:r>
            <a:r>
              <a:rPr lang="fr-CA" baseline="30000"/>
              <a:t>e</a:t>
            </a:r>
            <a:r>
              <a:rPr lang="fr-CA"/>
              <a:t> dose… </a:t>
            </a:r>
          </a:p>
          <a:p>
            <a:pPr lvl="1"/>
            <a:endParaRPr lang="fr-CA"/>
          </a:p>
          <a:p>
            <a:pPr marL="0" indent="-2117">
              <a:buNone/>
            </a:pPr>
            <a:r>
              <a:rPr lang="fr-CA">
                <a:solidFill>
                  <a:schemeClr val="accent1">
                    <a:lumMod val="50000"/>
                  </a:schemeClr>
                </a:solidFill>
              </a:rPr>
              <a:t>Quoi faire?</a:t>
            </a:r>
          </a:p>
          <a:p>
            <a:endParaRPr lang="fr-CA"/>
          </a:p>
          <a:p>
            <a:endParaRPr lang="fr-CA"/>
          </a:p>
        </p:txBody>
      </p:sp>
      <p:sp>
        <p:nvSpPr>
          <p:cNvPr id="9" name="Footer Placeholder 8">
            <a:extLst>
              <a:ext uri="{FF2B5EF4-FFF2-40B4-BE49-F238E27FC236}">
                <a16:creationId xmlns:a16="http://schemas.microsoft.com/office/drawing/2014/main" id="{BC8AAAF6-9284-4F47-893D-2FBE24F32DED}"/>
              </a:ext>
            </a:extLst>
          </p:cNvPr>
          <p:cNvSpPr>
            <a:spLocks noGrp="1"/>
          </p:cNvSpPr>
          <p:nvPr>
            <p:ph type="ftr" sz="quarter" idx="3"/>
          </p:nvPr>
        </p:nvSpPr>
        <p:spPr>
          <a:xfrm>
            <a:off x="6863938" y="5919220"/>
            <a:ext cx="4568129" cy="609600"/>
          </a:xfrm>
        </p:spPr>
        <p:txBody>
          <a:bodyPr/>
          <a:lstStyle/>
          <a:p>
            <a:endParaRPr lang="en-US"/>
          </a:p>
        </p:txBody>
      </p:sp>
      <p:sp>
        <p:nvSpPr>
          <p:cNvPr id="10" name="Slide Number Placeholder 9">
            <a:extLst>
              <a:ext uri="{FF2B5EF4-FFF2-40B4-BE49-F238E27FC236}">
                <a16:creationId xmlns:a16="http://schemas.microsoft.com/office/drawing/2014/main" id="{3133D83F-291F-45E9-834F-BB469782CA97}"/>
              </a:ext>
            </a:extLst>
          </p:cNvPr>
          <p:cNvSpPr>
            <a:spLocks noGrp="1"/>
          </p:cNvSpPr>
          <p:nvPr>
            <p:ph type="sldNum" sz="quarter" idx="12"/>
          </p:nvPr>
        </p:nvSpPr>
        <p:spPr/>
        <p:txBody>
          <a:bodyPr/>
          <a:lstStyle/>
          <a:p>
            <a:fld id="{2789393D-23C3-F148-91BA-4F8B005EBEDD}" type="slidenum">
              <a:rPr lang="en-US" smtClean="0"/>
              <a:pPr/>
              <a:t>14</a:t>
            </a:fld>
            <a:endParaRPr lang="en-US"/>
          </a:p>
        </p:txBody>
      </p:sp>
      <p:sp>
        <p:nvSpPr>
          <p:cNvPr id="8" name="Title 1">
            <a:extLst>
              <a:ext uri="{FF2B5EF4-FFF2-40B4-BE49-F238E27FC236}">
                <a16:creationId xmlns:a16="http://schemas.microsoft.com/office/drawing/2014/main" id="{CE51CE4C-CF25-4B6E-BB01-7664F3CC7BA0}"/>
              </a:ext>
            </a:extLst>
          </p:cNvPr>
          <p:cNvSpPr txBox="1">
            <a:spLocks/>
          </p:cNvSpPr>
          <p:nvPr/>
        </p:nvSpPr>
        <p:spPr>
          <a:xfrm>
            <a:off x="853440" y="304800"/>
            <a:ext cx="4389120" cy="1600200"/>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4800" b="0" i="0" kern="1200">
                <a:solidFill>
                  <a:schemeClr val="bg1"/>
                </a:solidFill>
                <a:latin typeface="Calibri" panose="020F0502020204030204" pitchFamily="34" charset="0"/>
                <a:ea typeface="+mj-ea"/>
                <a:cs typeface="Calibri" panose="020F0502020204030204" pitchFamily="34" charset="0"/>
              </a:defRPr>
            </a:lvl1pPr>
          </a:lstStyle>
          <a:p>
            <a:r>
              <a:rPr lang="fr-CA"/>
              <a:t>CAS n</a:t>
            </a:r>
            <a:r>
              <a:rPr lang="fr-CA" baseline="30000"/>
              <a:t>o</a:t>
            </a:r>
            <a:r>
              <a:rPr lang="fr-CA"/>
              <a:t> 1</a:t>
            </a:r>
          </a:p>
        </p:txBody>
      </p:sp>
      <p:pic>
        <p:nvPicPr>
          <p:cNvPr id="4" name="Picture 3" descr="A person with blonde hair&#10;&#10;Description automatically generated with low confidence">
            <a:extLst>
              <a:ext uri="{FF2B5EF4-FFF2-40B4-BE49-F238E27FC236}">
                <a16:creationId xmlns:a16="http://schemas.microsoft.com/office/drawing/2014/main" id="{A5916D74-EAEE-3174-68CB-34F18E8A2488}"/>
              </a:ext>
            </a:extLst>
          </p:cNvPr>
          <p:cNvPicPr>
            <a:picLocks noChangeAspect="1"/>
          </p:cNvPicPr>
          <p:nvPr/>
        </p:nvPicPr>
        <p:blipFill>
          <a:blip r:embed="rId3"/>
          <a:stretch>
            <a:fillRect/>
          </a:stretch>
        </p:blipFill>
        <p:spPr>
          <a:xfrm>
            <a:off x="10500" y="1704560"/>
            <a:ext cx="6085499" cy="4059801"/>
          </a:xfrm>
          <a:prstGeom prst="rect">
            <a:avLst/>
          </a:prstGeom>
        </p:spPr>
      </p:pic>
      <p:sp>
        <p:nvSpPr>
          <p:cNvPr id="12" name="Rectangle 11">
            <a:extLst>
              <a:ext uri="{FF2B5EF4-FFF2-40B4-BE49-F238E27FC236}">
                <a16:creationId xmlns:a16="http://schemas.microsoft.com/office/drawing/2014/main" id="{FE9DC1F0-2F57-2332-4DC6-6C457B37F70C}"/>
              </a:ext>
            </a:extLst>
          </p:cNvPr>
          <p:cNvSpPr/>
          <p:nvPr/>
        </p:nvSpPr>
        <p:spPr>
          <a:xfrm>
            <a:off x="4941915" y="1704559"/>
            <a:ext cx="1154084" cy="4059801"/>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283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CB306A91-A562-46F8-A8CE-726BF3DE9CE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 Données à l’époque où le vaccin contre la varicelle n’existait pas.</a:t>
            </a:r>
            <a:endPar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Boivin G, et coll.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Can J Infect Dis Med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Microbiol</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2010;21(1):45-52; Lukas K, </a:t>
            </a:r>
            <a:r>
              <a:rPr lang="fr-CA" sz="900">
                <a:latin typeface="Calibri" panose="020F0502020204030204" pitchFamily="34" charset="0"/>
                <a:cs typeface="Calibri" panose="020F0502020204030204" pitchFamily="34" charset="0"/>
              </a:rPr>
              <a:t>et </a:t>
            </a:r>
            <a:r>
              <a:rPr lang="fr-CA" sz="900" err="1">
                <a:latin typeface="Calibri" panose="020F0502020204030204" pitchFamily="34" charset="0"/>
                <a:cs typeface="Calibri" panose="020F0502020204030204" pitchFamily="34" charset="0"/>
              </a:rPr>
              <a:t>colI</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Z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Gesundh</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rPr>
              <a:t>Wiss</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2012;20(4):441-51.</a:t>
            </a:r>
            <a:endParaRPr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AD14631B-882E-7B4C-A6F1-47306D60EA3B}"/>
              </a:ext>
            </a:extLst>
          </p:cNvPr>
          <p:cNvSpPr>
            <a:spLocks noGrp="1"/>
          </p:cNvSpPr>
          <p:nvPr>
            <p:ph type="title"/>
            <p:custDataLst>
              <p:tags r:id="rId1"/>
            </p:custDataLst>
          </p:nvPr>
        </p:nvSpPr>
        <p:spPr>
          <a:xfrm>
            <a:off x="733829" y="161365"/>
            <a:ext cx="10485120" cy="1046468"/>
          </a:xfrm>
        </p:spPr>
        <p:txBody>
          <a:bodyPr/>
          <a:lstStyle/>
          <a:p>
            <a:r>
              <a:rPr lang="fr-FR"/>
              <a:t>Le zona</a:t>
            </a:r>
          </a:p>
        </p:txBody>
      </p:sp>
      <p:sp>
        <p:nvSpPr>
          <p:cNvPr id="9" name="Content Placeholder 8">
            <a:extLst>
              <a:ext uri="{FF2B5EF4-FFF2-40B4-BE49-F238E27FC236}">
                <a16:creationId xmlns:a16="http://schemas.microsoft.com/office/drawing/2014/main" id="{9A7C511F-9AFA-492C-A74F-FFFD48A507D3}"/>
              </a:ext>
            </a:extLst>
          </p:cNvPr>
          <p:cNvSpPr>
            <a:spLocks noGrp="1"/>
          </p:cNvSpPr>
          <p:nvPr>
            <p:ph idx="1"/>
          </p:nvPr>
        </p:nvSpPr>
        <p:spPr/>
        <p:txBody>
          <a:bodyPr/>
          <a:lstStyle/>
          <a:p>
            <a:pPr>
              <a:spcAft>
                <a:spcPts val="3000"/>
              </a:spcAft>
            </a:pPr>
            <a:r>
              <a:rPr lang="fr-CA"/>
              <a:t>Plus de 95 % des adultes nord-américains ont été infectés par le virus varicelle-zona</a:t>
            </a:r>
            <a:r>
              <a:rPr lang="fr-FR"/>
              <a:t>*</a:t>
            </a:r>
          </a:p>
          <a:p>
            <a:pPr>
              <a:spcAft>
                <a:spcPts val="3000"/>
              </a:spcAft>
            </a:pPr>
            <a:r>
              <a:rPr lang="fr-FR"/>
              <a:t>La réactivation du virus de la varicelle entraîne le zona</a:t>
            </a:r>
          </a:p>
          <a:p>
            <a:pPr>
              <a:spcAft>
                <a:spcPts val="3000"/>
              </a:spcAft>
            </a:pPr>
            <a:r>
              <a:rPr lang="fr-FR"/>
              <a:t>1 personne sur 3 sera atteinte de zona à un moment de sa vie; cette proportion augmente à près de 50 % chez les personnes qui vivent jusqu’à 85 ans</a:t>
            </a:r>
            <a:endParaRPr lang="en-US"/>
          </a:p>
        </p:txBody>
      </p:sp>
      <p:sp>
        <p:nvSpPr>
          <p:cNvPr id="11" name="Slide Number Placeholder 10">
            <a:extLst>
              <a:ext uri="{FF2B5EF4-FFF2-40B4-BE49-F238E27FC236}">
                <a16:creationId xmlns:a16="http://schemas.microsoft.com/office/drawing/2014/main" id="{44CE544B-DA89-44F0-B158-2787CB8C0FE0}"/>
              </a:ext>
            </a:extLst>
          </p:cNvPr>
          <p:cNvSpPr>
            <a:spLocks noGrp="1"/>
          </p:cNvSpPr>
          <p:nvPr>
            <p:ph type="sldNum" sz="quarter" idx="12"/>
          </p:nvPr>
        </p:nvSpPr>
        <p:spPr/>
        <p:txBody>
          <a:bodyPr/>
          <a:lstStyle/>
          <a:p>
            <a:fld id="{2789393D-23C3-F148-91BA-4F8B005EBEDD}" type="slidenum">
              <a:rPr lang="en-US" smtClean="0"/>
              <a:pPr/>
              <a:t>15</a:t>
            </a:fld>
            <a:endParaRPr lang="en-US"/>
          </a:p>
        </p:txBody>
      </p:sp>
    </p:spTree>
    <p:extLst>
      <p:ext uri="{BB962C8B-B14F-4D97-AF65-F5344CB8AC3E}">
        <p14:creationId xmlns:p14="http://schemas.microsoft.com/office/powerpoint/2010/main" val="788450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Présentation clinique"/>
          <p:cNvSpPr txBox="1">
            <a:spLocks noGrp="1"/>
          </p:cNvSpPr>
          <p:nvPr>
            <p:ph type="title"/>
            <p:custDataLst>
              <p:tags r:id="rId1"/>
            </p:custDataLst>
          </p:nvPr>
        </p:nvSpPr>
        <p:spPr>
          <a:xfrm>
            <a:off x="733829" y="161365"/>
            <a:ext cx="10485120" cy="1046468"/>
          </a:xfrm>
        </p:spPr>
        <p:txBody>
          <a:bodyPr/>
          <a:lstStyle/>
          <a:p>
            <a:r>
              <a:rPr lang="fr-CA"/>
              <a:t>Rappel de la présentation clinique</a:t>
            </a:r>
          </a:p>
        </p:txBody>
      </p:sp>
      <p:sp>
        <p:nvSpPr>
          <p:cNvPr id="1357" name="Vésicules, pustules et croûtes…"/>
          <p:cNvSpPr txBox="1">
            <a:spLocks noGrp="1"/>
          </p:cNvSpPr>
          <p:nvPr>
            <p:ph idx="1"/>
            <p:custDataLst>
              <p:tags r:id="rId2"/>
            </p:custDataLst>
          </p:nvPr>
        </p:nvSpPr>
        <p:spPr>
          <a:xfrm>
            <a:off x="749300" y="1566863"/>
            <a:ext cx="5255260" cy="642937"/>
          </a:xfrm>
        </p:spPr>
        <p:txBody>
          <a:bodyPr>
            <a:noAutofit/>
          </a:bodyPr>
          <a:lstStyle>
            <a:lvl1pPr>
              <a:lnSpc>
                <a:spcPct val="90000"/>
              </a:lnSpc>
              <a:spcBef>
                <a:spcPts val="500"/>
              </a:spcBef>
              <a:defRPr sz="2400"/>
            </a:lvl1pPr>
          </a:lstStyle>
          <a:p>
            <a:pPr marL="0" indent="0">
              <a:buNone/>
            </a:pPr>
            <a:r>
              <a:rPr lang="fr-CA" sz="2800"/>
              <a:t>Vésicules, pustules et croûtes</a:t>
            </a:r>
          </a:p>
        </p:txBody>
      </p:sp>
      <p:sp>
        <p:nvSpPr>
          <p:cNvPr id="1361" name="Rectangle 1"/>
          <p:cNvSpPr txBox="1"/>
          <p:nvPr>
            <p:custDataLst>
              <p:tags r:id="rId3"/>
            </p:custDataLst>
          </p:nvPr>
        </p:nvSpPr>
        <p:spPr>
          <a:xfrm>
            <a:off x="7327283" y="2069798"/>
            <a:ext cx="4769237" cy="1678088"/>
          </a:xfrm>
          <a:prstGeom prst="rect">
            <a:avLst/>
          </a:prstGeom>
          <a:ln w="12700">
            <a:miter lim="400000"/>
          </a:ln>
          <a:extLst>
            <a:ext uri="{C572A759-6A51-4108-AA02-DFA0A04FC94B}">
              <ma14:wrappingTextBoxFlag xmlns:ma14="http://schemas.microsoft.com/office/mac/drawingml/2011/main" xmlns="" val="1"/>
            </a:ext>
          </a:extLst>
        </p:spPr>
        <p:txBody>
          <a:bodyPr wrap="square" lIns="60959" rIns="60959">
            <a:spAutoFit/>
          </a:bodyPr>
          <a:lstStyle/>
          <a:p>
            <a:pPr marR="0" lvl="0" algn="l" defTabSz="914400" rtl="0" eaLnBrk="1" fontAlgn="auto" latinLnBrk="0" hangingPunct="1">
              <a:lnSpc>
                <a:spcPct val="90000"/>
              </a:lnSpc>
              <a:spcBef>
                <a:spcPts val="667"/>
              </a:spcBef>
              <a:spcAft>
                <a:spcPts val="0"/>
              </a:spcAft>
              <a:buClr>
                <a:srgbClr val="7F8FA9"/>
              </a:buClr>
              <a:buSzPct val="100000"/>
              <a:tabLst/>
              <a:defRPr sz="2400">
                <a:solidFill>
                  <a:srgbClr val="629DD1"/>
                </a:solidFill>
                <a:latin typeface="Arial"/>
                <a:ea typeface="Arial"/>
                <a:cs typeface="Arial"/>
                <a:sym typeface="Arial"/>
              </a:defRPr>
            </a:pPr>
            <a:r>
              <a:rPr kumimoji="0" lang="fr-CA" sz="2800" b="1"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sym typeface="Arial"/>
              </a:rPr>
              <a:t>Zona disséminé</a:t>
            </a:r>
            <a:r>
              <a:rPr lang="fr-CA" sz="2667">
                <a:solidFill>
                  <a:srgbClr val="629DD1"/>
                </a:solidFill>
                <a:latin typeface="Calibri" panose="020F0502020204030204" pitchFamily="34" charset="0"/>
                <a:cs typeface="Calibri" panose="020F0502020204030204" pitchFamily="34" charset="0"/>
                <a:sym typeface="Arial"/>
              </a:rPr>
              <a:t> </a:t>
            </a:r>
            <a:r>
              <a:rPr kumimoji="0" lang="fr-CA"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(moins fréquent) : peut toucher ≥ 3 dermatome</a:t>
            </a:r>
            <a:r>
              <a:rPr kumimoji="0" lang="fr-CA" sz="2667"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s</a:t>
            </a:r>
          </a:p>
          <a:p>
            <a:pPr marR="0" lvl="0" algn="l" defTabSz="914400" rtl="0" eaLnBrk="1" fontAlgn="auto" latinLnBrk="0" hangingPunct="1">
              <a:lnSpc>
                <a:spcPct val="90000"/>
              </a:lnSpc>
              <a:spcBef>
                <a:spcPts val="667"/>
              </a:spcBef>
              <a:spcAft>
                <a:spcPts val="0"/>
              </a:spcAft>
              <a:buClr>
                <a:srgbClr val="7F8FA9"/>
              </a:buClr>
              <a:buSzPct val="100000"/>
              <a:tabLst/>
              <a:defRPr sz="2400">
                <a:solidFill>
                  <a:srgbClr val="629DD1"/>
                </a:solidFill>
                <a:latin typeface="Arial"/>
                <a:ea typeface="Arial"/>
                <a:cs typeface="Arial"/>
                <a:sym typeface="Arial"/>
              </a:defRPr>
            </a:pPr>
            <a:br>
              <a:rPr kumimoji="0" lang="fr-CA" sz="2667" b="0" i="0" u="none" strike="noStrike" kern="1200" cap="none" spc="0" normalizeH="0" baseline="0" noProof="0">
                <a:ln>
                  <a:noFill/>
                </a:ln>
                <a:solidFill>
                  <a:srgbClr val="629DD1"/>
                </a:solidFill>
                <a:effectLst/>
                <a:uLnTx/>
                <a:uFillTx/>
                <a:latin typeface="Calibri" panose="020F0502020204030204" pitchFamily="34" charset="0"/>
                <a:cs typeface="Calibri" panose="020F0502020204030204" pitchFamily="34" charset="0"/>
                <a:sym typeface="Arial"/>
              </a:rPr>
            </a:br>
            <a:endParaRPr kumimoji="0" lang="fr-CA" sz="2667"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a:endParaRPr>
          </a:p>
        </p:txBody>
      </p:sp>
      <p:sp>
        <p:nvSpPr>
          <p:cNvPr id="16" name="Rectangle 1">
            <a:extLst>
              <a:ext uri="{FF2B5EF4-FFF2-40B4-BE49-F238E27FC236}">
                <a16:creationId xmlns:a16="http://schemas.microsoft.com/office/drawing/2014/main" id="{D6960E6B-425E-4ADF-8308-B81537ADF5D5}"/>
              </a:ext>
            </a:extLst>
          </p:cNvPr>
          <p:cNvSpPr txBox="1"/>
          <p:nvPr>
            <p:custDataLst>
              <p:tags r:id="rId4"/>
            </p:custDataLst>
          </p:nvPr>
        </p:nvSpPr>
        <p:spPr>
          <a:xfrm>
            <a:off x="794766" y="2069798"/>
            <a:ext cx="4540581" cy="1144929"/>
          </a:xfrm>
          <a:prstGeom prst="rect">
            <a:avLst/>
          </a:prstGeom>
          <a:ln w="12700">
            <a:miter lim="400000"/>
          </a:ln>
          <a:extLst>
            <a:ext uri="{C572A759-6A51-4108-AA02-DFA0A04FC94B}">
              <ma14:wrappingTextBoxFlag xmlns:ma14="http://schemas.microsoft.com/office/mac/drawingml/2011/main" xmlns="" val="1"/>
            </a:ext>
          </a:extLst>
        </p:spPr>
        <p:txBody>
          <a:bodyPr wrap="square" lIns="60959" rIns="60959">
            <a:spAutoFit/>
          </a:bodyPr>
          <a:lstStyle/>
          <a:p>
            <a:pPr marR="0" lvl="0" algn="l" defTabSz="914400" rtl="0" eaLnBrk="1" fontAlgn="auto" latinLnBrk="0" hangingPunct="1">
              <a:lnSpc>
                <a:spcPct val="90000"/>
              </a:lnSpc>
              <a:spcBef>
                <a:spcPts val="667"/>
              </a:spcBef>
              <a:spcAft>
                <a:spcPts val="0"/>
              </a:spcAft>
              <a:buClr>
                <a:srgbClr val="7F8FA9"/>
              </a:buClr>
              <a:buSzPct val="100000"/>
              <a:tabLst/>
              <a:defRPr sz="2400">
                <a:solidFill>
                  <a:srgbClr val="629DD1"/>
                </a:solidFill>
                <a:latin typeface="Arial"/>
                <a:ea typeface="Arial"/>
                <a:cs typeface="Arial"/>
                <a:sym typeface="Arial"/>
              </a:defRPr>
            </a:pPr>
            <a:r>
              <a:rPr kumimoji="0" lang="fr-CA" sz="2800" b="1" i="0" u="none" strike="noStrike" kern="1200" cap="none" spc="0" normalizeH="0" baseline="0" noProof="0">
                <a:ln>
                  <a:noFill/>
                </a:ln>
                <a:solidFill>
                  <a:schemeClr val="accent1">
                    <a:lumMod val="50000"/>
                  </a:schemeClr>
                </a:solidFill>
                <a:effectLst/>
                <a:uLnTx/>
                <a:uFillTx/>
                <a:latin typeface="Calibri" panose="020F0502020204030204" pitchFamily="34" charset="0"/>
                <a:cs typeface="Calibri" panose="020F0502020204030204" pitchFamily="34" charset="0"/>
                <a:sym typeface="Arial"/>
              </a:rPr>
              <a:t>Zona localisé :</a:t>
            </a:r>
            <a:br>
              <a:rPr kumimoji="0" lang="fr-CA" sz="2667" b="0" i="0" u="none" strike="noStrike" kern="1200" cap="none" spc="0" normalizeH="0" baseline="0" noProof="0">
                <a:ln>
                  <a:noFill/>
                </a:ln>
                <a:solidFill>
                  <a:srgbClr val="629DD1"/>
                </a:solidFill>
                <a:effectLst/>
                <a:uLnTx/>
                <a:uFillTx/>
                <a:latin typeface="Calibri" panose="020F0502020204030204" pitchFamily="34" charset="0"/>
                <a:cs typeface="Calibri" panose="020F0502020204030204" pitchFamily="34" charset="0"/>
                <a:sym typeface="Arial"/>
              </a:rPr>
            </a:br>
            <a:r>
              <a:rPr kumimoji="0" lang="fr-CA"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éruption touchant 1 ou</a:t>
            </a:r>
            <a:br>
              <a:rPr kumimoji="0" lang="fr-CA"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br>
            <a:r>
              <a:rPr kumimoji="0" lang="fr-CA"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2 dermatomes adjacents</a:t>
            </a:r>
            <a:endParaRPr kumimoji="0" lang="fr-CA" sz="2667"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5" name="Group 4">
            <a:extLst>
              <a:ext uri="{FF2B5EF4-FFF2-40B4-BE49-F238E27FC236}">
                <a16:creationId xmlns:a16="http://schemas.microsoft.com/office/drawing/2014/main" id="{F98F10FE-0A77-4FDF-BC71-000D48C6100A}"/>
              </a:ext>
            </a:extLst>
          </p:cNvPr>
          <p:cNvGrpSpPr/>
          <p:nvPr/>
        </p:nvGrpSpPr>
        <p:grpSpPr>
          <a:xfrm>
            <a:off x="862013" y="3319987"/>
            <a:ext cx="5843587" cy="2242613"/>
            <a:chOff x="862013" y="3429000"/>
            <a:chExt cx="5729483" cy="2100978"/>
          </a:xfrm>
        </p:grpSpPr>
        <p:pic>
          <p:nvPicPr>
            <p:cNvPr id="2" name="Picture 1">
              <a:extLst>
                <a:ext uri="{FF2B5EF4-FFF2-40B4-BE49-F238E27FC236}">
                  <a16:creationId xmlns:a16="http://schemas.microsoft.com/office/drawing/2014/main" id="{061EA05B-E33A-B3FC-4772-AF46D0A7B0E9}"/>
                </a:ext>
              </a:extLst>
            </p:cNvPr>
            <p:cNvPicPr>
              <a:picLocks noChangeAspect="1"/>
            </p:cNvPicPr>
            <p:nvPr/>
          </p:nvPicPr>
          <p:blipFill>
            <a:blip r:embed="rId7"/>
            <a:stretch>
              <a:fillRect/>
            </a:stretch>
          </p:blipFill>
          <p:spPr>
            <a:xfrm>
              <a:off x="862013" y="3429000"/>
              <a:ext cx="2799411" cy="2098546"/>
            </a:xfrm>
            <a:prstGeom prst="rect">
              <a:avLst/>
            </a:prstGeom>
          </p:spPr>
        </p:pic>
        <p:pic>
          <p:nvPicPr>
            <p:cNvPr id="3" name="Picture 2">
              <a:extLst>
                <a:ext uri="{FF2B5EF4-FFF2-40B4-BE49-F238E27FC236}">
                  <a16:creationId xmlns:a16="http://schemas.microsoft.com/office/drawing/2014/main" id="{F17AF5D8-30F4-859B-D1C6-C12B74CDE89A}"/>
                </a:ext>
              </a:extLst>
            </p:cNvPr>
            <p:cNvPicPr>
              <a:picLocks noChangeAspect="1"/>
            </p:cNvPicPr>
            <p:nvPr/>
          </p:nvPicPr>
          <p:blipFill>
            <a:blip r:embed="rId8"/>
            <a:stretch>
              <a:fillRect/>
            </a:stretch>
          </p:blipFill>
          <p:spPr>
            <a:xfrm>
              <a:off x="3792085" y="3429000"/>
              <a:ext cx="2799411" cy="2100978"/>
            </a:xfrm>
            <a:prstGeom prst="rect">
              <a:avLst/>
            </a:prstGeom>
          </p:spPr>
        </p:pic>
      </p:grpSp>
      <p:pic>
        <p:nvPicPr>
          <p:cNvPr id="4" name="Picture 3">
            <a:extLst>
              <a:ext uri="{FF2B5EF4-FFF2-40B4-BE49-F238E27FC236}">
                <a16:creationId xmlns:a16="http://schemas.microsoft.com/office/drawing/2014/main" id="{DC7FF486-7A12-343C-76C7-22FD10F65148}"/>
              </a:ext>
            </a:extLst>
          </p:cNvPr>
          <p:cNvPicPr>
            <a:picLocks noChangeAspect="1"/>
          </p:cNvPicPr>
          <p:nvPr/>
        </p:nvPicPr>
        <p:blipFill rotWithShape="1">
          <a:blip r:embed="rId9"/>
          <a:srcRect l="9935" t="10226" r="9476" b="13713"/>
          <a:stretch/>
        </p:blipFill>
        <p:spPr>
          <a:xfrm>
            <a:off x="7454259" y="3319987"/>
            <a:ext cx="2334154" cy="2897681"/>
          </a:xfrm>
          <a:prstGeom prst="rect">
            <a:avLst/>
          </a:prstGeom>
        </p:spPr>
      </p:pic>
      <p:sp>
        <p:nvSpPr>
          <p:cNvPr id="9" name="Slide Number Placeholder 8">
            <a:extLst>
              <a:ext uri="{FF2B5EF4-FFF2-40B4-BE49-F238E27FC236}">
                <a16:creationId xmlns:a16="http://schemas.microsoft.com/office/drawing/2014/main" id="{C7E201E1-4E72-4FF4-8460-DC5EBEBBAD5A}"/>
              </a:ext>
            </a:extLst>
          </p:cNvPr>
          <p:cNvSpPr>
            <a:spLocks noGrp="1"/>
          </p:cNvSpPr>
          <p:nvPr>
            <p:ph type="sldNum" sz="quarter" idx="12"/>
          </p:nvPr>
        </p:nvSpPr>
        <p:spPr/>
        <p:txBody>
          <a:bodyPr/>
          <a:lstStyle/>
          <a:p>
            <a:fld id="{2789393D-23C3-F148-91BA-4F8B005EBEDD}" type="slidenum">
              <a:rPr lang="en-US" smtClean="0"/>
              <a:pPr/>
              <a:t>16</a:t>
            </a:fld>
            <a:endParaRPr lang="en-US"/>
          </a:p>
        </p:txBody>
      </p:sp>
      <p:sp>
        <p:nvSpPr>
          <p:cNvPr id="6" name="Footer Placeholder 9">
            <a:extLst>
              <a:ext uri="{FF2B5EF4-FFF2-40B4-BE49-F238E27FC236}">
                <a16:creationId xmlns:a16="http://schemas.microsoft.com/office/drawing/2014/main" id="{3B209EFE-CD9C-8BD6-CE3A-7E80A06ADB3F}"/>
              </a:ext>
            </a:extLst>
          </p:cNvPr>
          <p:cNvSpPr txBox="1">
            <a:spLocks/>
          </p:cNvSpPr>
          <p:nvPr/>
        </p:nvSpPr>
        <p:spPr>
          <a:xfrm>
            <a:off x="794766" y="5860040"/>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a:defRPr/>
            </a:pPr>
            <a:r>
              <a:rPr lang="fr-FR"/>
              <a:t>* </a:t>
            </a:r>
            <a:r>
              <a:rPr lang="fr-CA"/>
              <a:t>Photos fournies par le D</a:t>
            </a:r>
            <a:r>
              <a:rPr lang="fr-CA" baseline="30000"/>
              <a:t>r</a:t>
            </a:r>
            <a:r>
              <a:rPr lang="fr-CA"/>
              <a:t> Steben.</a:t>
            </a:r>
            <a:endParaRPr lang="fr-CA">
              <a:cs typeface="Calibri" panose="020F0502020204030204" pitchFamily="34" charset="0"/>
            </a:endParaRPr>
          </a:p>
          <a:p>
            <a:pPr defTabSz="914400">
              <a:defRPr/>
            </a:pPr>
            <a:r>
              <a:rPr lang="fr-CA">
                <a:cs typeface="Calibri" panose="020F0502020204030204" pitchFamily="34" charset="0"/>
              </a:rPr>
              <a:t>Centers for </a:t>
            </a:r>
            <a:r>
              <a:rPr lang="fr-CA" err="1">
                <a:cs typeface="Calibri" panose="020F0502020204030204" pitchFamily="34" charset="0"/>
              </a:rPr>
              <a:t>Disease</a:t>
            </a:r>
            <a:r>
              <a:rPr lang="fr-CA">
                <a:cs typeface="Calibri" panose="020F0502020204030204" pitchFamily="34" charset="0"/>
              </a:rPr>
              <a:t> Control and Prevention. Shingles (</a:t>
            </a:r>
            <a:r>
              <a:rPr lang="fr-CA" i="1">
                <a:cs typeface="Calibri" panose="020F0502020204030204" pitchFamily="34" charset="0"/>
              </a:rPr>
              <a:t>Herpes </a:t>
            </a:r>
            <a:r>
              <a:rPr lang="fr-CA" i="1" err="1">
                <a:cs typeface="Calibri" panose="020F0502020204030204" pitchFamily="34" charset="0"/>
              </a:rPr>
              <a:t>Zoster</a:t>
            </a:r>
            <a:r>
              <a:rPr lang="fr-CA">
                <a:cs typeface="Calibri" panose="020F0502020204030204" pitchFamily="34" charset="0"/>
              </a:rPr>
              <a:t>), [En ligne], mis à jour le 14 août 2019. [</a:t>
            </a:r>
            <a:r>
              <a:rPr lang="fr-CA">
                <a:cs typeface="Calibri" panose="020F0502020204030204" pitchFamily="34" charset="0"/>
                <a:hlinkClick r:id="rId10">
                  <a:extLst>
                    <a:ext uri="{A12FA001-AC4F-418D-AE19-62706E023703}">
                      <ahyp:hlinkClr xmlns:ahyp="http://schemas.microsoft.com/office/drawing/2018/hyperlinkcolor" val="tx"/>
                    </a:ext>
                  </a:extLst>
                </a:hlinkClick>
              </a:rPr>
              <a:t>https://www.cdc.gov/shingles/hcp/clinical-overview.html</a:t>
            </a:r>
            <a:r>
              <a:rPr lang="fr-CA">
                <a:cs typeface="Calibri" panose="020F0502020204030204" pitchFamily="34" charset="0"/>
              </a:rPr>
              <a:t>/]</a:t>
            </a:r>
          </a:p>
        </p:txBody>
      </p:sp>
    </p:spTree>
    <p:extLst>
      <p:ext uri="{BB962C8B-B14F-4D97-AF65-F5344CB8AC3E}">
        <p14:creationId xmlns:p14="http://schemas.microsoft.com/office/powerpoint/2010/main" val="2912896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17E348F-B2CB-4E21-90DC-A2ACD91EB105}"/>
              </a:ext>
            </a:extLst>
          </p:cNvPr>
          <p:cNvSpPr/>
          <p:nvPr/>
        </p:nvSpPr>
        <p:spPr>
          <a:xfrm>
            <a:off x="3606006" y="3512585"/>
            <a:ext cx="4979988" cy="102808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r>
              <a:rPr lang="fr-CA">
                <a:latin typeface="Calibri" panose="020F0502020204030204" pitchFamily="34" charset="0"/>
                <a:cs typeface="Calibri" panose="020F0502020204030204" pitchFamily="34" charset="0"/>
              </a:rPr>
              <a:t>Les personnes de ≥ 50 ans</a:t>
            </a:r>
          </a:p>
        </p:txBody>
      </p:sp>
      <p:sp>
        <p:nvSpPr>
          <p:cNvPr id="21" name="Footer Placeholder 20">
            <a:extLst>
              <a:ext uri="{FF2B5EF4-FFF2-40B4-BE49-F238E27FC236}">
                <a16:creationId xmlns:a16="http://schemas.microsoft.com/office/drawing/2014/main" id="{CB81B9A6-9784-4789-8A22-DCAAE280CA13}"/>
              </a:ext>
            </a:extLst>
          </p:cNvPr>
          <p:cNvSpPr>
            <a:spLocks noGrp="1"/>
          </p:cNvSpPr>
          <p:nvPr>
            <p:ph type="ftr" sz="quarter" idx="11"/>
          </p:nvPr>
        </p:nvSpPr>
        <p:spPr>
          <a:xfrm>
            <a:off x="762950" y="5912868"/>
            <a:ext cx="10209850" cy="609600"/>
          </a:xfrm>
        </p:spPr>
        <p:txBody>
          <a:bodyPr/>
          <a:lstStyle/>
          <a:p>
            <a:pPr>
              <a:defRPr/>
            </a:pPr>
            <a:r>
              <a:rPr lang="fr-CA" sz="900" dirty="0">
                <a:latin typeface="Calibri" panose="020F0502020204030204" pitchFamily="34" charset="0"/>
              </a:rPr>
              <a:t>CIQ : </a:t>
            </a:r>
            <a:r>
              <a:rPr lang="fr-CA" dirty="0"/>
              <a:t>Comité sur l’immunisation du Québec;</a:t>
            </a:r>
            <a:r>
              <a:rPr kumimoji="0" lang="fr-CA" sz="900" b="0" i="0" u="none" strike="noStrike" kern="1200" cap="none" spc="0" normalizeH="0" baseline="0" noProof="0" dirty="0">
                <a:ln>
                  <a:noFill/>
                </a:ln>
                <a:effectLst/>
                <a:uLnTx/>
                <a:uFillTx/>
                <a:latin typeface="Calibri" panose="020F0502020204030204" pitchFamily="34" charset="0"/>
                <a:ea typeface="+mn-ea"/>
                <a:cs typeface="+mn-cs"/>
              </a:rPr>
              <a:t> PIQ : Protocole d’immunisation du Québec; </a:t>
            </a:r>
            <a:r>
              <a:rPr kumimoji="0" lang="en-CA" sz="900" b="0" i="0" u="none" strike="noStrike" cap="none" normalizeH="0" baseline="0" noProof="0" dirty="0">
                <a:ln>
                  <a:noFill/>
                </a:ln>
                <a:uLnTx/>
                <a:uFillTx/>
                <a:latin typeface="Calibri" panose="020F0502020204030204" pitchFamily="34" charset="0"/>
                <a:ea typeface="+mn-ea"/>
                <a:cs typeface="+mn-cs"/>
              </a:rPr>
              <a:t>G : </a:t>
            </a:r>
            <a:r>
              <a:rPr kumimoji="0" lang="en-CA" sz="900" b="0" i="0" u="none" strike="noStrike" cap="none" normalizeH="0" baseline="0" noProof="0" dirty="0" err="1">
                <a:ln>
                  <a:noFill/>
                </a:ln>
                <a:uLnTx/>
                <a:uFillTx/>
                <a:latin typeface="Calibri" panose="020F0502020204030204" pitchFamily="34" charset="0"/>
                <a:ea typeface="+mn-ea"/>
                <a:cs typeface="+mn-cs"/>
              </a:rPr>
              <a:t>Gratuit</a:t>
            </a:r>
            <a:r>
              <a:rPr kumimoji="0" lang="en-CA" sz="900" b="0" i="0" u="none" strike="noStrike" cap="none" normalizeH="0" baseline="0" noProof="0" dirty="0">
                <a:ln>
                  <a:noFill/>
                </a:ln>
                <a:uLnTx/>
                <a:uFillTx/>
                <a:latin typeface="Calibri" panose="020F0502020204030204" pitchFamily="34" charset="0"/>
                <a:ea typeface="+mn-ea"/>
                <a:cs typeface="+mn-cs"/>
              </a:rPr>
              <a:t>; R : </a:t>
            </a:r>
            <a:r>
              <a:rPr kumimoji="0" lang="en-CA" sz="900" b="0" i="0" u="none" strike="noStrike" cap="none" normalizeH="0" baseline="0" noProof="0" dirty="0" err="1">
                <a:ln>
                  <a:noFill/>
                </a:ln>
                <a:uLnTx/>
                <a:uFillTx/>
                <a:latin typeface="Calibri" panose="020F0502020204030204" pitchFamily="34" charset="0"/>
                <a:ea typeface="+mn-ea"/>
                <a:cs typeface="+mn-cs"/>
              </a:rPr>
              <a:t>Recommandée</a:t>
            </a:r>
            <a:r>
              <a:rPr kumimoji="0" lang="en-CA" sz="900" b="0" i="0" u="none" strike="noStrike" cap="none" normalizeH="0" baseline="0" noProof="0" dirty="0">
                <a:ln>
                  <a:noFill/>
                </a:ln>
                <a:uLnTx/>
                <a:uFillTx/>
                <a:latin typeface="Calibri" panose="020F0502020204030204" pitchFamily="34" charset="0"/>
                <a:ea typeface="+mn-ea"/>
                <a:cs typeface="+mn-cs"/>
              </a:rPr>
              <a:t>; A : </a:t>
            </a:r>
            <a:r>
              <a:rPr kumimoji="0" lang="en-CA" sz="900" b="0" i="0" u="none" strike="noStrike" cap="none" normalizeH="0" baseline="0" noProof="0" dirty="0" err="1">
                <a:ln>
                  <a:noFill/>
                </a:ln>
                <a:uLnTx/>
                <a:uFillTx/>
                <a:latin typeface="Calibri" panose="020F0502020204030204" pitchFamily="34" charset="0"/>
                <a:ea typeface="+mn-ea"/>
                <a:cs typeface="+mn-cs"/>
              </a:rPr>
              <a:t>Autorisée</a:t>
            </a:r>
            <a:endParaRPr lang="en-CA" dirty="0"/>
          </a:p>
          <a:p>
            <a:pPr>
              <a:defRPr/>
            </a:pP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Ministère</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de la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Santé</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et des Services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sociaux</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PIQ</a:t>
            </a:r>
            <a:r>
              <a:rPr kumimoji="0" lang="en-CA" sz="900" b="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[En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ligne</a:t>
            </a:r>
            <a:r>
              <a:rPr lang="en-CA" sz="900" dirty="0">
                <a:latin typeface="Calibri" panose="020F0502020204030204" pitchFamily="34" charset="0"/>
                <a:cs typeface="Calibri" panose="020F0502020204030204" pitchFamily="34" charset="0"/>
              </a:rPr>
              <a:t>],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mis à jour le </a:t>
            </a:r>
            <a:r>
              <a:rPr kumimoji="0" lang="en-CA" b="0" i="0" u="none" strike="noStrike" kern="1200" cap="none" spc="0" normalizeH="0" baseline="0" noProof="0" dirty="0">
                <a:ln>
                  <a:noFill/>
                </a:ln>
                <a:effectLst/>
                <a:uLnTx/>
                <a:uFillTx/>
                <a:cs typeface="Calibri" panose="020F0502020204030204" pitchFamily="34" charset="0"/>
              </a:rPr>
              <a:t>20 </a:t>
            </a:r>
            <a:r>
              <a:rPr kumimoji="0" lang="en-CA" b="0" i="0" u="none" strike="noStrike" kern="1200" cap="none" spc="0" normalizeH="0" baseline="0" noProof="0" dirty="0" err="1">
                <a:ln>
                  <a:noFill/>
                </a:ln>
                <a:effectLst/>
                <a:uLnTx/>
                <a:uFillTx/>
                <a:cs typeface="Calibri" panose="020F0502020204030204" pitchFamily="34" charset="0"/>
              </a:rPr>
              <a:t>avril</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2023,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https://www.msss.gouv.qc.ca/professionnels/vaccination/piq-vaccins/zona-va-vaccin-vivant-attenue-contre-le-zona</a:t>
            </a:r>
            <a:r>
              <a:rPr kumimoji="0" lang="en-CA" sz="8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mis à jour le 20 </a:t>
            </a:r>
            <a:r>
              <a:rPr lang="en-CA" sz="900" dirty="0" err="1">
                <a:latin typeface="Calibri" panose="020F0502020204030204" pitchFamily="34" charset="0"/>
                <a:cs typeface="Calibri" panose="020F0502020204030204" pitchFamily="34" charset="0"/>
              </a:rPr>
              <a:t>avril</a:t>
            </a:r>
            <a:r>
              <a:rPr lang="en-CA" sz="900" dirty="0">
                <a:latin typeface="Calibri" panose="020F0502020204030204" pitchFamily="34" charset="0"/>
                <a:cs typeface="Calibri" panose="020F0502020204030204" pitchFamily="34" charset="0"/>
              </a:rPr>
              <a:t> 2023,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6">
                  <a:extLst>
                    <a:ext uri="{A12FA001-AC4F-418D-AE19-62706E023703}">
                      <ahyp:hlinkClr xmlns:ahyp="http://schemas.microsoft.com/office/drawing/2018/hyperlinkcolor" val="tx"/>
                    </a:ext>
                  </a:extLst>
                </a:hlinkClick>
              </a:rPr>
              <a:t>https://www.msss.gouv.qc.ca/professionnels/vaccination/piq-vaccins/zona-su-vaccin-sous-unitaire-contre-le-zona/</a:t>
            </a:r>
            <a:r>
              <a:rPr lang="en-CA" dirty="0">
                <a:solidFill>
                  <a:srgbClr val="555555"/>
                </a:solidFill>
                <a:cs typeface="Calibri" panose="020F0502020204030204" pitchFamily="34" charset="0"/>
              </a:rPr>
              <a:t>].</a:t>
            </a:r>
          </a:p>
        </p:txBody>
      </p:sp>
      <p:sp>
        <p:nvSpPr>
          <p:cNvPr id="1444" name="Titre 1"/>
          <p:cNvSpPr txBox="1">
            <a:spLocks noGrp="1"/>
          </p:cNvSpPr>
          <p:nvPr>
            <p:ph type="title"/>
            <p:custDataLst>
              <p:tags r:id="rId1"/>
            </p:custDataLst>
          </p:nvPr>
        </p:nvSpPr>
        <p:spPr>
          <a:xfrm>
            <a:off x="748665" y="155575"/>
            <a:ext cx="10485438" cy="1046163"/>
          </a:xfrm>
        </p:spPr>
        <p:txBody>
          <a:bodyPr>
            <a:noAutofit/>
          </a:bodyPr>
          <a:lstStyle/>
          <a:p>
            <a:r>
              <a:rPr lang="fr-FR" sz="3200"/>
              <a:t>Vaccins contre le zona : indications (PIQ)</a:t>
            </a:r>
            <a:endParaRPr lang="fr-FR" sz="2800"/>
          </a:p>
        </p:txBody>
      </p:sp>
      <p:sp>
        <p:nvSpPr>
          <p:cNvPr id="2" name="ZoneTexte 1"/>
          <p:cNvSpPr txBox="1"/>
          <p:nvPr>
            <p:custDataLst>
              <p:tags r:id="rId2"/>
            </p:custDataLst>
          </p:nvPr>
        </p:nvSpPr>
        <p:spPr>
          <a:xfrm>
            <a:off x="9572977" y="-79022"/>
            <a:ext cx="123169"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t">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gl-E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p:sp>
        <p:nvSpPr>
          <p:cNvPr id="22" name="Slide Number Placeholder 21">
            <a:extLst>
              <a:ext uri="{FF2B5EF4-FFF2-40B4-BE49-F238E27FC236}">
                <a16:creationId xmlns:a16="http://schemas.microsoft.com/office/drawing/2014/main" id="{CCDD3CB4-B66F-45F6-A7F3-36466D4FCA0F}"/>
              </a:ext>
            </a:extLst>
          </p:cNvPr>
          <p:cNvSpPr>
            <a:spLocks noGrp="1"/>
          </p:cNvSpPr>
          <p:nvPr>
            <p:ph type="sldNum" sz="quarter" idx="12"/>
          </p:nvPr>
        </p:nvSpPr>
        <p:spPr/>
        <p:txBody>
          <a:bodyPr/>
          <a:lstStyle/>
          <a:p>
            <a:fld id="{2789393D-23C3-F148-91BA-4F8B005EBEDD}" type="slidenum">
              <a:rPr lang="en-US" smtClean="0"/>
              <a:pPr/>
              <a:t>17</a:t>
            </a:fld>
            <a:endParaRPr lang="en-US"/>
          </a:p>
        </p:txBody>
      </p:sp>
      <p:sp>
        <p:nvSpPr>
          <p:cNvPr id="23" name="Oval 22">
            <a:extLst>
              <a:ext uri="{FF2B5EF4-FFF2-40B4-BE49-F238E27FC236}">
                <a16:creationId xmlns:a16="http://schemas.microsoft.com/office/drawing/2014/main" id="{CCCE9509-4746-48FB-A6A4-846B4E05061E}"/>
              </a:ext>
            </a:extLst>
          </p:cNvPr>
          <p:cNvSpPr/>
          <p:nvPr/>
        </p:nvSpPr>
        <p:spPr>
          <a:xfrm>
            <a:off x="3793328" y="3687617"/>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latin typeface="Calibri" panose="020F0502020204030204" pitchFamily="34" charset="0"/>
                <a:cs typeface="Calibri" panose="020F0502020204030204" pitchFamily="34" charset="0"/>
              </a:rPr>
              <a:t>R</a:t>
            </a:r>
          </a:p>
        </p:txBody>
      </p:sp>
      <p:sp>
        <p:nvSpPr>
          <p:cNvPr id="33" name="Rectangle: Rounded Corners 32">
            <a:extLst>
              <a:ext uri="{FF2B5EF4-FFF2-40B4-BE49-F238E27FC236}">
                <a16:creationId xmlns:a16="http://schemas.microsoft.com/office/drawing/2014/main" id="{9294F31B-4D70-42E3-B20D-A99C440F6058}"/>
              </a:ext>
            </a:extLst>
          </p:cNvPr>
          <p:cNvSpPr/>
          <p:nvPr/>
        </p:nvSpPr>
        <p:spPr>
          <a:xfrm>
            <a:off x="6358572" y="2317334"/>
            <a:ext cx="4979988" cy="102808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a:t>
            </a:r>
            <a:r>
              <a:rPr lang="fr-FR" dirty="0" err="1">
                <a:latin typeface="Calibri" panose="020F0502020204030204" pitchFamily="34" charset="0"/>
                <a:cs typeface="Calibri" panose="020F0502020204030204" pitchFamily="34" charset="0"/>
              </a:rPr>
              <a:t>immuno-déprimées</a:t>
            </a:r>
            <a:r>
              <a:rPr lang="fr-FR" dirty="0">
                <a:latin typeface="Calibri" panose="020F0502020204030204" pitchFamily="34" charset="0"/>
                <a:cs typeface="Calibri" panose="020F0502020204030204" pitchFamily="34" charset="0"/>
              </a:rPr>
              <a:t> de ≥ 18 ans</a:t>
            </a:r>
            <a:endParaRPr lang="en-US" dirty="0">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DC036A17-48C0-4CD6-9C01-58DA48877E08}"/>
              </a:ext>
            </a:extLst>
          </p:cNvPr>
          <p:cNvSpPr/>
          <p:nvPr/>
        </p:nvSpPr>
        <p:spPr>
          <a:xfrm>
            <a:off x="6568307" y="2492366"/>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
        <p:nvSpPr>
          <p:cNvPr id="35" name="Rectangle: Rounded Corners 34">
            <a:extLst>
              <a:ext uri="{FF2B5EF4-FFF2-40B4-BE49-F238E27FC236}">
                <a16:creationId xmlns:a16="http://schemas.microsoft.com/office/drawing/2014/main" id="{130DDE7B-C76C-4342-8096-CFC900DA5332}"/>
              </a:ext>
            </a:extLst>
          </p:cNvPr>
          <p:cNvSpPr/>
          <p:nvPr/>
        </p:nvSpPr>
        <p:spPr>
          <a:xfrm>
            <a:off x="862013" y="4712905"/>
            <a:ext cx="10453687" cy="107509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de 18 à 49 ans qui présentent des conditions médicales chroniques augmentant leur risque de zona ou de ses complications</a:t>
            </a:r>
            <a:endParaRPr lang="en-US" dirty="0">
              <a:latin typeface="Calibri" panose="020F0502020204030204" pitchFamily="34" charset="0"/>
              <a:cs typeface="Calibri" panose="020F0502020204030204" pitchFamily="34" charset="0"/>
            </a:endParaRPr>
          </a:p>
        </p:txBody>
      </p:sp>
      <p:sp>
        <p:nvSpPr>
          <p:cNvPr id="36" name="Oval 35">
            <a:extLst>
              <a:ext uri="{FF2B5EF4-FFF2-40B4-BE49-F238E27FC236}">
                <a16:creationId xmlns:a16="http://schemas.microsoft.com/office/drawing/2014/main" id="{08CB98F3-38AE-403C-9C23-1A543FD40ECA}"/>
              </a:ext>
            </a:extLst>
          </p:cNvPr>
          <p:cNvSpPr/>
          <p:nvPr/>
        </p:nvSpPr>
        <p:spPr>
          <a:xfrm>
            <a:off x="1076231" y="4910090"/>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75000"/>
                  </a:schemeClr>
                </a:solidFill>
                <a:latin typeface="Calibri" panose="020F0502020204030204" pitchFamily="34" charset="0"/>
                <a:cs typeface="Calibri" panose="020F0502020204030204" pitchFamily="34" charset="0"/>
              </a:rPr>
              <a:t>A</a:t>
            </a:r>
          </a:p>
        </p:txBody>
      </p:sp>
      <p:sp>
        <p:nvSpPr>
          <p:cNvPr id="4" name="TextBox 3">
            <a:extLst>
              <a:ext uri="{FF2B5EF4-FFF2-40B4-BE49-F238E27FC236}">
                <a16:creationId xmlns:a16="http://schemas.microsoft.com/office/drawing/2014/main" id="{ECE960E5-AFB4-783F-A682-83D036D13240}"/>
              </a:ext>
            </a:extLst>
          </p:cNvPr>
          <p:cNvSpPr txBox="1"/>
          <p:nvPr/>
        </p:nvSpPr>
        <p:spPr>
          <a:xfrm>
            <a:off x="752821" y="1607549"/>
            <a:ext cx="11009688"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rPr>
              <a:t>Le CIQ recommande l’utilisation du vaccin Zona-SU de préférence à celle du vaccin Zona-VA</a:t>
            </a:r>
            <a:endParaRPr lang="en-US" sz="2200"/>
          </a:p>
        </p:txBody>
      </p:sp>
      <p:sp>
        <p:nvSpPr>
          <p:cNvPr id="3" name="Rectangle: Rounded Corners 2">
            <a:extLst>
              <a:ext uri="{FF2B5EF4-FFF2-40B4-BE49-F238E27FC236}">
                <a16:creationId xmlns:a16="http://schemas.microsoft.com/office/drawing/2014/main" id="{5953B7A0-76E6-7545-88D1-F13EDAB5B650}"/>
              </a:ext>
            </a:extLst>
          </p:cNvPr>
          <p:cNvSpPr/>
          <p:nvPr/>
        </p:nvSpPr>
        <p:spPr>
          <a:xfrm>
            <a:off x="853441" y="2300293"/>
            <a:ext cx="4979988" cy="105709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CA" dirty="0">
                <a:latin typeface="Calibri" panose="020F0502020204030204" pitchFamily="34" charset="0"/>
                <a:cs typeface="Calibri" panose="020F0502020204030204" pitchFamily="34" charset="0"/>
              </a:rPr>
              <a:t>Les personnes âgées de 80 ans et plus</a:t>
            </a:r>
          </a:p>
        </p:txBody>
      </p:sp>
      <p:sp>
        <p:nvSpPr>
          <p:cNvPr id="5" name="Oval 4">
            <a:extLst>
              <a:ext uri="{FF2B5EF4-FFF2-40B4-BE49-F238E27FC236}">
                <a16:creationId xmlns:a16="http://schemas.microsoft.com/office/drawing/2014/main" id="{6B753EFC-6D67-E2CF-266B-46A5283EBDCF}"/>
              </a:ext>
            </a:extLst>
          </p:cNvPr>
          <p:cNvSpPr/>
          <p:nvPr/>
        </p:nvSpPr>
        <p:spPr>
          <a:xfrm>
            <a:off x="1093287" y="2488481"/>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59809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131F13D-146B-414C-AE48-3BDBB81D53AB}"/>
              </a:ext>
            </a:extLst>
          </p:cNvPr>
          <p:cNvSpPr>
            <a:spLocks noGrp="1"/>
          </p:cNvSpPr>
          <p:nvPr>
            <p:ph type="ftr" sz="quarter" idx="11"/>
          </p:nvPr>
        </p:nvSpPr>
        <p:spPr>
          <a:xfrm>
            <a:off x="762950" y="5912868"/>
            <a:ext cx="10134464" cy="609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effectLst/>
                <a:uLnTx/>
                <a:uFillTx/>
                <a:latin typeface="Calibri" panose="020F0502020204030204" pitchFamily="34" charset="0"/>
                <a:ea typeface="+mn-ea"/>
                <a:cs typeface="+mn-cs"/>
              </a:rPr>
              <a:t>IM : intramusculaire; PIQ : Protocole d’immunisation du Québec; SC : sous-cutanée</a:t>
            </a:r>
          </a:p>
          <a:p>
            <a:pPr>
              <a:defRPr/>
            </a:pPr>
            <a:r>
              <a:rPr kumimoji="0" lang="en-CA" sz="900" b="0" i="0" u="none" strike="noStrike" kern="1200" cap="none" spc="0" normalizeH="0" baseline="0" noProof="0" dirty="0" err="1">
                <a:ln>
                  <a:noFill/>
                </a:ln>
                <a:effectLst/>
                <a:uLnTx/>
                <a:uFillTx/>
                <a:latin typeface="Calibri" panose="020F0502020204030204" pitchFamily="34" charset="0"/>
                <a:ea typeface="+mn-ea"/>
                <a:cs typeface="+mn-cs"/>
              </a:rPr>
              <a:t>Ministère</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 de la </a:t>
            </a:r>
            <a:r>
              <a:rPr kumimoji="0" lang="en-CA" sz="900" b="0" i="0" u="none" strike="noStrike" kern="1200" cap="none" spc="0" normalizeH="0" baseline="0" noProof="0" dirty="0" err="1">
                <a:ln>
                  <a:noFill/>
                </a:ln>
                <a:effectLst/>
                <a:uLnTx/>
                <a:uFillTx/>
                <a:latin typeface="Calibri" panose="020F0502020204030204" pitchFamily="34" charset="0"/>
                <a:ea typeface="+mn-ea"/>
                <a:cs typeface="+mn-cs"/>
              </a:rPr>
              <a:t>Santé</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 et des Services </a:t>
            </a:r>
            <a:r>
              <a:rPr kumimoji="0" lang="en-CA" sz="900" b="0" i="0" u="none" strike="noStrike" kern="1200" cap="none" spc="0" normalizeH="0" baseline="0" noProof="0" dirty="0" err="1">
                <a:ln>
                  <a:noFill/>
                </a:ln>
                <a:effectLst/>
                <a:uLnTx/>
                <a:uFillTx/>
                <a:latin typeface="Calibri" panose="020F0502020204030204" pitchFamily="34" charset="0"/>
                <a:ea typeface="+mn-ea"/>
                <a:cs typeface="+mn-cs"/>
              </a:rPr>
              <a:t>sociaux</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 </a:t>
            </a:r>
            <a:r>
              <a:rPr kumimoji="0" lang="en-CA" sz="900" b="0" i="1" u="none" strike="noStrike" kern="1200" cap="none" spc="0" normalizeH="0" baseline="0" noProof="0" dirty="0">
                <a:ln>
                  <a:noFill/>
                </a:ln>
                <a:effectLst/>
                <a:uLnTx/>
                <a:uFillTx/>
                <a:latin typeface="Calibri" panose="020F0502020204030204" pitchFamily="34" charset="0"/>
                <a:ea typeface="+mn-ea"/>
                <a:cs typeface="+mn-cs"/>
              </a:rPr>
              <a:t>PIQ</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 [En </a:t>
            </a:r>
            <a:r>
              <a:rPr kumimoji="0" lang="en-CA" sz="900" b="0" i="0" u="none" strike="noStrike" kern="1200" cap="none" spc="0" normalizeH="0" baseline="0" noProof="0" dirty="0" err="1">
                <a:ln>
                  <a:noFill/>
                </a:ln>
                <a:effectLst/>
                <a:uLnTx/>
                <a:uFillTx/>
                <a:latin typeface="Calibri" panose="020F0502020204030204" pitchFamily="34" charset="0"/>
                <a:ea typeface="+mn-ea"/>
                <a:cs typeface="+mn-cs"/>
              </a:rPr>
              <a:t>ligne</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 mis à jour</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le </a:t>
            </a:r>
            <a:r>
              <a:rPr lang="en-CA" sz="900" dirty="0">
                <a:latin typeface="Calibri" panose="020F0502020204030204" pitchFamily="34" charset="0"/>
                <a:cs typeface="Calibri" panose="020F0502020204030204" pitchFamily="34" charset="0"/>
              </a:rPr>
              <a:t>18 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novembre</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2019, </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a:t>
            </a:r>
            <a:r>
              <a:rPr lang="en-CA" dirty="0">
                <a:solidFill>
                  <a:srgbClr val="555555"/>
                </a:solidFill>
                <a:cs typeface="Calibri" panose="020F0502020204030204" pitchFamily="34" charset="0"/>
                <a:hlinkClick r:id="rId16">
                  <a:extLst>
                    <a:ext uri="{A12FA001-AC4F-418D-AE19-62706E023703}">
                      <ahyp:hlinkClr xmlns:ahyp="http://schemas.microsoft.com/office/drawing/2018/hyperlinkcolor" val="tx"/>
                    </a:ext>
                  </a:extLst>
                </a:hlinkClick>
              </a:rPr>
              <a:t>https://www.msss.gouv.qc.ca/professionnels/vaccination/piq-vaccins/zona-va-vaccin-vivant-attenue-contre-le-zona</a:t>
            </a:r>
            <a:r>
              <a:rPr kumimoji="0" lang="en-CA" sz="8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a:t>
            </a:r>
          </a:p>
          <a:p>
            <a:pPr>
              <a:defRPr/>
            </a:pPr>
            <a:r>
              <a:rPr lang="en-CA" sz="900" dirty="0">
                <a:latin typeface="Calibri" panose="020F0502020204030204" pitchFamily="34" charset="0"/>
              </a:rPr>
              <a:t>m</a:t>
            </a:r>
            <a:r>
              <a:rPr lang="en-CA" sz="900" dirty="0">
                <a:latin typeface="Calibri" panose="020F0502020204030204" pitchFamily="34" charset="0"/>
                <a:cs typeface="Calibri" panose="020F0502020204030204" pitchFamily="34" charset="0"/>
              </a:rPr>
              <a:t>is à jour le 3 </a:t>
            </a:r>
            <a:r>
              <a:rPr lang="en-CA" sz="900" dirty="0" err="1">
                <a:latin typeface="Calibri" panose="020F0502020204030204" pitchFamily="34" charset="0"/>
                <a:cs typeface="Calibri" panose="020F0502020204030204" pitchFamily="34" charset="0"/>
              </a:rPr>
              <a:t>février</a:t>
            </a:r>
            <a:r>
              <a:rPr lang="en-CA" sz="900" dirty="0">
                <a:latin typeface="Calibri" panose="020F0502020204030204" pitchFamily="34" charset="0"/>
                <a:cs typeface="Calibri" panose="020F0502020204030204" pitchFamily="34" charset="0"/>
              </a:rPr>
              <a:t> 2022, </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a:t>
            </a:r>
            <a:r>
              <a:rPr kumimoji="0" lang="en-CA" sz="900" b="0" i="0" u="none" strike="noStrike" kern="1200" cap="none" spc="0" normalizeH="0" baseline="0" noProof="0" dirty="0">
                <a:ln>
                  <a:noFill/>
                </a:ln>
                <a:effectLst/>
                <a:uLnTx/>
                <a:uFillTx/>
                <a:latin typeface="Calibri" panose="020F0502020204030204" pitchFamily="34" charset="0"/>
                <a:ea typeface="+mn-ea"/>
                <a:cs typeface="+mn-cs"/>
                <a:hlinkClick r:id="rId17">
                  <a:extLst>
                    <a:ext uri="{A12FA001-AC4F-418D-AE19-62706E023703}">
                      <ahyp:hlinkClr xmlns:ahyp="http://schemas.microsoft.com/office/drawing/2018/hyperlinkcolor" val="tx"/>
                    </a:ext>
                  </a:extLst>
                </a:hlinkClick>
              </a:rPr>
              <a:t>https://www.msss.gouv.qc.ca/professionnels/vaccination/piq-vaccins/zona-su-vaccin-sous-unitaire-contre-le-zona/</a:t>
            </a:r>
            <a:r>
              <a:rPr kumimoji="0" lang="en-CA" sz="900" b="0" i="0" u="none" strike="noStrike" kern="1200" cap="none" spc="0" normalizeH="0" baseline="0" noProof="0" dirty="0">
                <a:ln>
                  <a:noFill/>
                </a:ln>
                <a:effectLst/>
                <a:uLnTx/>
                <a:uFillTx/>
                <a:latin typeface="Calibri" panose="020F0502020204030204" pitchFamily="34" charset="0"/>
                <a:ea typeface="+mn-ea"/>
                <a:cs typeface="+mn-cs"/>
              </a:rPr>
              <a:t>]</a:t>
            </a:r>
            <a:r>
              <a:rPr lang="en-CA" sz="900" dirty="0">
                <a:latin typeface="Calibri" panose="020F0502020204030204" pitchFamily="34" charset="0"/>
                <a:cs typeface="Calibri" panose="020F0502020204030204" pitchFamily="34" charset="0"/>
              </a:rPr>
              <a:t>.</a:t>
            </a:r>
            <a:endParaRPr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B7E51EAC-816C-4F57-9320-4F60C309299F}"/>
              </a:ext>
            </a:extLst>
          </p:cNvPr>
          <p:cNvSpPr>
            <a:spLocks noGrp="1"/>
          </p:cNvSpPr>
          <p:nvPr>
            <p:ph type="title"/>
            <p:custDataLst>
              <p:tags r:id="rId1"/>
            </p:custDataLst>
          </p:nvPr>
        </p:nvSpPr>
        <p:spPr>
          <a:xfrm>
            <a:off x="733829" y="161365"/>
            <a:ext cx="10485120" cy="1046468"/>
          </a:xfrm>
        </p:spPr>
        <p:txBody>
          <a:bodyPr/>
          <a:lstStyle/>
          <a:p>
            <a:r>
              <a:rPr lang="fr-FR"/>
              <a:t>Dose et calendrier selon le PIQ </a:t>
            </a:r>
            <a:endParaRPr lang="en-CA"/>
          </a:p>
        </p:txBody>
      </p:sp>
      <p:sp>
        <p:nvSpPr>
          <p:cNvPr id="13" name="TextBox 12">
            <a:extLst>
              <a:ext uri="{FF2B5EF4-FFF2-40B4-BE49-F238E27FC236}">
                <a16:creationId xmlns:a16="http://schemas.microsoft.com/office/drawing/2014/main" id="{4E7027B8-534D-4317-B6B4-27C296548718}"/>
              </a:ext>
            </a:extLst>
          </p:cNvPr>
          <p:cNvSpPr txBox="1"/>
          <p:nvPr>
            <p:custDataLst>
              <p:tags r:id="rId2"/>
            </p:custDataLst>
          </p:nvPr>
        </p:nvSpPr>
        <p:spPr>
          <a:xfrm>
            <a:off x="809463" y="1558883"/>
            <a:ext cx="2860043"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Vaccin Zona-SU</a:t>
            </a:r>
            <a:endParaRPr kumimoji="0" lang="fr-FR" sz="2133"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0E61F942-421F-480D-9398-6F2E77B2FAC4}"/>
              </a:ext>
            </a:extLst>
          </p:cNvPr>
          <p:cNvSpPr/>
          <p:nvPr>
            <p:custDataLst>
              <p:tags r:id="rId3"/>
            </p:custDataLst>
          </p:nvPr>
        </p:nvSpPr>
        <p:spPr>
          <a:xfrm>
            <a:off x="3225497" y="4050049"/>
            <a:ext cx="806740" cy="465384"/>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0</a:t>
            </a:r>
            <a:b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mois</a:t>
            </a:r>
            <a:endParaRPr kumimoji="0" lang="en-CA"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 name="Rectangle 22">
            <a:extLst>
              <a:ext uri="{FF2B5EF4-FFF2-40B4-BE49-F238E27FC236}">
                <a16:creationId xmlns:a16="http://schemas.microsoft.com/office/drawing/2014/main" id="{86C77ADC-BC02-4985-B0D6-73885CDFD496}"/>
              </a:ext>
            </a:extLst>
          </p:cNvPr>
          <p:cNvSpPr/>
          <p:nvPr>
            <p:custDataLst>
              <p:tags r:id="rId4"/>
            </p:custDataLst>
          </p:nvPr>
        </p:nvSpPr>
        <p:spPr>
          <a:xfrm>
            <a:off x="10753223" y="4050049"/>
            <a:ext cx="815299" cy="465384"/>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12</a:t>
            </a:r>
            <a:b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mois</a:t>
            </a:r>
            <a:endParaRPr kumimoji="0" lang="en-CA"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34" name="Rectangle 33">
            <a:extLst>
              <a:ext uri="{FF2B5EF4-FFF2-40B4-BE49-F238E27FC236}">
                <a16:creationId xmlns:a16="http://schemas.microsoft.com/office/drawing/2014/main" id="{89597B5A-185E-4E4C-BE6A-89FE46D9E604}"/>
              </a:ext>
            </a:extLst>
          </p:cNvPr>
          <p:cNvSpPr/>
          <p:nvPr>
            <p:custDataLst>
              <p:tags r:id="rId5"/>
            </p:custDataLst>
          </p:nvPr>
        </p:nvSpPr>
        <p:spPr>
          <a:xfrm>
            <a:off x="3587494" y="3132244"/>
            <a:ext cx="625491" cy="378245"/>
          </a:xfrm>
          <a:prstGeom prst="rect">
            <a:avLst/>
          </a:prstGeom>
        </p:spPr>
        <p:txBody>
          <a:bodyPr wrap="non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FR" sz="14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4</a:t>
            </a:r>
            <a:br>
              <a:rPr kumimoji="0" lang="fr-FR" sz="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fr-FR" sz="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semaines</a:t>
            </a:r>
            <a:endParaRPr kumimoji="0" lang="en-CA" sz="900" b="0" i="0" u="none" strike="noStrike" kern="1200" cap="none" spc="0" normalizeH="0" baseline="0" noProof="0">
              <a:ln>
                <a:noFill/>
              </a:ln>
              <a:effectLst/>
              <a:uLnTx/>
              <a:uFillTx/>
              <a:latin typeface="Calibri" panose="020F0502020204030204" pitchFamily="34" charset="0"/>
              <a:ea typeface="+mn-ea"/>
              <a:cs typeface="+mn-cs"/>
            </a:endParaRPr>
          </a:p>
        </p:txBody>
      </p:sp>
      <p:pic>
        <p:nvPicPr>
          <p:cNvPr id="41" name="Graphic 40" descr="Marker">
            <a:extLst>
              <a:ext uri="{FF2B5EF4-FFF2-40B4-BE49-F238E27FC236}">
                <a16:creationId xmlns:a16="http://schemas.microsoft.com/office/drawing/2014/main" id="{88DB172B-F143-4DA2-8850-66FD0667EFB6}"/>
              </a:ext>
            </a:extLst>
          </p:cNvPr>
          <p:cNvPicPr>
            <a:picLocks noChangeAspect="1"/>
          </p:cNvPicPr>
          <p:nvPr>
            <p:custDataLst>
              <p:tags r:id="rId6"/>
            </p:custDataLst>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897414" y="3214444"/>
            <a:ext cx="509910" cy="509910"/>
          </a:xfrm>
          <a:prstGeom prst="rect">
            <a:avLst/>
          </a:prstGeom>
        </p:spPr>
      </p:pic>
      <p:sp>
        <p:nvSpPr>
          <p:cNvPr id="20" name="TextBox 19">
            <a:extLst>
              <a:ext uri="{FF2B5EF4-FFF2-40B4-BE49-F238E27FC236}">
                <a16:creationId xmlns:a16="http://schemas.microsoft.com/office/drawing/2014/main" id="{A9F2F9FE-B1D1-44EB-9BF5-68585B826771}"/>
              </a:ext>
            </a:extLst>
          </p:cNvPr>
          <p:cNvSpPr txBox="1"/>
          <p:nvPr>
            <p:custDataLst>
              <p:tags r:id="rId7"/>
            </p:custDataLst>
          </p:nvPr>
        </p:nvSpPr>
        <p:spPr>
          <a:xfrm>
            <a:off x="3562464" y="1644835"/>
            <a:ext cx="8019936" cy="15388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Administrer par voie IM dans le muscle deltoïde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Schéma en 2 doses </a:t>
            </a:r>
          </a:p>
          <a:p>
            <a:pPr marL="234945" marR="0" lvl="0" indent="-234945" algn="l" defTabSz="91440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Intervalle recommandé : de 2 à 12 mois</a:t>
            </a:r>
          </a:p>
          <a:p>
            <a:pPr marL="234945" marR="0" lvl="0" indent="-234945" algn="l" defTabSz="914400" rtl="0" eaLnBrk="1" fontAlgn="auto" latinLnBrk="0" hangingPunct="1">
              <a:lnSpc>
                <a:spcPct val="90000"/>
              </a:lnSpc>
              <a:spcBef>
                <a:spcPts val="0"/>
              </a:spcBef>
              <a:spcAft>
                <a:spcPts val="600"/>
              </a:spcAft>
              <a:buSzTx/>
              <a:buFont typeface="Arial" panose="020B0604020202020204" pitchFamily="34" charset="0"/>
              <a:buChar char="•"/>
              <a:tabLst/>
              <a:defRPr/>
            </a:pPr>
            <a: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Intervalle minimal : 4 semaines</a:t>
            </a:r>
          </a:p>
        </p:txBody>
      </p:sp>
      <p:sp>
        <p:nvSpPr>
          <p:cNvPr id="21" name="TextBox 20">
            <a:extLst>
              <a:ext uri="{FF2B5EF4-FFF2-40B4-BE49-F238E27FC236}">
                <a16:creationId xmlns:a16="http://schemas.microsoft.com/office/drawing/2014/main" id="{86A83DE8-1DE7-4D94-A125-91C70415E186}"/>
              </a:ext>
            </a:extLst>
          </p:cNvPr>
          <p:cNvSpPr txBox="1"/>
          <p:nvPr>
            <p:custDataLst>
              <p:tags r:id="rId8"/>
            </p:custDataLst>
          </p:nvPr>
        </p:nvSpPr>
        <p:spPr>
          <a:xfrm>
            <a:off x="809463" y="4947007"/>
            <a:ext cx="2860043"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Vaccin Zona-VA</a:t>
            </a:r>
          </a:p>
        </p:txBody>
      </p:sp>
      <p:sp>
        <p:nvSpPr>
          <p:cNvPr id="24" name="TextBox 23">
            <a:extLst>
              <a:ext uri="{FF2B5EF4-FFF2-40B4-BE49-F238E27FC236}">
                <a16:creationId xmlns:a16="http://schemas.microsoft.com/office/drawing/2014/main" id="{F5D24504-6B1A-49E5-9708-C36012385343}"/>
              </a:ext>
            </a:extLst>
          </p:cNvPr>
          <p:cNvSpPr txBox="1"/>
          <p:nvPr>
            <p:custDataLst>
              <p:tags r:id="rId9"/>
            </p:custDataLst>
          </p:nvPr>
        </p:nvSpPr>
        <p:spPr>
          <a:xfrm>
            <a:off x="3562464" y="4987647"/>
            <a:ext cx="7715136" cy="738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Administrer le contenu du format unidose par voie IM de préférence </a:t>
            </a:r>
            <a:br>
              <a:rPr kumimoji="0" lang="fr-FR"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fr-FR"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ou par voie SC </a:t>
            </a:r>
          </a:p>
        </p:txBody>
      </p:sp>
      <p:sp>
        <p:nvSpPr>
          <p:cNvPr id="25" name="Rectangle 24">
            <a:extLst>
              <a:ext uri="{FF2B5EF4-FFF2-40B4-BE49-F238E27FC236}">
                <a16:creationId xmlns:a16="http://schemas.microsoft.com/office/drawing/2014/main" id="{E120A027-32F4-457C-9101-ECAA7B598F93}"/>
              </a:ext>
            </a:extLst>
          </p:cNvPr>
          <p:cNvSpPr/>
          <p:nvPr>
            <p:custDataLst>
              <p:tags r:id="rId10"/>
            </p:custDataLst>
          </p:nvPr>
        </p:nvSpPr>
        <p:spPr>
          <a:xfrm>
            <a:off x="2675123" y="3705720"/>
            <a:ext cx="994383" cy="243785"/>
          </a:xfrm>
          <a:prstGeom prst="rect">
            <a:avLst/>
          </a:prstGeom>
        </p:spPr>
        <p:txBody>
          <a:bodyPr wrap="square">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fr-FR"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Semaines</a:t>
            </a:r>
            <a:endParaRPr kumimoji="0" lang="en-CA" sz="1200" b="0" i="0" u="none" strike="noStrike" kern="1200" cap="none" spc="0" normalizeH="0" baseline="0" noProof="0">
              <a:ln>
                <a:noFill/>
              </a:ln>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291E6B6E-1028-4107-AB9A-AFB2EA9E4D3C}"/>
              </a:ext>
            </a:extLst>
          </p:cNvPr>
          <p:cNvPicPr>
            <a:picLocks noChangeAspect="1"/>
          </p:cNvPicPr>
          <p:nvPr>
            <p:custDataLst>
              <p:tags r:id="rId11"/>
            </p:custDataLst>
          </p:nvPr>
        </p:nvPicPr>
        <p:blipFill>
          <a:blip r:embed="rId20" cstate="email">
            <a:extLst>
              <a:ext uri="{28A0092B-C50C-407E-A947-70E740481C1C}">
                <a14:useLocalDpi xmlns:a14="http://schemas.microsoft.com/office/drawing/2010/main"/>
              </a:ext>
            </a:extLst>
          </a:blip>
          <a:srcRect/>
          <a:stretch/>
        </p:blipFill>
        <p:spPr>
          <a:xfrm>
            <a:off x="3603840" y="3678804"/>
            <a:ext cx="7563237" cy="339159"/>
          </a:xfrm>
          <a:prstGeom prst="rect">
            <a:avLst/>
          </a:prstGeom>
        </p:spPr>
      </p:pic>
      <p:sp>
        <p:nvSpPr>
          <p:cNvPr id="28" name="Rectangle 27">
            <a:extLst>
              <a:ext uri="{FF2B5EF4-FFF2-40B4-BE49-F238E27FC236}">
                <a16:creationId xmlns:a16="http://schemas.microsoft.com/office/drawing/2014/main" id="{A93B8976-7286-439F-BCA5-676F9B62CCB3}"/>
              </a:ext>
            </a:extLst>
          </p:cNvPr>
          <p:cNvSpPr/>
          <p:nvPr>
            <p:custDataLst>
              <p:tags r:id="rId12"/>
            </p:custDataLst>
          </p:nvPr>
        </p:nvSpPr>
        <p:spPr>
          <a:xfrm>
            <a:off x="4370047" y="4058702"/>
            <a:ext cx="806740" cy="465384"/>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2</a:t>
            </a:r>
            <a:br>
              <a:rPr kumimoji="0" lang="fr-FR" sz="18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mois</a:t>
            </a:r>
            <a:endParaRPr kumimoji="0" lang="en-CA"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44" name="Rectangle 43">
            <a:extLst>
              <a:ext uri="{FF2B5EF4-FFF2-40B4-BE49-F238E27FC236}">
                <a16:creationId xmlns:a16="http://schemas.microsoft.com/office/drawing/2014/main" id="{F6523879-C559-45D4-88CF-F8CEECE30465}"/>
              </a:ext>
            </a:extLst>
          </p:cNvPr>
          <p:cNvSpPr/>
          <p:nvPr>
            <p:custDataLst>
              <p:tags r:id="rId13"/>
            </p:custDataLst>
          </p:nvPr>
        </p:nvSpPr>
        <p:spPr>
          <a:xfrm>
            <a:off x="3601752" y="3589835"/>
            <a:ext cx="579123" cy="492436"/>
          </a:xfrm>
          <a:prstGeom prst="rect">
            <a:avLst/>
          </a:prstGeom>
          <a:solidFill>
            <a:schemeClr val="bg1">
              <a:lumMod val="75000"/>
              <a:alpha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p:sp>
        <p:nvSpPr>
          <p:cNvPr id="11" name="Slide Number Placeholder 10">
            <a:extLst>
              <a:ext uri="{FF2B5EF4-FFF2-40B4-BE49-F238E27FC236}">
                <a16:creationId xmlns:a16="http://schemas.microsoft.com/office/drawing/2014/main" id="{E87DFEF7-87E5-43EB-9DC2-F0B8C4733CDB}"/>
              </a:ext>
            </a:extLst>
          </p:cNvPr>
          <p:cNvSpPr>
            <a:spLocks noGrp="1"/>
          </p:cNvSpPr>
          <p:nvPr>
            <p:ph type="sldNum" sz="quarter" idx="12"/>
          </p:nvPr>
        </p:nvSpPr>
        <p:spPr/>
        <p:txBody>
          <a:bodyPr/>
          <a:lstStyle/>
          <a:p>
            <a:fld id="{2789393D-23C3-F148-91BA-4F8B005EBEDD}" type="slidenum">
              <a:rPr lang="en-US" smtClean="0"/>
              <a:pPr/>
              <a:t>18</a:t>
            </a:fld>
            <a:endParaRPr lang="en-US"/>
          </a:p>
        </p:txBody>
      </p:sp>
      <p:cxnSp>
        <p:nvCxnSpPr>
          <p:cNvPr id="15" name="Straight Connector 14">
            <a:extLst>
              <a:ext uri="{FF2B5EF4-FFF2-40B4-BE49-F238E27FC236}">
                <a16:creationId xmlns:a16="http://schemas.microsoft.com/office/drawing/2014/main" id="{5F4DEDB4-722D-4BFD-867B-06602F66703F}"/>
              </a:ext>
            </a:extLst>
          </p:cNvPr>
          <p:cNvCxnSpPr/>
          <p:nvPr/>
        </p:nvCxnSpPr>
        <p:spPr>
          <a:xfrm>
            <a:off x="862013" y="4718050"/>
            <a:ext cx="10415587"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E3FE7295-51F2-45FB-BCCE-E693AD753ADE}"/>
              </a:ext>
            </a:extLst>
          </p:cNvPr>
          <p:cNvSpPr/>
          <p:nvPr/>
        </p:nvSpPr>
        <p:spPr>
          <a:xfrm>
            <a:off x="3552437" y="3179233"/>
            <a:ext cx="111890" cy="448078"/>
          </a:xfrm>
          <a:custGeom>
            <a:avLst/>
            <a:gdLst>
              <a:gd name="connsiteX0" fmla="*/ 1131304 w 1185605"/>
              <a:gd name="connsiteY0" fmla="*/ 662758 h 4747921"/>
              <a:gd name="connsiteX1" fmla="*/ 848186 w 1185605"/>
              <a:gd name="connsiteY1" fmla="*/ 662758 h 4747921"/>
              <a:gd name="connsiteX2" fmla="*/ 848186 w 1185605"/>
              <a:gd name="connsiteY2" fmla="*/ 315459 h 4747921"/>
              <a:gd name="connsiteX3" fmla="*/ 999620 w 1185605"/>
              <a:gd name="connsiteY3" fmla="*/ 315459 h 4747921"/>
              <a:gd name="connsiteX4" fmla="*/ 1038426 w 1185605"/>
              <a:gd name="connsiteY4" fmla="*/ 299386 h 4747921"/>
              <a:gd name="connsiteX5" fmla="*/ 1054499 w 1185605"/>
              <a:gd name="connsiteY5" fmla="*/ 260619 h 4747921"/>
              <a:gd name="connsiteX6" fmla="*/ 1054499 w 1185605"/>
              <a:gd name="connsiteY6" fmla="*/ 54879 h 4747921"/>
              <a:gd name="connsiteX7" fmla="*/ 1038426 w 1185605"/>
              <a:gd name="connsiteY7" fmla="*/ 16073 h 4747921"/>
              <a:gd name="connsiteX8" fmla="*/ 999620 w 1185605"/>
              <a:gd name="connsiteY8" fmla="*/ 0 h 4747921"/>
              <a:gd name="connsiteX9" fmla="*/ 186536 w 1185605"/>
              <a:gd name="connsiteY9" fmla="*/ 0 h 4747921"/>
              <a:gd name="connsiteX10" fmla="*/ 131656 w 1185605"/>
              <a:gd name="connsiteY10" fmla="*/ 54880 h 4747921"/>
              <a:gd name="connsiteX11" fmla="*/ 131656 w 1185605"/>
              <a:gd name="connsiteY11" fmla="*/ 261159 h 4747921"/>
              <a:gd name="connsiteX12" fmla="*/ 147729 w 1185605"/>
              <a:gd name="connsiteY12" fmla="*/ 299964 h 4747921"/>
              <a:gd name="connsiteX13" fmla="*/ 186535 w 1185605"/>
              <a:gd name="connsiteY13" fmla="*/ 316037 h 4747921"/>
              <a:gd name="connsiteX14" fmla="*/ 326448 w 1185605"/>
              <a:gd name="connsiteY14" fmla="*/ 316037 h 4747921"/>
              <a:gd name="connsiteX15" fmla="*/ 326448 w 1185605"/>
              <a:gd name="connsiteY15" fmla="*/ 662768 h 4747921"/>
              <a:gd name="connsiteX16" fmla="*/ 54842 w 1185605"/>
              <a:gd name="connsiteY16" fmla="*/ 662768 h 4747921"/>
              <a:gd name="connsiteX17" fmla="*/ 0 w 1185605"/>
              <a:gd name="connsiteY17" fmla="*/ 717648 h 4747921"/>
              <a:gd name="connsiteX18" fmla="*/ 0 w 1185605"/>
              <a:gd name="connsiteY18" fmla="*/ 879496 h 4747921"/>
              <a:gd name="connsiteX19" fmla="*/ 16073 w 1185605"/>
              <a:gd name="connsiteY19" fmla="*/ 918264 h 4747921"/>
              <a:gd name="connsiteX20" fmla="*/ 54840 w 1185605"/>
              <a:gd name="connsiteY20" fmla="*/ 934337 h 4747921"/>
              <a:gd name="connsiteX21" fmla="*/ 138231 w 1185605"/>
              <a:gd name="connsiteY21" fmla="*/ 934337 h 4747921"/>
              <a:gd name="connsiteX22" fmla="*/ 138231 w 1185605"/>
              <a:gd name="connsiteY22" fmla="*/ 3238625 h 4747921"/>
              <a:gd name="connsiteX23" fmla="*/ 166245 w 1185605"/>
              <a:gd name="connsiteY23" fmla="*/ 3286348 h 4747921"/>
              <a:gd name="connsiteX24" fmla="*/ 182165 w 1185605"/>
              <a:gd name="connsiteY24" fmla="*/ 3295112 h 4747921"/>
              <a:gd name="connsiteX25" fmla="*/ 182127 w 1185605"/>
              <a:gd name="connsiteY25" fmla="*/ 3295112 h 4747921"/>
              <a:gd name="connsiteX26" fmla="*/ 333022 w 1185605"/>
              <a:gd name="connsiteY26" fmla="*/ 3361510 h 4747921"/>
              <a:gd name="connsiteX27" fmla="*/ 333022 w 1185605"/>
              <a:gd name="connsiteY27" fmla="*/ 3526112 h 4747921"/>
              <a:gd name="connsiteX28" fmla="*/ 390466 w 1185605"/>
              <a:gd name="connsiteY28" fmla="*/ 3689753 h 4747921"/>
              <a:gd name="connsiteX29" fmla="*/ 538188 w 1185605"/>
              <a:gd name="connsiteY29" fmla="*/ 3780682 h 4747921"/>
              <a:gd name="connsiteX30" fmla="*/ 538188 w 1185605"/>
              <a:gd name="connsiteY30" fmla="*/ 4693042 h 4747921"/>
              <a:gd name="connsiteX31" fmla="*/ 593067 w 1185605"/>
              <a:gd name="connsiteY31" fmla="*/ 4747921 h 4747921"/>
              <a:gd name="connsiteX32" fmla="*/ 647947 w 1185605"/>
              <a:gd name="connsiteY32" fmla="*/ 4693042 h 4747921"/>
              <a:gd name="connsiteX33" fmla="*/ 647947 w 1185605"/>
              <a:gd name="connsiteY33" fmla="*/ 3780105 h 4747921"/>
              <a:gd name="connsiteX34" fmla="*/ 796511 w 1185605"/>
              <a:gd name="connsiteY34" fmla="*/ 3689864 h 4747921"/>
              <a:gd name="connsiteX35" fmla="*/ 854758 w 1185605"/>
              <a:gd name="connsiteY35" fmla="*/ 3526105 h 4747921"/>
              <a:gd name="connsiteX36" fmla="*/ 854758 w 1185605"/>
              <a:gd name="connsiteY36" fmla="*/ 3361503 h 4747921"/>
              <a:gd name="connsiteX37" fmla="*/ 1006731 w 1185605"/>
              <a:gd name="connsiteY37" fmla="*/ 3294569 h 4747921"/>
              <a:gd name="connsiteX38" fmla="*/ 1019896 w 1185605"/>
              <a:gd name="connsiteY38" fmla="*/ 3286877 h 4747921"/>
              <a:gd name="connsiteX39" fmla="*/ 1047336 w 1185605"/>
              <a:gd name="connsiteY39" fmla="*/ 3239154 h 4747921"/>
              <a:gd name="connsiteX40" fmla="*/ 1047336 w 1185605"/>
              <a:gd name="connsiteY40" fmla="*/ 934866 h 4747921"/>
              <a:gd name="connsiteX41" fmla="*/ 1130727 w 1185605"/>
              <a:gd name="connsiteY41" fmla="*/ 934866 h 4747921"/>
              <a:gd name="connsiteX42" fmla="*/ 1169532 w 1185605"/>
              <a:gd name="connsiteY42" fmla="*/ 918792 h 4747921"/>
              <a:gd name="connsiteX43" fmla="*/ 1185605 w 1185605"/>
              <a:gd name="connsiteY43" fmla="*/ 879987 h 4747921"/>
              <a:gd name="connsiteX44" fmla="*/ 1185605 w 1185605"/>
              <a:gd name="connsiteY44" fmla="*/ 717609 h 4747921"/>
              <a:gd name="connsiteX45" fmla="*/ 1131300 w 1185605"/>
              <a:gd name="connsiteY45" fmla="*/ 662729 h 4747921"/>
              <a:gd name="connsiteX46" fmla="*/ 241410 w 1185605"/>
              <a:gd name="connsiteY46" fmla="*/ 109719 h 4747921"/>
              <a:gd name="connsiteX47" fmla="*/ 944737 w 1185605"/>
              <a:gd name="connsiteY47" fmla="*/ 109719 h 4747921"/>
              <a:gd name="connsiteX48" fmla="*/ 944737 w 1185605"/>
              <a:gd name="connsiteY48" fmla="*/ 206275 h 4747921"/>
              <a:gd name="connsiteX49" fmla="*/ 241410 w 1185605"/>
              <a:gd name="connsiteY49" fmla="*/ 206275 h 4747921"/>
              <a:gd name="connsiteX50" fmla="*/ 436167 w 1185605"/>
              <a:gd name="connsiteY50" fmla="*/ 315998 h 4747921"/>
              <a:gd name="connsiteX51" fmla="*/ 738458 w 1185605"/>
              <a:gd name="connsiteY51" fmla="*/ 315998 h 4747921"/>
              <a:gd name="connsiteX52" fmla="*/ 738458 w 1185605"/>
              <a:gd name="connsiteY52" fmla="*/ 662729 h 4747921"/>
              <a:gd name="connsiteX53" fmla="*/ 436167 w 1185605"/>
              <a:gd name="connsiteY53" fmla="*/ 662767 h 4747921"/>
              <a:gd name="connsiteX54" fmla="*/ 436167 w 1185605"/>
              <a:gd name="connsiteY54" fmla="*/ 315468 h 4747921"/>
              <a:gd name="connsiteX55" fmla="*/ 745042 w 1185605"/>
              <a:gd name="connsiteY55" fmla="*/ 3526130 h 4747921"/>
              <a:gd name="connsiteX56" fmla="*/ 669458 w 1185605"/>
              <a:gd name="connsiteY56" fmla="*/ 3657010 h 4747921"/>
              <a:gd name="connsiteX57" fmla="*/ 518328 w 1185605"/>
              <a:gd name="connsiteY57" fmla="*/ 3657010 h 4747921"/>
              <a:gd name="connsiteX58" fmla="*/ 442745 w 1185605"/>
              <a:gd name="connsiteY58" fmla="*/ 3526130 h 4747921"/>
              <a:gd name="connsiteX59" fmla="*/ 442745 w 1185605"/>
              <a:gd name="connsiteY59" fmla="*/ 3387324 h 4747921"/>
              <a:gd name="connsiteX60" fmla="*/ 745036 w 1185605"/>
              <a:gd name="connsiteY60" fmla="*/ 3387324 h 4747921"/>
              <a:gd name="connsiteX61" fmla="*/ 937614 w 1185605"/>
              <a:gd name="connsiteY61" fmla="*/ 3204088 h 4747921"/>
              <a:gd name="connsiteX62" fmla="*/ 937614 w 1185605"/>
              <a:gd name="connsiteY62" fmla="*/ 3204050 h 4747921"/>
              <a:gd name="connsiteX63" fmla="*/ 247983 w 1185605"/>
              <a:gd name="connsiteY63" fmla="*/ 3204050 h 4747921"/>
              <a:gd name="connsiteX64" fmla="*/ 247983 w 1185605"/>
              <a:gd name="connsiteY64" fmla="*/ 3107494 h 4747921"/>
              <a:gd name="connsiteX65" fmla="*/ 593068 w 1185605"/>
              <a:gd name="connsiteY65" fmla="*/ 3107494 h 4747921"/>
              <a:gd name="connsiteX66" fmla="*/ 647948 w 1185605"/>
              <a:gd name="connsiteY66" fmla="*/ 3052653 h 4747921"/>
              <a:gd name="connsiteX67" fmla="*/ 593068 w 1185605"/>
              <a:gd name="connsiteY67" fmla="*/ 2997773 h 4747921"/>
              <a:gd name="connsiteX68" fmla="*/ 248522 w 1185605"/>
              <a:gd name="connsiteY68" fmla="*/ 2997773 h 4747921"/>
              <a:gd name="connsiteX69" fmla="*/ 248522 w 1185605"/>
              <a:gd name="connsiteY69" fmla="*/ 2655412 h 4747921"/>
              <a:gd name="connsiteX70" fmla="*/ 593068 w 1185605"/>
              <a:gd name="connsiteY70" fmla="*/ 2655412 h 4747921"/>
              <a:gd name="connsiteX71" fmla="*/ 647948 w 1185605"/>
              <a:gd name="connsiteY71" fmla="*/ 2600570 h 4747921"/>
              <a:gd name="connsiteX72" fmla="*/ 593068 w 1185605"/>
              <a:gd name="connsiteY72" fmla="*/ 2545691 h 4747921"/>
              <a:gd name="connsiteX73" fmla="*/ 248522 w 1185605"/>
              <a:gd name="connsiteY73" fmla="*/ 2545691 h 4747921"/>
              <a:gd name="connsiteX74" fmla="*/ 248522 w 1185605"/>
              <a:gd name="connsiteY74" fmla="*/ 2202791 h 4747921"/>
              <a:gd name="connsiteX75" fmla="*/ 593068 w 1185605"/>
              <a:gd name="connsiteY75" fmla="*/ 2202791 h 4747921"/>
              <a:gd name="connsiteX76" fmla="*/ 647948 w 1185605"/>
              <a:gd name="connsiteY76" fmla="*/ 2147949 h 4747921"/>
              <a:gd name="connsiteX77" fmla="*/ 593068 w 1185605"/>
              <a:gd name="connsiteY77" fmla="*/ 2093069 h 4747921"/>
              <a:gd name="connsiteX78" fmla="*/ 248522 w 1185605"/>
              <a:gd name="connsiteY78" fmla="*/ 2093069 h 4747921"/>
              <a:gd name="connsiteX79" fmla="*/ 248522 w 1185605"/>
              <a:gd name="connsiteY79" fmla="*/ 1750708 h 4747921"/>
              <a:gd name="connsiteX80" fmla="*/ 593068 w 1185605"/>
              <a:gd name="connsiteY80" fmla="*/ 1750708 h 4747921"/>
              <a:gd name="connsiteX81" fmla="*/ 647948 w 1185605"/>
              <a:gd name="connsiteY81" fmla="*/ 1695867 h 4747921"/>
              <a:gd name="connsiteX82" fmla="*/ 593068 w 1185605"/>
              <a:gd name="connsiteY82" fmla="*/ 1640987 h 4747921"/>
              <a:gd name="connsiteX83" fmla="*/ 248522 w 1185605"/>
              <a:gd name="connsiteY83" fmla="*/ 1640987 h 4747921"/>
              <a:gd name="connsiteX84" fmla="*/ 248522 w 1185605"/>
              <a:gd name="connsiteY84" fmla="*/ 1298087 h 4747921"/>
              <a:gd name="connsiteX85" fmla="*/ 593068 w 1185605"/>
              <a:gd name="connsiteY85" fmla="*/ 1298087 h 4747921"/>
              <a:gd name="connsiteX86" fmla="*/ 647948 w 1185605"/>
              <a:gd name="connsiteY86" fmla="*/ 1243246 h 4747921"/>
              <a:gd name="connsiteX87" fmla="*/ 593068 w 1185605"/>
              <a:gd name="connsiteY87" fmla="*/ 1188366 h 4747921"/>
              <a:gd name="connsiteX88" fmla="*/ 248522 w 1185605"/>
              <a:gd name="connsiteY88" fmla="*/ 1188366 h 4747921"/>
              <a:gd name="connsiteX89" fmla="*/ 248522 w 1185605"/>
              <a:gd name="connsiteY89" fmla="*/ 933797 h 4747921"/>
              <a:gd name="connsiteX90" fmla="*/ 937614 w 1185605"/>
              <a:gd name="connsiteY90" fmla="*/ 933797 h 4747921"/>
              <a:gd name="connsiteX91" fmla="*/ 937614 w 1185605"/>
              <a:gd name="connsiteY91" fmla="*/ 3205167 h 4747921"/>
              <a:gd name="connsiteX92" fmla="*/ 1075881 w 1185605"/>
              <a:gd name="connsiteY92" fmla="*/ 822990 h 4747921"/>
              <a:gd name="connsiteX93" fmla="*/ 109716 w 1185605"/>
              <a:gd name="connsiteY93" fmla="*/ 822952 h 4747921"/>
              <a:gd name="connsiteX94" fmla="*/ 109716 w 1185605"/>
              <a:gd name="connsiteY94" fmla="*/ 772474 h 4747921"/>
              <a:gd name="connsiteX95" fmla="*/ 1076420 w 1185605"/>
              <a:gd name="connsiteY95" fmla="*/ 772474 h 4747921"/>
              <a:gd name="connsiteX96" fmla="*/ 1076420 w 1185605"/>
              <a:gd name="connsiteY96" fmla="*/ 824598 h 474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85605" h="4747921">
                <a:moveTo>
                  <a:pt x="1131304" y="662758"/>
                </a:moveTo>
                <a:lnTo>
                  <a:pt x="848186" y="662758"/>
                </a:lnTo>
                <a:lnTo>
                  <a:pt x="848186" y="315459"/>
                </a:lnTo>
                <a:lnTo>
                  <a:pt x="999620" y="315459"/>
                </a:lnTo>
                <a:cubicBezTo>
                  <a:pt x="1014163" y="315459"/>
                  <a:pt x="1028132" y="309680"/>
                  <a:pt x="1038426" y="299386"/>
                </a:cubicBezTo>
                <a:cubicBezTo>
                  <a:pt x="1048721" y="289129"/>
                  <a:pt x="1054499" y="275161"/>
                  <a:pt x="1054499" y="260619"/>
                </a:cubicBezTo>
                <a:lnTo>
                  <a:pt x="1054499" y="54879"/>
                </a:lnTo>
                <a:cubicBezTo>
                  <a:pt x="1054499" y="40336"/>
                  <a:pt x="1048720" y="26367"/>
                  <a:pt x="1038426" y="16073"/>
                </a:cubicBezTo>
                <a:cubicBezTo>
                  <a:pt x="1028131" y="5779"/>
                  <a:pt x="1014162" y="0"/>
                  <a:pt x="999620" y="0"/>
                </a:cubicBezTo>
                <a:lnTo>
                  <a:pt x="186536" y="0"/>
                </a:lnTo>
                <a:cubicBezTo>
                  <a:pt x="156225" y="0"/>
                  <a:pt x="131656" y="24569"/>
                  <a:pt x="131656" y="54880"/>
                </a:cubicBezTo>
                <a:lnTo>
                  <a:pt x="131656" y="261159"/>
                </a:lnTo>
                <a:cubicBezTo>
                  <a:pt x="131656" y="275701"/>
                  <a:pt x="137435" y="289670"/>
                  <a:pt x="147729" y="299964"/>
                </a:cubicBezTo>
                <a:cubicBezTo>
                  <a:pt x="158024" y="310259"/>
                  <a:pt x="171993" y="316037"/>
                  <a:pt x="186535" y="316037"/>
                </a:cubicBezTo>
                <a:lnTo>
                  <a:pt x="326448" y="316037"/>
                </a:lnTo>
                <a:lnTo>
                  <a:pt x="326448" y="662768"/>
                </a:lnTo>
                <a:lnTo>
                  <a:pt x="54842" y="662768"/>
                </a:lnTo>
                <a:cubicBezTo>
                  <a:pt x="24570" y="662768"/>
                  <a:pt x="0" y="687337"/>
                  <a:pt x="0" y="717648"/>
                </a:cubicBezTo>
                <a:lnTo>
                  <a:pt x="0" y="879496"/>
                </a:lnTo>
                <a:cubicBezTo>
                  <a:pt x="0" y="894039"/>
                  <a:pt x="5779" y="908008"/>
                  <a:pt x="16073" y="918264"/>
                </a:cubicBezTo>
                <a:cubicBezTo>
                  <a:pt x="26368" y="928559"/>
                  <a:pt x="40299" y="934337"/>
                  <a:pt x="54840" y="934337"/>
                </a:cubicBezTo>
                <a:lnTo>
                  <a:pt x="138231" y="934337"/>
                </a:lnTo>
                <a:lnTo>
                  <a:pt x="138231" y="3238625"/>
                </a:lnTo>
                <a:cubicBezTo>
                  <a:pt x="138269" y="3258410"/>
                  <a:pt x="148985" y="3276627"/>
                  <a:pt x="166245" y="3286348"/>
                </a:cubicBezTo>
                <a:lnTo>
                  <a:pt x="182165" y="3295112"/>
                </a:lnTo>
                <a:lnTo>
                  <a:pt x="182127" y="3295112"/>
                </a:lnTo>
                <a:cubicBezTo>
                  <a:pt x="230079" y="3322207"/>
                  <a:pt x="280637" y="3344442"/>
                  <a:pt x="333022" y="3361510"/>
                </a:cubicBezTo>
                <a:lnTo>
                  <a:pt x="333022" y="3526112"/>
                </a:lnTo>
                <a:cubicBezTo>
                  <a:pt x="332831" y="3585622"/>
                  <a:pt x="353115" y="3643413"/>
                  <a:pt x="390466" y="3689753"/>
                </a:cubicBezTo>
                <a:cubicBezTo>
                  <a:pt x="427818" y="3736099"/>
                  <a:pt x="479980" y="3768207"/>
                  <a:pt x="538188" y="3780682"/>
                </a:cubicBezTo>
                <a:lnTo>
                  <a:pt x="538188" y="4693042"/>
                </a:lnTo>
                <a:cubicBezTo>
                  <a:pt x="538188" y="4723352"/>
                  <a:pt x="562757" y="4747921"/>
                  <a:pt x="593067" y="4747921"/>
                </a:cubicBezTo>
                <a:cubicBezTo>
                  <a:pt x="623378" y="4747921"/>
                  <a:pt x="647947" y="4723352"/>
                  <a:pt x="647947" y="4693042"/>
                </a:cubicBezTo>
                <a:lnTo>
                  <a:pt x="647947" y="3780105"/>
                </a:lnTo>
                <a:cubicBezTo>
                  <a:pt x="706347" y="3768011"/>
                  <a:pt x="758811" y="3736132"/>
                  <a:pt x="796511" y="3689864"/>
                </a:cubicBezTo>
                <a:cubicBezTo>
                  <a:pt x="834169" y="3643595"/>
                  <a:pt x="854758" y="3585769"/>
                  <a:pt x="854758" y="3526105"/>
                </a:cubicBezTo>
                <a:lnTo>
                  <a:pt x="854758" y="3361503"/>
                </a:lnTo>
                <a:cubicBezTo>
                  <a:pt x="907532" y="3344358"/>
                  <a:pt x="958470" y="3321931"/>
                  <a:pt x="1006731" y="3294569"/>
                </a:cubicBezTo>
                <a:lnTo>
                  <a:pt x="1019896" y="3286877"/>
                </a:lnTo>
                <a:cubicBezTo>
                  <a:pt x="1036965" y="3277041"/>
                  <a:pt x="1047413" y="3258824"/>
                  <a:pt x="1047336" y="3239154"/>
                </a:cubicBezTo>
                <a:lnTo>
                  <a:pt x="1047336" y="934866"/>
                </a:lnTo>
                <a:lnTo>
                  <a:pt x="1130727" y="934866"/>
                </a:lnTo>
                <a:cubicBezTo>
                  <a:pt x="1145270" y="934866"/>
                  <a:pt x="1159238" y="929087"/>
                  <a:pt x="1169532" y="918792"/>
                </a:cubicBezTo>
                <a:cubicBezTo>
                  <a:pt x="1179827" y="908498"/>
                  <a:pt x="1185605" y="894529"/>
                  <a:pt x="1185605" y="879987"/>
                </a:cubicBezTo>
                <a:lnTo>
                  <a:pt x="1185605" y="717609"/>
                </a:lnTo>
                <a:cubicBezTo>
                  <a:pt x="1185605" y="687491"/>
                  <a:pt x="1161380" y="663036"/>
                  <a:pt x="1131300" y="662729"/>
                </a:cubicBezTo>
                <a:close/>
                <a:moveTo>
                  <a:pt x="241410" y="109719"/>
                </a:moveTo>
                <a:lnTo>
                  <a:pt x="944737" y="109719"/>
                </a:lnTo>
                <a:lnTo>
                  <a:pt x="944737" y="206275"/>
                </a:lnTo>
                <a:lnTo>
                  <a:pt x="241410" y="206275"/>
                </a:lnTo>
                <a:close/>
                <a:moveTo>
                  <a:pt x="436167" y="315998"/>
                </a:moveTo>
                <a:lnTo>
                  <a:pt x="738458" y="315998"/>
                </a:lnTo>
                <a:lnTo>
                  <a:pt x="738458" y="662729"/>
                </a:lnTo>
                <a:lnTo>
                  <a:pt x="436167" y="662767"/>
                </a:lnTo>
                <a:lnTo>
                  <a:pt x="436167" y="315468"/>
                </a:lnTo>
                <a:close/>
                <a:moveTo>
                  <a:pt x="745042" y="3526130"/>
                </a:moveTo>
                <a:cubicBezTo>
                  <a:pt x="745042" y="3580129"/>
                  <a:pt x="716224" y="3630029"/>
                  <a:pt x="669458" y="3657010"/>
                </a:cubicBezTo>
                <a:cubicBezTo>
                  <a:pt x="622693" y="3684029"/>
                  <a:pt x="565099" y="3684029"/>
                  <a:pt x="518328" y="3657010"/>
                </a:cubicBezTo>
                <a:cubicBezTo>
                  <a:pt x="471562" y="3630030"/>
                  <a:pt x="442745" y="3580125"/>
                  <a:pt x="442745" y="3526130"/>
                </a:cubicBezTo>
                <a:lnTo>
                  <a:pt x="442745" y="3387324"/>
                </a:lnTo>
                <a:cubicBezTo>
                  <a:pt x="542666" y="3405732"/>
                  <a:pt x="645114" y="3405732"/>
                  <a:pt x="745036" y="3387324"/>
                </a:cubicBezTo>
                <a:close/>
                <a:moveTo>
                  <a:pt x="937614" y="3204088"/>
                </a:moveTo>
                <a:lnTo>
                  <a:pt x="937614" y="3204050"/>
                </a:lnTo>
                <a:cubicBezTo>
                  <a:pt x="722155" y="3319245"/>
                  <a:pt x="463413" y="3319245"/>
                  <a:pt x="247983" y="3204050"/>
                </a:cubicBezTo>
                <a:lnTo>
                  <a:pt x="247983" y="3107494"/>
                </a:lnTo>
                <a:lnTo>
                  <a:pt x="593068" y="3107494"/>
                </a:lnTo>
                <a:cubicBezTo>
                  <a:pt x="623379" y="3107494"/>
                  <a:pt x="647948" y="3082925"/>
                  <a:pt x="647948" y="3052653"/>
                </a:cubicBezTo>
                <a:cubicBezTo>
                  <a:pt x="647948" y="3022342"/>
                  <a:pt x="623379" y="2997773"/>
                  <a:pt x="593068" y="2997773"/>
                </a:cubicBezTo>
                <a:lnTo>
                  <a:pt x="248522" y="2997773"/>
                </a:lnTo>
                <a:lnTo>
                  <a:pt x="248522" y="2655412"/>
                </a:lnTo>
                <a:lnTo>
                  <a:pt x="593068" y="2655412"/>
                </a:lnTo>
                <a:cubicBezTo>
                  <a:pt x="623379" y="2655412"/>
                  <a:pt x="647948" y="2630881"/>
                  <a:pt x="647948" y="2600570"/>
                </a:cubicBezTo>
                <a:cubicBezTo>
                  <a:pt x="647948" y="2570260"/>
                  <a:pt x="623379" y="2545691"/>
                  <a:pt x="593068" y="2545691"/>
                </a:cubicBezTo>
                <a:lnTo>
                  <a:pt x="248522" y="2545691"/>
                </a:lnTo>
                <a:lnTo>
                  <a:pt x="248522" y="2202791"/>
                </a:lnTo>
                <a:lnTo>
                  <a:pt x="593068" y="2202791"/>
                </a:lnTo>
                <a:cubicBezTo>
                  <a:pt x="623379" y="2202791"/>
                  <a:pt x="647948" y="2178221"/>
                  <a:pt x="647948" y="2147949"/>
                </a:cubicBezTo>
                <a:cubicBezTo>
                  <a:pt x="647948" y="2117639"/>
                  <a:pt x="623379" y="2093069"/>
                  <a:pt x="593068" y="2093069"/>
                </a:cubicBezTo>
                <a:lnTo>
                  <a:pt x="248522" y="2093069"/>
                </a:lnTo>
                <a:lnTo>
                  <a:pt x="248522" y="1750708"/>
                </a:lnTo>
                <a:lnTo>
                  <a:pt x="593068" y="1750708"/>
                </a:lnTo>
                <a:cubicBezTo>
                  <a:pt x="623379" y="1750708"/>
                  <a:pt x="647948" y="1726139"/>
                  <a:pt x="647948" y="1695867"/>
                </a:cubicBezTo>
                <a:cubicBezTo>
                  <a:pt x="647948" y="1665556"/>
                  <a:pt x="623379" y="1640987"/>
                  <a:pt x="593068" y="1640987"/>
                </a:cubicBezTo>
                <a:lnTo>
                  <a:pt x="248522" y="1640987"/>
                </a:lnTo>
                <a:lnTo>
                  <a:pt x="248522" y="1298087"/>
                </a:lnTo>
                <a:lnTo>
                  <a:pt x="593068" y="1298087"/>
                </a:lnTo>
                <a:cubicBezTo>
                  <a:pt x="623379" y="1298087"/>
                  <a:pt x="647948" y="1273518"/>
                  <a:pt x="647948" y="1243246"/>
                </a:cubicBezTo>
                <a:cubicBezTo>
                  <a:pt x="647948" y="1212935"/>
                  <a:pt x="623379" y="1188366"/>
                  <a:pt x="593068" y="1188366"/>
                </a:cubicBezTo>
                <a:lnTo>
                  <a:pt x="248522" y="1188366"/>
                </a:lnTo>
                <a:lnTo>
                  <a:pt x="248522" y="933797"/>
                </a:lnTo>
                <a:lnTo>
                  <a:pt x="937614" y="933797"/>
                </a:lnTo>
                <a:lnTo>
                  <a:pt x="937614" y="3205167"/>
                </a:lnTo>
                <a:close/>
                <a:moveTo>
                  <a:pt x="1075881" y="822990"/>
                </a:moveTo>
                <a:lnTo>
                  <a:pt x="109716" y="822952"/>
                </a:lnTo>
                <a:lnTo>
                  <a:pt x="109716" y="772474"/>
                </a:lnTo>
                <a:lnTo>
                  <a:pt x="1076420" y="772474"/>
                </a:lnTo>
                <a:lnTo>
                  <a:pt x="1076420" y="824598"/>
                </a:lnTo>
                <a:close/>
              </a:path>
            </a:pathLst>
          </a:custGeom>
          <a:solidFill>
            <a:schemeClr val="accent1">
              <a:lumMod val="50000"/>
            </a:schemeClr>
          </a:solidFill>
          <a:ln w="979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6B0F86E-5238-4B30-AE2B-38C523F57B03}"/>
              </a:ext>
            </a:extLst>
          </p:cNvPr>
          <p:cNvSpPr/>
          <p:nvPr/>
        </p:nvSpPr>
        <p:spPr>
          <a:xfrm>
            <a:off x="4134957" y="3179233"/>
            <a:ext cx="111890" cy="448078"/>
          </a:xfrm>
          <a:custGeom>
            <a:avLst/>
            <a:gdLst>
              <a:gd name="connsiteX0" fmla="*/ 1131304 w 1185605"/>
              <a:gd name="connsiteY0" fmla="*/ 662758 h 4747921"/>
              <a:gd name="connsiteX1" fmla="*/ 848186 w 1185605"/>
              <a:gd name="connsiteY1" fmla="*/ 662758 h 4747921"/>
              <a:gd name="connsiteX2" fmla="*/ 848186 w 1185605"/>
              <a:gd name="connsiteY2" fmla="*/ 315459 h 4747921"/>
              <a:gd name="connsiteX3" fmla="*/ 999620 w 1185605"/>
              <a:gd name="connsiteY3" fmla="*/ 315459 h 4747921"/>
              <a:gd name="connsiteX4" fmla="*/ 1038426 w 1185605"/>
              <a:gd name="connsiteY4" fmla="*/ 299386 h 4747921"/>
              <a:gd name="connsiteX5" fmla="*/ 1054499 w 1185605"/>
              <a:gd name="connsiteY5" fmla="*/ 260619 h 4747921"/>
              <a:gd name="connsiteX6" fmla="*/ 1054499 w 1185605"/>
              <a:gd name="connsiteY6" fmla="*/ 54879 h 4747921"/>
              <a:gd name="connsiteX7" fmla="*/ 1038426 w 1185605"/>
              <a:gd name="connsiteY7" fmla="*/ 16073 h 4747921"/>
              <a:gd name="connsiteX8" fmla="*/ 999620 w 1185605"/>
              <a:gd name="connsiteY8" fmla="*/ 0 h 4747921"/>
              <a:gd name="connsiteX9" fmla="*/ 186536 w 1185605"/>
              <a:gd name="connsiteY9" fmla="*/ 0 h 4747921"/>
              <a:gd name="connsiteX10" fmla="*/ 131656 w 1185605"/>
              <a:gd name="connsiteY10" fmla="*/ 54880 h 4747921"/>
              <a:gd name="connsiteX11" fmla="*/ 131656 w 1185605"/>
              <a:gd name="connsiteY11" fmla="*/ 261159 h 4747921"/>
              <a:gd name="connsiteX12" fmla="*/ 147729 w 1185605"/>
              <a:gd name="connsiteY12" fmla="*/ 299964 h 4747921"/>
              <a:gd name="connsiteX13" fmla="*/ 186535 w 1185605"/>
              <a:gd name="connsiteY13" fmla="*/ 316037 h 4747921"/>
              <a:gd name="connsiteX14" fmla="*/ 326448 w 1185605"/>
              <a:gd name="connsiteY14" fmla="*/ 316037 h 4747921"/>
              <a:gd name="connsiteX15" fmla="*/ 326448 w 1185605"/>
              <a:gd name="connsiteY15" fmla="*/ 662768 h 4747921"/>
              <a:gd name="connsiteX16" fmla="*/ 54842 w 1185605"/>
              <a:gd name="connsiteY16" fmla="*/ 662768 h 4747921"/>
              <a:gd name="connsiteX17" fmla="*/ 0 w 1185605"/>
              <a:gd name="connsiteY17" fmla="*/ 717648 h 4747921"/>
              <a:gd name="connsiteX18" fmla="*/ 0 w 1185605"/>
              <a:gd name="connsiteY18" fmla="*/ 879496 h 4747921"/>
              <a:gd name="connsiteX19" fmla="*/ 16073 w 1185605"/>
              <a:gd name="connsiteY19" fmla="*/ 918264 h 4747921"/>
              <a:gd name="connsiteX20" fmla="*/ 54840 w 1185605"/>
              <a:gd name="connsiteY20" fmla="*/ 934337 h 4747921"/>
              <a:gd name="connsiteX21" fmla="*/ 138231 w 1185605"/>
              <a:gd name="connsiteY21" fmla="*/ 934337 h 4747921"/>
              <a:gd name="connsiteX22" fmla="*/ 138231 w 1185605"/>
              <a:gd name="connsiteY22" fmla="*/ 3238625 h 4747921"/>
              <a:gd name="connsiteX23" fmla="*/ 166245 w 1185605"/>
              <a:gd name="connsiteY23" fmla="*/ 3286348 h 4747921"/>
              <a:gd name="connsiteX24" fmla="*/ 182165 w 1185605"/>
              <a:gd name="connsiteY24" fmla="*/ 3295112 h 4747921"/>
              <a:gd name="connsiteX25" fmla="*/ 182127 w 1185605"/>
              <a:gd name="connsiteY25" fmla="*/ 3295112 h 4747921"/>
              <a:gd name="connsiteX26" fmla="*/ 333022 w 1185605"/>
              <a:gd name="connsiteY26" fmla="*/ 3361510 h 4747921"/>
              <a:gd name="connsiteX27" fmla="*/ 333022 w 1185605"/>
              <a:gd name="connsiteY27" fmla="*/ 3526112 h 4747921"/>
              <a:gd name="connsiteX28" fmla="*/ 390466 w 1185605"/>
              <a:gd name="connsiteY28" fmla="*/ 3689753 h 4747921"/>
              <a:gd name="connsiteX29" fmla="*/ 538188 w 1185605"/>
              <a:gd name="connsiteY29" fmla="*/ 3780682 h 4747921"/>
              <a:gd name="connsiteX30" fmla="*/ 538188 w 1185605"/>
              <a:gd name="connsiteY30" fmla="*/ 4693042 h 4747921"/>
              <a:gd name="connsiteX31" fmla="*/ 593067 w 1185605"/>
              <a:gd name="connsiteY31" fmla="*/ 4747921 h 4747921"/>
              <a:gd name="connsiteX32" fmla="*/ 647947 w 1185605"/>
              <a:gd name="connsiteY32" fmla="*/ 4693042 h 4747921"/>
              <a:gd name="connsiteX33" fmla="*/ 647947 w 1185605"/>
              <a:gd name="connsiteY33" fmla="*/ 3780105 h 4747921"/>
              <a:gd name="connsiteX34" fmla="*/ 796511 w 1185605"/>
              <a:gd name="connsiteY34" fmla="*/ 3689864 h 4747921"/>
              <a:gd name="connsiteX35" fmla="*/ 854758 w 1185605"/>
              <a:gd name="connsiteY35" fmla="*/ 3526105 h 4747921"/>
              <a:gd name="connsiteX36" fmla="*/ 854758 w 1185605"/>
              <a:gd name="connsiteY36" fmla="*/ 3361503 h 4747921"/>
              <a:gd name="connsiteX37" fmla="*/ 1006731 w 1185605"/>
              <a:gd name="connsiteY37" fmla="*/ 3294569 h 4747921"/>
              <a:gd name="connsiteX38" fmla="*/ 1019896 w 1185605"/>
              <a:gd name="connsiteY38" fmla="*/ 3286877 h 4747921"/>
              <a:gd name="connsiteX39" fmla="*/ 1047336 w 1185605"/>
              <a:gd name="connsiteY39" fmla="*/ 3239154 h 4747921"/>
              <a:gd name="connsiteX40" fmla="*/ 1047336 w 1185605"/>
              <a:gd name="connsiteY40" fmla="*/ 934866 h 4747921"/>
              <a:gd name="connsiteX41" fmla="*/ 1130727 w 1185605"/>
              <a:gd name="connsiteY41" fmla="*/ 934866 h 4747921"/>
              <a:gd name="connsiteX42" fmla="*/ 1169532 w 1185605"/>
              <a:gd name="connsiteY42" fmla="*/ 918792 h 4747921"/>
              <a:gd name="connsiteX43" fmla="*/ 1185605 w 1185605"/>
              <a:gd name="connsiteY43" fmla="*/ 879987 h 4747921"/>
              <a:gd name="connsiteX44" fmla="*/ 1185605 w 1185605"/>
              <a:gd name="connsiteY44" fmla="*/ 717609 h 4747921"/>
              <a:gd name="connsiteX45" fmla="*/ 1131300 w 1185605"/>
              <a:gd name="connsiteY45" fmla="*/ 662729 h 4747921"/>
              <a:gd name="connsiteX46" fmla="*/ 241410 w 1185605"/>
              <a:gd name="connsiteY46" fmla="*/ 109719 h 4747921"/>
              <a:gd name="connsiteX47" fmla="*/ 944737 w 1185605"/>
              <a:gd name="connsiteY47" fmla="*/ 109719 h 4747921"/>
              <a:gd name="connsiteX48" fmla="*/ 944737 w 1185605"/>
              <a:gd name="connsiteY48" fmla="*/ 206275 h 4747921"/>
              <a:gd name="connsiteX49" fmla="*/ 241410 w 1185605"/>
              <a:gd name="connsiteY49" fmla="*/ 206275 h 4747921"/>
              <a:gd name="connsiteX50" fmla="*/ 436167 w 1185605"/>
              <a:gd name="connsiteY50" fmla="*/ 315998 h 4747921"/>
              <a:gd name="connsiteX51" fmla="*/ 738458 w 1185605"/>
              <a:gd name="connsiteY51" fmla="*/ 315998 h 4747921"/>
              <a:gd name="connsiteX52" fmla="*/ 738458 w 1185605"/>
              <a:gd name="connsiteY52" fmla="*/ 662729 h 4747921"/>
              <a:gd name="connsiteX53" fmla="*/ 436167 w 1185605"/>
              <a:gd name="connsiteY53" fmla="*/ 662767 h 4747921"/>
              <a:gd name="connsiteX54" fmla="*/ 436167 w 1185605"/>
              <a:gd name="connsiteY54" fmla="*/ 315468 h 4747921"/>
              <a:gd name="connsiteX55" fmla="*/ 745042 w 1185605"/>
              <a:gd name="connsiteY55" fmla="*/ 3526130 h 4747921"/>
              <a:gd name="connsiteX56" fmla="*/ 669458 w 1185605"/>
              <a:gd name="connsiteY56" fmla="*/ 3657010 h 4747921"/>
              <a:gd name="connsiteX57" fmla="*/ 518328 w 1185605"/>
              <a:gd name="connsiteY57" fmla="*/ 3657010 h 4747921"/>
              <a:gd name="connsiteX58" fmla="*/ 442745 w 1185605"/>
              <a:gd name="connsiteY58" fmla="*/ 3526130 h 4747921"/>
              <a:gd name="connsiteX59" fmla="*/ 442745 w 1185605"/>
              <a:gd name="connsiteY59" fmla="*/ 3387324 h 4747921"/>
              <a:gd name="connsiteX60" fmla="*/ 745036 w 1185605"/>
              <a:gd name="connsiteY60" fmla="*/ 3387324 h 4747921"/>
              <a:gd name="connsiteX61" fmla="*/ 937614 w 1185605"/>
              <a:gd name="connsiteY61" fmla="*/ 3204088 h 4747921"/>
              <a:gd name="connsiteX62" fmla="*/ 937614 w 1185605"/>
              <a:gd name="connsiteY62" fmla="*/ 3204050 h 4747921"/>
              <a:gd name="connsiteX63" fmla="*/ 247983 w 1185605"/>
              <a:gd name="connsiteY63" fmla="*/ 3204050 h 4747921"/>
              <a:gd name="connsiteX64" fmla="*/ 247983 w 1185605"/>
              <a:gd name="connsiteY64" fmla="*/ 3107494 h 4747921"/>
              <a:gd name="connsiteX65" fmla="*/ 593068 w 1185605"/>
              <a:gd name="connsiteY65" fmla="*/ 3107494 h 4747921"/>
              <a:gd name="connsiteX66" fmla="*/ 647948 w 1185605"/>
              <a:gd name="connsiteY66" fmla="*/ 3052653 h 4747921"/>
              <a:gd name="connsiteX67" fmla="*/ 593068 w 1185605"/>
              <a:gd name="connsiteY67" fmla="*/ 2997773 h 4747921"/>
              <a:gd name="connsiteX68" fmla="*/ 248522 w 1185605"/>
              <a:gd name="connsiteY68" fmla="*/ 2997773 h 4747921"/>
              <a:gd name="connsiteX69" fmla="*/ 248522 w 1185605"/>
              <a:gd name="connsiteY69" fmla="*/ 2655412 h 4747921"/>
              <a:gd name="connsiteX70" fmla="*/ 593068 w 1185605"/>
              <a:gd name="connsiteY70" fmla="*/ 2655412 h 4747921"/>
              <a:gd name="connsiteX71" fmla="*/ 647948 w 1185605"/>
              <a:gd name="connsiteY71" fmla="*/ 2600570 h 4747921"/>
              <a:gd name="connsiteX72" fmla="*/ 593068 w 1185605"/>
              <a:gd name="connsiteY72" fmla="*/ 2545691 h 4747921"/>
              <a:gd name="connsiteX73" fmla="*/ 248522 w 1185605"/>
              <a:gd name="connsiteY73" fmla="*/ 2545691 h 4747921"/>
              <a:gd name="connsiteX74" fmla="*/ 248522 w 1185605"/>
              <a:gd name="connsiteY74" fmla="*/ 2202791 h 4747921"/>
              <a:gd name="connsiteX75" fmla="*/ 593068 w 1185605"/>
              <a:gd name="connsiteY75" fmla="*/ 2202791 h 4747921"/>
              <a:gd name="connsiteX76" fmla="*/ 647948 w 1185605"/>
              <a:gd name="connsiteY76" fmla="*/ 2147949 h 4747921"/>
              <a:gd name="connsiteX77" fmla="*/ 593068 w 1185605"/>
              <a:gd name="connsiteY77" fmla="*/ 2093069 h 4747921"/>
              <a:gd name="connsiteX78" fmla="*/ 248522 w 1185605"/>
              <a:gd name="connsiteY78" fmla="*/ 2093069 h 4747921"/>
              <a:gd name="connsiteX79" fmla="*/ 248522 w 1185605"/>
              <a:gd name="connsiteY79" fmla="*/ 1750708 h 4747921"/>
              <a:gd name="connsiteX80" fmla="*/ 593068 w 1185605"/>
              <a:gd name="connsiteY80" fmla="*/ 1750708 h 4747921"/>
              <a:gd name="connsiteX81" fmla="*/ 647948 w 1185605"/>
              <a:gd name="connsiteY81" fmla="*/ 1695867 h 4747921"/>
              <a:gd name="connsiteX82" fmla="*/ 593068 w 1185605"/>
              <a:gd name="connsiteY82" fmla="*/ 1640987 h 4747921"/>
              <a:gd name="connsiteX83" fmla="*/ 248522 w 1185605"/>
              <a:gd name="connsiteY83" fmla="*/ 1640987 h 4747921"/>
              <a:gd name="connsiteX84" fmla="*/ 248522 w 1185605"/>
              <a:gd name="connsiteY84" fmla="*/ 1298087 h 4747921"/>
              <a:gd name="connsiteX85" fmla="*/ 593068 w 1185605"/>
              <a:gd name="connsiteY85" fmla="*/ 1298087 h 4747921"/>
              <a:gd name="connsiteX86" fmla="*/ 647948 w 1185605"/>
              <a:gd name="connsiteY86" fmla="*/ 1243246 h 4747921"/>
              <a:gd name="connsiteX87" fmla="*/ 593068 w 1185605"/>
              <a:gd name="connsiteY87" fmla="*/ 1188366 h 4747921"/>
              <a:gd name="connsiteX88" fmla="*/ 248522 w 1185605"/>
              <a:gd name="connsiteY88" fmla="*/ 1188366 h 4747921"/>
              <a:gd name="connsiteX89" fmla="*/ 248522 w 1185605"/>
              <a:gd name="connsiteY89" fmla="*/ 933797 h 4747921"/>
              <a:gd name="connsiteX90" fmla="*/ 937614 w 1185605"/>
              <a:gd name="connsiteY90" fmla="*/ 933797 h 4747921"/>
              <a:gd name="connsiteX91" fmla="*/ 937614 w 1185605"/>
              <a:gd name="connsiteY91" fmla="*/ 3205167 h 4747921"/>
              <a:gd name="connsiteX92" fmla="*/ 1075881 w 1185605"/>
              <a:gd name="connsiteY92" fmla="*/ 822990 h 4747921"/>
              <a:gd name="connsiteX93" fmla="*/ 109716 w 1185605"/>
              <a:gd name="connsiteY93" fmla="*/ 822952 h 4747921"/>
              <a:gd name="connsiteX94" fmla="*/ 109716 w 1185605"/>
              <a:gd name="connsiteY94" fmla="*/ 772474 h 4747921"/>
              <a:gd name="connsiteX95" fmla="*/ 1076420 w 1185605"/>
              <a:gd name="connsiteY95" fmla="*/ 772474 h 4747921"/>
              <a:gd name="connsiteX96" fmla="*/ 1076420 w 1185605"/>
              <a:gd name="connsiteY96" fmla="*/ 824598 h 474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85605" h="4747921">
                <a:moveTo>
                  <a:pt x="1131304" y="662758"/>
                </a:moveTo>
                <a:lnTo>
                  <a:pt x="848186" y="662758"/>
                </a:lnTo>
                <a:lnTo>
                  <a:pt x="848186" y="315459"/>
                </a:lnTo>
                <a:lnTo>
                  <a:pt x="999620" y="315459"/>
                </a:lnTo>
                <a:cubicBezTo>
                  <a:pt x="1014163" y="315459"/>
                  <a:pt x="1028132" y="309680"/>
                  <a:pt x="1038426" y="299386"/>
                </a:cubicBezTo>
                <a:cubicBezTo>
                  <a:pt x="1048721" y="289129"/>
                  <a:pt x="1054499" y="275161"/>
                  <a:pt x="1054499" y="260619"/>
                </a:cubicBezTo>
                <a:lnTo>
                  <a:pt x="1054499" y="54879"/>
                </a:lnTo>
                <a:cubicBezTo>
                  <a:pt x="1054499" y="40336"/>
                  <a:pt x="1048720" y="26367"/>
                  <a:pt x="1038426" y="16073"/>
                </a:cubicBezTo>
                <a:cubicBezTo>
                  <a:pt x="1028131" y="5779"/>
                  <a:pt x="1014162" y="0"/>
                  <a:pt x="999620" y="0"/>
                </a:cubicBezTo>
                <a:lnTo>
                  <a:pt x="186536" y="0"/>
                </a:lnTo>
                <a:cubicBezTo>
                  <a:pt x="156225" y="0"/>
                  <a:pt x="131656" y="24569"/>
                  <a:pt x="131656" y="54880"/>
                </a:cubicBezTo>
                <a:lnTo>
                  <a:pt x="131656" y="261159"/>
                </a:lnTo>
                <a:cubicBezTo>
                  <a:pt x="131656" y="275701"/>
                  <a:pt x="137435" y="289670"/>
                  <a:pt x="147729" y="299964"/>
                </a:cubicBezTo>
                <a:cubicBezTo>
                  <a:pt x="158024" y="310259"/>
                  <a:pt x="171993" y="316037"/>
                  <a:pt x="186535" y="316037"/>
                </a:cubicBezTo>
                <a:lnTo>
                  <a:pt x="326448" y="316037"/>
                </a:lnTo>
                <a:lnTo>
                  <a:pt x="326448" y="662768"/>
                </a:lnTo>
                <a:lnTo>
                  <a:pt x="54842" y="662768"/>
                </a:lnTo>
                <a:cubicBezTo>
                  <a:pt x="24570" y="662768"/>
                  <a:pt x="0" y="687337"/>
                  <a:pt x="0" y="717648"/>
                </a:cubicBezTo>
                <a:lnTo>
                  <a:pt x="0" y="879496"/>
                </a:lnTo>
                <a:cubicBezTo>
                  <a:pt x="0" y="894039"/>
                  <a:pt x="5779" y="908008"/>
                  <a:pt x="16073" y="918264"/>
                </a:cubicBezTo>
                <a:cubicBezTo>
                  <a:pt x="26368" y="928559"/>
                  <a:pt x="40299" y="934337"/>
                  <a:pt x="54840" y="934337"/>
                </a:cubicBezTo>
                <a:lnTo>
                  <a:pt x="138231" y="934337"/>
                </a:lnTo>
                <a:lnTo>
                  <a:pt x="138231" y="3238625"/>
                </a:lnTo>
                <a:cubicBezTo>
                  <a:pt x="138269" y="3258410"/>
                  <a:pt x="148985" y="3276627"/>
                  <a:pt x="166245" y="3286348"/>
                </a:cubicBezTo>
                <a:lnTo>
                  <a:pt x="182165" y="3295112"/>
                </a:lnTo>
                <a:lnTo>
                  <a:pt x="182127" y="3295112"/>
                </a:lnTo>
                <a:cubicBezTo>
                  <a:pt x="230079" y="3322207"/>
                  <a:pt x="280637" y="3344442"/>
                  <a:pt x="333022" y="3361510"/>
                </a:cubicBezTo>
                <a:lnTo>
                  <a:pt x="333022" y="3526112"/>
                </a:lnTo>
                <a:cubicBezTo>
                  <a:pt x="332831" y="3585622"/>
                  <a:pt x="353115" y="3643413"/>
                  <a:pt x="390466" y="3689753"/>
                </a:cubicBezTo>
                <a:cubicBezTo>
                  <a:pt x="427818" y="3736099"/>
                  <a:pt x="479980" y="3768207"/>
                  <a:pt x="538188" y="3780682"/>
                </a:cubicBezTo>
                <a:lnTo>
                  <a:pt x="538188" y="4693042"/>
                </a:lnTo>
                <a:cubicBezTo>
                  <a:pt x="538188" y="4723352"/>
                  <a:pt x="562757" y="4747921"/>
                  <a:pt x="593067" y="4747921"/>
                </a:cubicBezTo>
                <a:cubicBezTo>
                  <a:pt x="623378" y="4747921"/>
                  <a:pt x="647947" y="4723352"/>
                  <a:pt x="647947" y="4693042"/>
                </a:cubicBezTo>
                <a:lnTo>
                  <a:pt x="647947" y="3780105"/>
                </a:lnTo>
                <a:cubicBezTo>
                  <a:pt x="706347" y="3768011"/>
                  <a:pt x="758811" y="3736132"/>
                  <a:pt x="796511" y="3689864"/>
                </a:cubicBezTo>
                <a:cubicBezTo>
                  <a:pt x="834169" y="3643595"/>
                  <a:pt x="854758" y="3585769"/>
                  <a:pt x="854758" y="3526105"/>
                </a:cubicBezTo>
                <a:lnTo>
                  <a:pt x="854758" y="3361503"/>
                </a:lnTo>
                <a:cubicBezTo>
                  <a:pt x="907532" y="3344358"/>
                  <a:pt x="958470" y="3321931"/>
                  <a:pt x="1006731" y="3294569"/>
                </a:cubicBezTo>
                <a:lnTo>
                  <a:pt x="1019896" y="3286877"/>
                </a:lnTo>
                <a:cubicBezTo>
                  <a:pt x="1036965" y="3277041"/>
                  <a:pt x="1047413" y="3258824"/>
                  <a:pt x="1047336" y="3239154"/>
                </a:cubicBezTo>
                <a:lnTo>
                  <a:pt x="1047336" y="934866"/>
                </a:lnTo>
                <a:lnTo>
                  <a:pt x="1130727" y="934866"/>
                </a:lnTo>
                <a:cubicBezTo>
                  <a:pt x="1145270" y="934866"/>
                  <a:pt x="1159238" y="929087"/>
                  <a:pt x="1169532" y="918792"/>
                </a:cubicBezTo>
                <a:cubicBezTo>
                  <a:pt x="1179827" y="908498"/>
                  <a:pt x="1185605" y="894529"/>
                  <a:pt x="1185605" y="879987"/>
                </a:cubicBezTo>
                <a:lnTo>
                  <a:pt x="1185605" y="717609"/>
                </a:lnTo>
                <a:cubicBezTo>
                  <a:pt x="1185605" y="687491"/>
                  <a:pt x="1161380" y="663036"/>
                  <a:pt x="1131300" y="662729"/>
                </a:cubicBezTo>
                <a:close/>
                <a:moveTo>
                  <a:pt x="241410" y="109719"/>
                </a:moveTo>
                <a:lnTo>
                  <a:pt x="944737" y="109719"/>
                </a:lnTo>
                <a:lnTo>
                  <a:pt x="944737" y="206275"/>
                </a:lnTo>
                <a:lnTo>
                  <a:pt x="241410" y="206275"/>
                </a:lnTo>
                <a:close/>
                <a:moveTo>
                  <a:pt x="436167" y="315998"/>
                </a:moveTo>
                <a:lnTo>
                  <a:pt x="738458" y="315998"/>
                </a:lnTo>
                <a:lnTo>
                  <a:pt x="738458" y="662729"/>
                </a:lnTo>
                <a:lnTo>
                  <a:pt x="436167" y="662767"/>
                </a:lnTo>
                <a:lnTo>
                  <a:pt x="436167" y="315468"/>
                </a:lnTo>
                <a:close/>
                <a:moveTo>
                  <a:pt x="745042" y="3526130"/>
                </a:moveTo>
                <a:cubicBezTo>
                  <a:pt x="745042" y="3580129"/>
                  <a:pt x="716224" y="3630029"/>
                  <a:pt x="669458" y="3657010"/>
                </a:cubicBezTo>
                <a:cubicBezTo>
                  <a:pt x="622693" y="3684029"/>
                  <a:pt x="565099" y="3684029"/>
                  <a:pt x="518328" y="3657010"/>
                </a:cubicBezTo>
                <a:cubicBezTo>
                  <a:pt x="471562" y="3630030"/>
                  <a:pt x="442745" y="3580125"/>
                  <a:pt x="442745" y="3526130"/>
                </a:cubicBezTo>
                <a:lnTo>
                  <a:pt x="442745" y="3387324"/>
                </a:lnTo>
                <a:cubicBezTo>
                  <a:pt x="542666" y="3405732"/>
                  <a:pt x="645114" y="3405732"/>
                  <a:pt x="745036" y="3387324"/>
                </a:cubicBezTo>
                <a:close/>
                <a:moveTo>
                  <a:pt x="937614" y="3204088"/>
                </a:moveTo>
                <a:lnTo>
                  <a:pt x="937614" y="3204050"/>
                </a:lnTo>
                <a:cubicBezTo>
                  <a:pt x="722155" y="3319245"/>
                  <a:pt x="463413" y="3319245"/>
                  <a:pt x="247983" y="3204050"/>
                </a:cubicBezTo>
                <a:lnTo>
                  <a:pt x="247983" y="3107494"/>
                </a:lnTo>
                <a:lnTo>
                  <a:pt x="593068" y="3107494"/>
                </a:lnTo>
                <a:cubicBezTo>
                  <a:pt x="623379" y="3107494"/>
                  <a:pt x="647948" y="3082925"/>
                  <a:pt x="647948" y="3052653"/>
                </a:cubicBezTo>
                <a:cubicBezTo>
                  <a:pt x="647948" y="3022342"/>
                  <a:pt x="623379" y="2997773"/>
                  <a:pt x="593068" y="2997773"/>
                </a:cubicBezTo>
                <a:lnTo>
                  <a:pt x="248522" y="2997773"/>
                </a:lnTo>
                <a:lnTo>
                  <a:pt x="248522" y="2655412"/>
                </a:lnTo>
                <a:lnTo>
                  <a:pt x="593068" y="2655412"/>
                </a:lnTo>
                <a:cubicBezTo>
                  <a:pt x="623379" y="2655412"/>
                  <a:pt x="647948" y="2630881"/>
                  <a:pt x="647948" y="2600570"/>
                </a:cubicBezTo>
                <a:cubicBezTo>
                  <a:pt x="647948" y="2570260"/>
                  <a:pt x="623379" y="2545691"/>
                  <a:pt x="593068" y="2545691"/>
                </a:cubicBezTo>
                <a:lnTo>
                  <a:pt x="248522" y="2545691"/>
                </a:lnTo>
                <a:lnTo>
                  <a:pt x="248522" y="2202791"/>
                </a:lnTo>
                <a:lnTo>
                  <a:pt x="593068" y="2202791"/>
                </a:lnTo>
                <a:cubicBezTo>
                  <a:pt x="623379" y="2202791"/>
                  <a:pt x="647948" y="2178221"/>
                  <a:pt x="647948" y="2147949"/>
                </a:cubicBezTo>
                <a:cubicBezTo>
                  <a:pt x="647948" y="2117639"/>
                  <a:pt x="623379" y="2093069"/>
                  <a:pt x="593068" y="2093069"/>
                </a:cubicBezTo>
                <a:lnTo>
                  <a:pt x="248522" y="2093069"/>
                </a:lnTo>
                <a:lnTo>
                  <a:pt x="248522" y="1750708"/>
                </a:lnTo>
                <a:lnTo>
                  <a:pt x="593068" y="1750708"/>
                </a:lnTo>
                <a:cubicBezTo>
                  <a:pt x="623379" y="1750708"/>
                  <a:pt x="647948" y="1726139"/>
                  <a:pt x="647948" y="1695867"/>
                </a:cubicBezTo>
                <a:cubicBezTo>
                  <a:pt x="647948" y="1665556"/>
                  <a:pt x="623379" y="1640987"/>
                  <a:pt x="593068" y="1640987"/>
                </a:cubicBezTo>
                <a:lnTo>
                  <a:pt x="248522" y="1640987"/>
                </a:lnTo>
                <a:lnTo>
                  <a:pt x="248522" y="1298087"/>
                </a:lnTo>
                <a:lnTo>
                  <a:pt x="593068" y="1298087"/>
                </a:lnTo>
                <a:cubicBezTo>
                  <a:pt x="623379" y="1298087"/>
                  <a:pt x="647948" y="1273518"/>
                  <a:pt x="647948" y="1243246"/>
                </a:cubicBezTo>
                <a:cubicBezTo>
                  <a:pt x="647948" y="1212935"/>
                  <a:pt x="623379" y="1188366"/>
                  <a:pt x="593068" y="1188366"/>
                </a:cubicBezTo>
                <a:lnTo>
                  <a:pt x="248522" y="1188366"/>
                </a:lnTo>
                <a:lnTo>
                  <a:pt x="248522" y="933797"/>
                </a:lnTo>
                <a:lnTo>
                  <a:pt x="937614" y="933797"/>
                </a:lnTo>
                <a:lnTo>
                  <a:pt x="937614" y="3205167"/>
                </a:lnTo>
                <a:close/>
                <a:moveTo>
                  <a:pt x="1075881" y="822990"/>
                </a:moveTo>
                <a:lnTo>
                  <a:pt x="109716" y="822952"/>
                </a:lnTo>
                <a:lnTo>
                  <a:pt x="109716" y="772474"/>
                </a:lnTo>
                <a:lnTo>
                  <a:pt x="1076420" y="772474"/>
                </a:lnTo>
                <a:lnTo>
                  <a:pt x="1076420" y="824598"/>
                </a:lnTo>
                <a:close/>
              </a:path>
            </a:pathLst>
          </a:custGeom>
          <a:solidFill>
            <a:schemeClr val="accent1">
              <a:lumMod val="50000"/>
            </a:schemeClr>
          </a:solidFill>
          <a:ln w="9797" cap="flat">
            <a:noFill/>
            <a:prstDash val="solid"/>
            <a:miter/>
          </a:ln>
        </p:spPr>
        <p:txBody>
          <a:bodyPr rtlCol="0" anchor="ctr"/>
          <a:lstStyle/>
          <a:p>
            <a:endParaRPr lang="en-US"/>
          </a:p>
        </p:txBody>
      </p:sp>
    </p:spTree>
    <p:extLst>
      <p:ext uri="{BB962C8B-B14F-4D97-AF65-F5344CB8AC3E}">
        <p14:creationId xmlns:p14="http://schemas.microsoft.com/office/powerpoint/2010/main" val="2673836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8">
            <a:extLst>
              <a:ext uri="{FF2B5EF4-FFF2-40B4-BE49-F238E27FC236}">
                <a16:creationId xmlns:a16="http://schemas.microsoft.com/office/drawing/2014/main" id="{5BFFC381-1A8C-4761-8901-DC75643BB5EB}"/>
              </a:ext>
            </a:extLst>
          </p:cNvPr>
          <p:cNvSpPr>
            <a:spLocks noGrp="1"/>
          </p:cNvSpPr>
          <p:nvPr>
            <p:ph type="ftr" sz="quarter" idx="11"/>
          </p:nvPr>
        </p:nvSpPr>
        <p:spPr/>
        <p:txBody>
          <a:bodyPr/>
          <a:lstStyle/>
          <a:p>
            <a:endParaRPr lang="fr-CA" sz="900">
              <a:latin typeface="Calibri" panose="020F0502020204030204" pitchFamily="34" charset="0"/>
              <a:cs typeface="Calibri" panose="020F0502020204030204" pitchFamily="34" charset="0"/>
            </a:endParaRPr>
          </a:p>
          <a:p>
            <a:pPr marR="0" lvl="0" algn="l" defTabSz="457189" rtl="0" eaLnBrk="1" fontAlgn="auto" latinLnBrk="0" hangingPunct="1">
              <a:lnSpc>
                <a:spcPct val="100000"/>
              </a:lnSpc>
              <a:spcAft>
                <a:spcPts val="0"/>
              </a:spcAft>
              <a:buClrTx/>
              <a:buSzTx/>
              <a:buFontTx/>
              <a:buNone/>
              <a:tabLst/>
              <a:defRPr/>
            </a:pPr>
            <a:r>
              <a:rPr kumimoji="0" lang="it-IT" b="0" i="0" u="none" strike="noStrike" kern="1200" cap="none" spc="5" normalizeH="0" baseline="0" noProof="0" err="1">
                <a:ln>
                  <a:noFill/>
                </a:ln>
                <a:effectLst/>
                <a:uLnTx/>
                <a:uFillTx/>
                <a:latin typeface="Calibri" panose="020F0502020204030204" pitchFamily="34" charset="0"/>
                <a:ea typeface="+mn-ea"/>
                <a:cs typeface="Calibri" panose="020F0502020204030204" pitchFamily="34" charset="0"/>
              </a:rPr>
              <a:t>gE</a:t>
            </a:r>
            <a:r>
              <a:rPr kumimoji="0" lang="it-IT" b="0" i="0" u="none" strike="noStrike" kern="1200" cap="none" spc="-15" normalizeH="0" baseline="0" noProof="0">
                <a:ln>
                  <a:noFill/>
                </a:ln>
                <a:effectLst/>
                <a:uLnTx/>
                <a:uFillTx/>
                <a:latin typeface="Calibri" panose="020F0502020204030204" pitchFamily="34" charset="0"/>
                <a:ea typeface="+mn-ea"/>
                <a:cs typeface="Calibri" panose="020F0502020204030204" pitchFamily="34" charset="0"/>
              </a:rPr>
              <a:t> </a:t>
            </a:r>
            <a:r>
              <a:rPr lang="it-IT">
                <a:cs typeface="Calibri" panose="020F0502020204030204" pitchFamily="34" charset="0"/>
              </a:rPr>
              <a:t>:</a:t>
            </a:r>
            <a:r>
              <a:rPr kumimoji="0" lang="it-IT" b="0" i="0" u="none" strike="noStrike" kern="1200" cap="none" spc="-20"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glycoprotéine</a:t>
            </a:r>
            <a:r>
              <a:rPr kumimoji="0" lang="it-IT" b="0" i="0" u="none" strike="noStrike" kern="1200" cap="none" spc="-75"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 </a:t>
            </a:r>
            <a:r>
              <a:rPr kumimoji="0" lang="fr-FR" sz="900" b="0" i="0" u="none" strike="noStrike" kern="1200" cap="none" spc="-11"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IM : intramusculaire</a:t>
            </a:r>
          </a:p>
          <a:p>
            <a:pPr marR="0" lvl="0" algn="l" defTabSz="457189" rtl="0" eaLnBrk="1" fontAlgn="auto" latinLnBrk="0" hangingPunct="1">
              <a:lnSpc>
                <a:spcPct val="100000"/>
              </a:lnSpc>
              <a:spcAft>
                <a:spcPts val="0"/>
              </a:spcAft>
              <a:buClrTx/>
              <a:buSzTx/>
              <a:buFontTx/>
              <a:buNone/>
              <a:tabLst/>
              <a:defRPr/>
            </a:pPr>
            <a:r>
              <a:rPr kumimoji="0" lang="fr-FR" sz="900" b="0" i="0" u="none" strike="noStrike" kern="1200" cap="none" spc="-11"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Aux</a:t>
            </a:r>
            <a:r>
              <a:rPr kumimoji="0" lang="fr-FR" sz="900" b="0" i="0" u="none" strike="noStrike" kern="1200" cap="none" spc="11"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fins</a:t>
            </a:r>
            <a:r>
              <a:rPr kumimoji="0" lang="fr-FR" sz="900" b="0" i="0" u="none" strike="noStrike" kern="1200" cap="none" spc="20"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de</a:t>
            </a:r>
            <a:r>
              <a:rPr kumimoji="0" lang="fr-FR" sz="900" b="0" i="0" u="none" strike="noStrike" kern="1200" cap="none" spc="2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conceptualisation</a:t>
            </a:r>
            <a:r>
              <a:rPr kumimoji="0" lang="fr-FR" sz="900" b="0" i="0" u="none" strike="noStrike" kern="1200" cap="none" spc="-51"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seulement.</a:t>
            </a:r>
            <a:endParaRPr kumimoji="0" lang="fr-FR"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457189"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Figure </a:t>
            </a:r>
            <a:r>
              <a:rPr kumimoji="0" lang="fr-FR" sz="900" b="0" i="0" u="none" strike="noStrike" kern="1200" cap="none" spc="-11"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adaptée</a:t>
            </a:r>
            <a:r>
              <a:rPr kumimoji="0" lang="fr-FR" sz="900" b="0" i="0" u="none" strike="noStrike" kern="1200" cap="none" spc="20"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de</a:t>
            </a:r>
            <a:r>
              <a:rPr kumimoji="0" lang="fr-FR" sz="900" b="0" i="0" u="none" strike="noStrike" kern="1200" cap="none" spc="1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Garçon</a:t>
            </a:r>
            <a:r>
              <a:rPr kumimoji="0" lang="fr-FR" sz="900" b="0" i="0" u="none" strike="noStrike" kern="1200" cap="none" spc="0"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N, et coll</a:t>
            </a:r>
            <a:r>
              <a:rPr kumimoji="0" lang="fr-FR" sz="900" b="0" i="0" u="none" strike="noStrike" kern="1200" cap="none" spc="0"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1" u="none" strike="noStrike" kern="1200" cap="none" spc="-5" normalizeH="0" baseline="0" noProof="0" err="1">
                <a:ln>
                  <a:noFill/>
                </a:ln>
                <a:solidFill>
                  <a:srgbClr val="534F40"/>
                </a:solidFill>
                <a:effectLst/>
                <a:uLnTx/>
                <a:uFillTx/>
                <a:latin typeface="Calibri" panose="020F0502020204030204" pitchFamily="34" charset="0"/>
                <a:ea typeface="+mn-ea"/>
                <a:cs typeface="Calibri" panose="020F0502020204030204" pitchFamily="34" charset="0"/>
              </a:rPr>
              <a:t>Perspect</a:t>
            </a:r>
            <a:r>
              <a:rPr kumimoji="0" lang="fr-FR" sz="900" b="0" i="1" u="none" strike="noStrike" kern="1200" cap="none" spc="0"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1" u="none" strike="noStrike" kern="1200" cap="none" spc="0" normalizeH="0" baseline="0" noProof="0" err="1">
                <a:ln>
                  <a:noFill/>
                </a:ln>
                <a:solidFill>
                  <a:srgbClr val="534F40"/>
                </a:solidFill>
                <a:effectLst/>
                <a:uLnTx/>
                <a:uFillTx/>
                <a:latin typeface="Calibri" panose="020F0502020204030204" pitchFamily="34" charset="0"/>
                <a:ea typeface="+mn-ea"/>
                <a:cs typeface="Calibri" panose="020F0502020204030204" pitchFamily="34" charset="0"/>
              </a:rPr>
              <a:t>Vaccinol</a:t>
            </a:r>
            <a:r>
              <a:rPr kumimoji="0" lang="fr-FR" sz="900" b="0" i="0" u="none" strike="noStrike" kern="1200" cap="none" spc="0"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a:t>
            </a:r>
            <a:r>
              <a:rPr kumimoji="0" lang="fr-FR" sz="900" b="0" i="0" u="none" strike="noStrike" kern="1200" cap="none" spc="-31"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34F40"/>
                </a:solidFill>
                <a:effectLst/>
                <a:uLnTx/>
                <a:uFillTx/>
                <a:latin typeface="Calibri" panose="020F0502020204030204" pitchFamily="34" charset="0"/>
                <a:ea typeface="+mn-ea"/>
                <a:cs typeface="Calibri" panose="020F0502020204030204" pitchFamily="34" charset="0"/>
              </a:rPr>
              <a:t>2011;1:89-113.</a:t>
            </a:r>
            <a:endParaRPr kumimoji="0" lang="fr-FR"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r>
              <a:rPr lang="fr-CA" sz="900">
                <a:latin typeface="Calibri" panose="020F0502020204030204" pitchFamily="34" charset="0"/>
                <a:cs typeface="Calibri" panose="020F0502020204030204" pitchFamily="34" charset="0"/>
              </a:rPr>
              <a:t>Monographie de SHINGRIX. GlaxoSmithKline Inc. 24 novembre 2021.</a:t>
            </a:r>
          </a:p>
        </p:txBody>
      </p:sp>
      <p:sp>
        <p:nvSpPr>
          <p:cNvPr id="2" name="Titre 1">
            <a:extLst>
              <a:ext uri="{FF2B5EF4-FFF2-40B4-BE49-F238E27FC236}">
                <a16:creationId xmlns:a16="http://schemas.microsoft.com/office/drawing/2014/main" id="{21D0A4C9-F688-A34C-842E-2F714ECA4056}"/>
              </a:ext>
            </a:extLst>
          </p:cNvPr>
          <p:cNvSpPr>
            <a:spLocks noGrp="1"/>
          </p:cNvSpPr>
          <p:nvPr>
            <p:ph type="title"/>
          </p:nvPr>
        </p:nvSpPr>
        <p:spPr>
          <a:xfrm>
            <a:off x="733829" y="161365"/>
            <a:ext cx="10485120" cy="1046468"/>
          </a:xfrm>
        </p:spPr>
        <p:txBody>
          <a:bodyPr/>
          <a:lstStyle/>
          <a:p>
            <a:r>
              <a:rPr lang="fr-FR"/>
              <a:t>Administration du vaccin Zona-SU</a:t>
            </a:r>
          </a:p>
        </p:txBody>
      </p:sp>
      <p:sp>
        <p:nvSpPr>
          <p:cNvPr id="3" name="object 117">
            <a:extLst>
              <a:ext uri="{FF2B5EF4-FFF2-40B4-BE49-F238E27FC236}">
                <a16:creationId xmlns:a16="http://schemas.microsoft.com/office/drawing/2014/main" id="{3545AE24-CAFF-27A2-8AE6-C72A226BB6D0}"/>
              </a:ext>
            </a:extLst>
          </p:cNvPr>
          <p:cNvSpPr txBox="1"/>
          <p:nvPr/>
        </p:nvSpPr>
        <p:spPr>
          <a:xfrm>
            <a:off x="5882939" y="3008974"/>
            <a:ext cx="1245722" cy="352019"/>
          </a:xfrm>
          <a:prstGeom prst="rect">
            <a:avLst/>
          </a:prstGeom>
        </p:spPr>
        <p:txBody>
          <a:bodyPr vert="horz" wrap="square" lIns="0" tIns="13335" rIns="0" bIns="0" rtlCol="0">
            <a:spAutoFit/>
          </a:bodyPr>
          <a:lstStyle/>
          <a:p>
            <a:pPr marL="12700" marR="5080" lvl="0" indent="0" algn="l" defTabSz="457189" rtl="0" eaLnBrk="1" fontAlgn="auto" latinLnBrk="0" hangingPunct="1">
              <a:lnSpc>
                <a:spcPct val="100000"/>
              </a:lnSpc>
              <a:spcBef>
                <a:spcPts val="105"/>
              </a:spcBef>
              <a:spcAft>
                <a:spcPts val="0"/>
              </a:spcAft>
              <a:buClrTx/>
              <a:buSzTx/>
              <a:buFontTx/>
              <a:buNone/>
              <a:tabLst/>
              <a:defRPr/>
            </a:pPr>
            <a:r>
              <a:rPr kumimoji="0" lang="fr-CA" sz="1100" b="1" i="0" u="none" strike="noStrike" kern="1200" cap="none" spc="-31" normalizeH="0" baseline="0">
                <a:ln>
                  <a:noFill/>
                </a:ln>
                <a:effectLst/>
                <a:uLnTx/>
                <a:uFillTx/>
                <a:latin typeface="Calibri" panose="020F0502020204030204" pitchFamily="34" charset="0"/>
                <a:ea typeface="+mn-ea"/>
                <a:cs typeface="Calibri" panose="020F0502020204030204" pitchFamily="34" charset="0"/>
              </a:rPr>
              <a:t>A</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n</a:t>
            </a:r>
            <a:r>
              <a:rPr kumimoji="0" lang="fr-CA" sz="1100" b="1" i="0" u="none" strike="noStrike" kern="1200" cap="none" spc="0" normalizeH="0" baseline="0">
                <a:ln>
                  <a:noFill/>
                </a:ln>
                <a:effectLst/>
                <a:uLnTx/>
                <a:uFillTx/>
                <a:latin typeface="Calibri" panose="020F0502020204030204" pitchFamily="34" charset="0"/>
                <a:ea typeface="+mn-ea"/>
                <a:cs typeface="Calibri" panose="020F0502020204030204" pitchFamily="34" charset="0"/>
              </a:rPr>
              <a:t>t</a:t>
            </a:r>
            <a:r>
              <a:rPr kumimoji="0" lang="fr-CA" sz="1100" b="1" i="0" u="none" strike="noStrike" kern="1200" cap="none" spc="5" normalizeH="0" baseline="0">
                <a:ln>
                  <a:noFill/>
                </a:ln>
                <a:effectLst/>
                <a:uLnTx/>
                <a:uFillTx/>
                <a:latin typeface="Calibri" panose="020F0502020204030204" pitchFamily="34" charset="0"/>
                <a:ea typeface="+mn-ea"/>
                <a:cs typeface="Calibri" panose="020F0502020204030204" pitchFamily="34" charset="0"/>
              </a:rPr>
              <a:t>i</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c</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o</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r</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p</a:t>
            </a:r>
            <a:r>
              <a:rPr kumimoji="0" lang="fr-CA" sz="1100" b="1" i="0" u="none" strike="noStrike" kern="1200" cap="none" spc="0" normalizeH="0" baseline="0">
                <a:ln>
                  <a:noFill/>
                </a:ln>
                <a:effectLst/>
                <a:uLnTx/>
                <a:uFillTx/>
                <a:latin typeface="Calibri" panose="020F0502020204030204" pitchFamily="34" charset="0"/>
                <a:ea typeface="+mn-ea"/>
                <a:cs typeface="Calibri" panose="020F0502020204030204" pitchFamily="34" charset="0"/>
              </a:rPr>
              <a:t>s</a:t>
            </a:r>
            <a:r>
              <a:rPr kumimoji="0" lang="fr-CA" sz="1100" b="1" i="0" u="none" strike="noStrike" kern="1200" cap="none" spc="-25" normalizeH="0" baseline="0">
                <a:ln>
                  <a:noFill/>
                </a:ln>
                <a:effectLst/>
                <a:uLnTx/>
                <a:uFillTx/>
                <a:latin typeface="Calibri" panose="020F0502020204030204" pitchFamily="34" charset="0"/>
                <a:ea typeface="+mn-ea"/>
                <a:cs typeface="Calibri" panose="020F0502020204030204" pitchFamily="34" charset="0"/>
              </a:rPr>
              <a:t> </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d</a:t>
            </a:r>
            <a:r>
              <a:rPr kumimoji="0" lang="fr-CA" sz="1100" b="1" i="0" u="none" strike="noStrike" kern="1200" cap="none" spc="5" normalizeH="0" baseline="0">
                <a:ln>
                  <a:noFill/>
                </a:ln>
                <a:effectLst/>
                <a:uLnTx/>
                <a:uFillTx/>
                <a:latin typeface="Calibri" panose="020F0502020204030204" pitchFamily="34" charset="0"/>
                <a:ea typeface="+mn-ea"/>
                <a:cs typeface="Calibri" panose="020F0502020204030204" pitchFamily="34" charset="0"/>
              </a:rPr>
              <a:t>i</a:t>
            </a:r>
            <a:r>
              <a:rPr kumimoji="0" lang="fr-CA" sz="1100" b="1"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r</a:t>
            </a:r>
            <a:r>
              <a:rPr kumimoji="0" lang="fr-CA" sz="1100" b="1" i="0" u="none" strike="noStrike" kern="1200" cap="none" spc="5" normalizeH="0" baseline="0">
                <a:ln>
                  <a:noFill/>
                </a:ln>
                <a:effectLst/>
                <a:uLnTx/>
                <a:uFillTx/>
                <a:latin typeface="Calibri" panose="020F0502020204030204" pitchFamily="34" charset="0"/>
                <a:ea typeface="+mn-ea"/>
                <a:cs typeface="Calibri" panose="020F0502020204030204" pitchFamily="34" charset="0"/>
              </a:rPr>
              <a:t>i</a:t>
            </a:r>
            <a:r>
              <a:rPr kumimoji="0" lang="fr-CA" sz="1100" b="1" i="0" u="none" strike="noStrike" kern="1200" cap="none" spc="-15" normalizeH="0" baseline="0">
                <a:ln>
                  <a:noFill/>
                </a:ln>
                <a:effectLst/>
                <a:uLnTx/>
                <a:uFillTx/>
                <a:latin typeface="Calibri" panose="020F0502020204030204" pitchFamily="34" charset="0"/>
                <a:ea typeface="+mn-ea"/>
                <a:cs typeface="Calibri" panose="020F0502020204030204" pitchFamily="34" charset="0"/>
              </a:rPr>
              <a:t>g</a:t>
            </a:r>
            <a:r>
              <a:rPr kumimoji="0" lang="fr-CA" sz="1100" b="1" i="0" u="none" strike="noStrike" kern="1200" cap="none" spc="-35" normalizeH="0" baseline="0">
                <a:ln>
                  <a:noFill/>
                </a:ln>
                <a:effectLst/>
                <a:uLnTx/>
                <a:uFillTx/>
                <a:latin typeface="Calibri" panose="020F0502020204030204" pitchFamily="34" charset="0"/>
                <a:ea typeface="+mn-ea"/>
                <a:cs typeface="Calibri" panose="020F0502020204030204" pitchFamily="34" charset="0"/>
              </a:rPr>
              <a:t>é</a:t>
            </a:r>
            <a:r>
              <a:rPr kumimoji="0" lang="fr-CA" sz="1100" b="1" i="0" u="none" strike="noStrike" kern="1200" cap="none" spc="0" normalizeH="0" baseline="0">
                <a:ln>
                  <a:noFill/>
                </a:ln>
                <a:effectLst/>
                <a:uLnTx/>
                <a:uFillTx/>
                <a:latin typeface="Calibri" panose="020F0502020204030204" pitchFamily="34" charset="0"/>
                <a:ea typeface="+mn-ea"/>
                <a:cs typeface="Calibri" panose="020F0502020204030204" pitchFamily="34" charset="0"/>
              </a:rPr>
              <a:t>s  contre</a:t>
            </a:r>
            <a:r>
              <a:rPr kumimoji="0" lang="fr-CA" sz="1100" b="1" i="0" u="none" strike="noStrike" kern="1200" cap="none" spc="-35" normalizeH="0" baseline="0">
                <a:ln>
                  <a:noFill/>
                </a:ln>
                <a:effectLst/>
                <a:uLnTx/>
                <a:uFillTx/>
                <a:latin typeface="Calibri" panose="020F0502020204030204" pitchFamily="34" charset="0"/>
                <a:ea typeface="+mn-ea"/>
                <a:cs typeface="Calibri" panose="020F0502020204030204" pitchFamily="34" charset="0"/>
              </a:rPr>
              <a:t> </a:t>
            </a:r>
            <a:r>
              <a:rPr kumimoji="0" lang="fr-CA" sz="1100" b="1" i="0" u="none" strike="noStrike" kern="1200" cap="none" spc="5" normalizeH="0" baseline="0">
                <a:ln>
                  <a:noFill/>
                </a:ln>
                <a:effectLst/>
                <a:uLnTx/>
                <a:uFillTx/>
                <a:latin typeface="Calibri" panose="020F0502020204030204" pitchFamily="34" charset="0"/>
                <a:ea typeface="+mn-ea"/>
                <a:cs typeface="Calibri" panose="020F0502020204030204" pitchFamily="34" charset="0"/>
              </a:rPr>
              <a:t>la</a:t>
            </a:r>
            <a:r>
              <a:rPr kumimoji="0" lang="fr-CA" sz="1100" b="1" i="0" u="none" strike="noStrike" kern="1200" cap="none" spc="-51" normalizeH="0" baseline="0">
                <a:ln>
                  <a:noFill/>
                </a:ln>
                <a:effectLst/>
                <a:uLnTx/>
                <a:uFillTx/>
                <a:latin typeface="Calibri" panose="020F0502020204030204" pitchFamily="34" charset="0"/>
                <a:ea typeface="+mn-ea"/>
                <a:cs typeface="Calibri" panose="020F0502020204030204" pitchFamily="34" charset="0"/>
              </a:rPr>
              <a:t> </a:t>
            </a:r>
            <a:r>
              <a:rPr kumimoji="0" lang="fr-CA" sz="1100" b="1" i="0" u="none" strike="noStrike" kern="1200" cap="none" spc="11" normalizeH="0" baseline="0" err="1">
                <a:ln>
                  <a:noFill/>
                </a:ln>
                <a:effectLst/>
                <a:uLnTx/>
                <a:uFillTx/>
                <a:latin typeface="Calibri" panose="020F0502020204030204" pitchFamily="34" charset="0"/>
                <a:ea typeface="+mn-ea"/>
                <a:cs typeface="Calibri" panose="020F0502020204030204" pitchFamily="34" charset="0"/>
              </a:rPr>
              <a:t>gE</a:t>
            </a:r>
            <a:endParaRPr kumimoji="0" lang="fr-CA" sz="1100" b="0" i="0" u="none" strike="noStrike" kern="1200" cap="none" spc="0" normalizeH="0" baseline="0">
              <a:ln>
                <a:noFill/>
              </a:ln>
              <a:effectLst/>
              <a:uLnTx/>
              <a:uFillTx/>
              <a:latin typeface="Calibri" panose="020F0502020204030204" pitchFamily="34" charset="0"/>
              <a:ea typeface="+mn-ea"/>
              <a:cs typeface="Calibri" panose="020F0502020204030204" pitchFamily="34" charset="0"/>
            </a:endParaRPr>
          </a:p>
        </p:txBody>
      </p:sp>
      <p:sp>
        <p:nvSpPr>
          <p:cNvPr id="4" name="object 191">
            <a:extLst>
              <a:ext uri="{FF2B5EF4-FFF2-40B4-BE49-F238E27FC236}">
                <a16:creationId xmlns:a16="http://schemas.microsoft.com/office/drawing/2014/main" id="{28480F8A-BD6A-DABB-3048-9B6F709694F5}"/>
              </a:ext>
            </a:extLst>
          </p:cNvPr>
          <p:cNvSpPr txBox="1"/>
          <p:nvPr/>
        </p:nvSpPr>
        <p:spPr>
          <a:xfrm>
            <a:off x="7678101" y="3373046"/>
            <a:ext cx="909681" cy="777095"/>
          </a:xfrm>
          <a:prstGeom prst="rect">
            <a:avLst/>
          </a:prstGeom>
          <a:solidFill>
            <a:schemeClr val="accent2"/>
          </a:solidFill>
        </p:spPr>
        <p:txBody>
          <a:bodyPr vert="horz" wrap="square" lIns="0" tIns="0" rIns="0" bIns="0" rtlCol="0" anchor="ctr">
            <a:noAutofit/>
          </a:bodyPr>
          <a:lstStyle/>
          <a:p>
            <a:pPr marL="56513" marR="49529" lvl="0" indent="1271" algn="ctr" defTabSz="457189" rtl="0" eaLnBrk="1" fontAlgn="auto" latinLnBrk="0" hangingPunct="1">
              <a:lnSpc>
                <a:spcPct val="90000"/>
              </a:lnSpc>
              <a:spcBef>
                <a:spcPts val="825"/>
              </a:spcBef>
              <a:spcAft>
                <a:spcPts val="0"/>
              </a:spcAft>
              <a:buClrTx/>
              <a:buSzTx/>
              <a:buFontTx/>
              <a:buNone/>
              <a:tabLst/>
              <a:defRPr/>
            </a:pP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Réponse </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immunitaire </a:t>
            </a:r>
            <a:r>
              <a:rPr kumimoji="0" sz="1000" b="1" i="0" u="none" strike="noStrike" kern="1200" cap="none" spc="-2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pu</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ssa</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te</a:t>
            </a:r>
            <a:r>
              <a:rPr kumimoji="0" sz="1000" b="1" i="0" u="none" strike="noStrike" kern="1200" cap="none" spc="-6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et  plus</a:t>
            </a:r>
            <a:r>
              <a:rPr kumimoji="0" sz="1000" b="1" i="0" u="none" strike="noStrike" kern="1200" cap="none" spc="-31"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large</a:t>
            </a:r>
            <a:endParaRPr kumimoji="0"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object 192">
            <a:extLst>
              <a:ext uri="{FF2B5EF4-FFF2-40B4-BE49-F238E27FC236}">
                <a16:creationId xmlns:a16="http://schemas.microsoft.com/office/drawing/2014/main" id="{DD41330C-2ECD-5AD1-99BD-432002682986}"/>
              </a:ext>
            </a:extLst>
          </p:cNvPr>
          <p:cNvSpPr/>
          <p:nvPr/>
        </p:nvSpPr>
        <p:spPr>
          <a:xfrm>
            <a:off x="10506178" y="3320149"/>
            <a:ext cx="831962" cy="838623"/>
          </a:xfrm>
          <a:custGeom>
            <a:avLst/>
            <a:gdLst/>
            <a:ahLst/>
            <a:cxnLst/>
            <a:rect l="l" t="t" r="r" b="b"/>
            <a:pathLst>
              <a:path w="713740" h="719454">
                <a:moveTo>
                  <a:pt x="713231" y="0"/>
                </a:moveTo>
                <a:lnTo>
                  <a:pt x="0" y="0"/>
                </a:lnTo>
                <a:lnTo>
                  <a:pt x="0" y="719328"/>
                </a:lnTo>
                <a:lnTo>
                  <a:pt x="713231" y="719328"/>
                </a:lnTo>
                <a:lnTo>
                  <a:pt x="713231" y="0"/>
                </a:lnTo>
                <a:close/>
              </a:path>
            </a:pathLst>
          </a:custGeom>
          <a:solidFill>
            <a:schemeClr val="accent2"/>
          </a:solidFill>
        </p:spPr>
        <p:txBody>
          <a:bodyPr wrap="square" lIns="0" tIns="0" rIns="0" bIns="0" rtlCol="0" anchor="ctr"/>
          <a:lstStyle/>
          <a:p>
            <a:pPr marL="12700" marR="5080" lvl="0" indent="-2540" algn="ctr" defTabSz="457189" rtl="0" eaLnBrk="1" fontAlgn="auto" latinLnBrk="0" hangingPunct="1">
              <a:lnSpc>
                <a:spcPct val="90000"/>
              </a:lnSpc>
              <a:spcBef>
                <a:spcPts val="111"/>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Réponse </a:t>
            </a:r>
            <a:r>
              <a:rPr kumimoji="0" lang="fr-FR"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immunitaire </a:t>
            </a:r>
            <a:r>
              <a:rPr kumimoji="0" lang="fr-FR" sz="1000" b="1" i="0" u="none" strike="noStrike" kern="1200" cap="none" spc="-2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br>
              <a:rPr kumimoji="0" lang="fr-FR" sz="1000" b="1" i="0" u="none" strike="noStrike" kern="1200" cap="none" spc="-2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fr-FR"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à</a:t>
            </a:r>
            <a:r>
              <a:rPr kumimoji="0" lang="fr-FR" sz="1000" b="1" i="0" u="none" strike="noStrike" kern="1200" cap="none" spc="-5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long</a:t>
            </a:r>
            <a:r>
              <a:rPr kumimoji="0" lang="fr-FR" sz="1000" b="1" i="0" u="none" strike="noStrike" kern="1200" cap="none" spc="-5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1000" b="1" i="0" u="none" strike="noStrike" kern="1200" cap="none" spc="11"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terme</a:t>
            </a:r>
            <a:endParaRPr kumimoji="0" 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9" name="object 194">
            <a:extLst>
              <a:ext uri="{FF2B5EF4-FFF2-40B4-BE49-F238E27FC236}">
                <a16:creationId xmlns:a16="http://schemas.microsoft.com/office/drawing/2014/main" id="{B6A19971-7F01-8C80-7266-F85F159F9EEB}"/>
              </a:ext>
            </a:extLst>
          </p:cNvPr>
          <p:cNvGrpSpPr/>
          <p:nvPr/>
        </p:nvGrpSpPr>
        <p:grpSpPr>
          <a:xfrm>
            <a:off x="7227331" y="2937031"/>
            <a:ext cx="3729765" cy="2416686"/>
            <a:chOff x="5319140" y="2963164"/>
            <a:chExt cx="3199765" cy="2073275"/>
          </a:xfrm>
        </p:grpSpPr>
        <p:sp>
          <p:nvSpPr>
            <p:cNvPr id="10" name="object 195">
              <a:extLst>
                <a:ext uri="{FF2B5EF4-FFF2-40B4-BE49-F238E27FC236}">
                  <a16:creationId xmlns:a16="http://schemas.microsoft.com/office/drawing/2014/main" id="{711A1435-B5B2-090F-E340-19E279F188F9}"/>
                </a:ext>
              </a:extLst>
            </p:cNvPr>
            <p:cNvSpPr/>
            <p:nvPr/>
          </p:nvSpPr>
          <p:spPr>
            <a:xfrm>
              <a:off x="7915655" y="3715512"/>
              <a:ext cx="216535" cy="1304925"/>
            </a:xfrm>
            <a:prstGeom prst="ellipse">
              <a:avLst/>
            </a:prstGeom>
            <a:ln w="31750">
              <a:solidFill>
                <a:srgbClr val="0000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96">
              <a:extLst>
                <a:ext uri="{FF2B5EF4-FFF2-40B4-BE49-F238E27FC236}">
                  <a16:creationId xmlns:a16="http://schemas.microsoft.com/office/drawing/2014/main" id="{380AB6D8-8482-5849-E1E0-8C0E70959CE9}"/>
                </a:ext>
              </a:extLst>
            </p:cNvPr>
            <p:cNvSpPr/>
            <p:nvPr/>
          </p:nvSpPr>
          <p:spPr>
            <a:xfrm>
              <a:off x="5358383" y="2963164"/>
              <a:ext cx="701040" cy="127000"/>
            </a:xfrm>
            <a:custGeom>
              <a:avLst/>
              <a:gdLst/>
              <a:ahLst/>
              <a:cxnLst/>
              <a:rect l="l" t="t" r="r" b="b"/>
              <a:pathLst>
                <a:path w="701039" h="127000">
                  <a:moveTo>
                    <a:pt x="701039" y="53975"/>
                  </a:moveTo>
                  <a:lnTo>
                    <a:pt x="643889" y="53975"/>
                  </a:lnTo>
                  <a:lnTo>
                    <a:pt x="643889" y="73025"/>
                  </a:lnTo>
                  <a:lnTo>
                    <a:pt x="701039" y="73025"/>
                  </a:lnTo>
                  <a:lnTo>
                    <a:pt x="701039" y="53975"/>
                  </a:lnTo>
                  <a:close/>
                </a:path>
                <a:path w="701039" h="127000">
                  <a:moveTo>
                    <a:pt x="624839" y="53975"/>
                  </a:moveTo>
                  <a:lnTo>
                    <a:pt x="567689" y="53975"/>
                  </a:lnTo>
                  <a:lnTo>
                    <a:pt x="567689" y="73025"/>
                  </a:lnTo>
                  <a:lnTo>
                    <a:pt x="624839" y="73025"/>
                  </a:lnTo>
                  <a:lnTo>
                    <a:pt x="624839" y="53975"/>
                  </a:lnTo>
                  <a:close/>
                </a:path>
                <a:path w="701039" h="127000">
                  <a:moveTo>
                    <a:pt x="548639" y="53975"/>
                  </a:moveTo>
                  <a:lnTo>
                    <a:pt x="491489" y="53975"/>
                  </a:lnTo>
                  <a:lnTo>
                    <a:pt x="491489" y="73025"/>
                  </a:lnTo>
                  <a:lnTo>
                    <a:pt x="548639" y="73025"/>
                  </a:lnTo>
                  <a:lnTo>
                    <a:pt x="548639" y="53975"/>
                  </a:lnTo>
                  <a:close/>
                </a:path>
                <a:path w="701039" h="127000">
                  <a:moveTo>
                    <a:pt x="472439" y="53975"/>
                  </a:moveTo>
                  <a:lnTo>
                    <a:pt x="415289" y="53975"/>
                  </a:lnTo>
                  <a:lnTo>
                    <a:pt x="415289" y="73025"/>
                  </a:lnTo>
                  <a:lnTo>
                    <a:pt x="472439" y="73025"/>
                  </a:lnTo>
                  <a:lnTo>
                    <a:pt x="472439" y="53975"/>
                  </a:lnTo>
                  <a:close/>
                </a:path>
                <a:path w="701039" h="127000">
                  <a:moveTo>
                    <a:pt x="396239" y="53975"/>
                  </a:moveTo>
                  <a:lnTo>
                    <a:pt x="339089" y="53975"/>
                  </a:lnTo>
                  <a:lnTo>
                    <a:pt x="339089" y="73025"/>
                  </a:lnTo>
                  <a:lnTo>
                    <a:pt x="396239" y="73025"/>
                  </a:lnTo>
                  <a:lnTo>
                    <a:pt x="396239" y="53975"/>
                  </a:lnTo>
                  <a:close/>
                </a:path>
                <a:path w="701039" h="127000">
                  <a:moveTo>
                    <a:pt x="320039" y="53975"/>
                  </a:moveTo>
                  <a:lnTo>
                    <a:pt x="262889" y="53975"/>
                  </a:lnTo>
                  <a:lnTo>
                    <a:pt x="262889" y="73025"/>
                  </a:lnTo>
                  <a:lnTo>
                    <a:pt x="320039" y="73025"/>
                  </a:lnTo>
                  <a:lnTo>
                    <a:pt x="320039" y="53975"/>
                  </a:lnTo>
                  <a:close/>
                </a:path>
                <a:path w="701039" h="127000">
                  <a:moveTo>
                    <a:pt x="243839" y="53975"/>
                  </a:moveTo>
                  <a:lnTo>
                    <a:pt x="186689" y="53975"/>
                  </a:lnTo>
                  <a:lnTo>
                    <a:pt x="186689" y="73025"/>
                  </a:lnTo>
                  <a:lnTo>
                    <a:pt x="243839" y="73025"/>
                  </a:lnTo>
                  <a:lnTo>
                    <a:pt x="243839" y="53975"/>
                  </a:lnTo>
                  <a:close/>
                </a:path>
                <a:path w="701039" h="127000">
                  <a:moveTo>
                    <a:pt x="127000" y="0"/>
                  </a:moveTo>
                  <a:lnTo>
                    <a:pt x="0" y="63500"/>
                  </a:lnTo>
                  <a:lnTo>
                    <a:pt x="127000" y="127000"/>
                  </a:lnTo>
                  <a:lnTo>
                    <a:pt x="127000" y="73025"/>
                  </a:lnTo>
                  <a:lnTo>
                    <a:pt x="114300" y="73025"/>
                  </a:lnTo>
                  <a:lnTo>
                    <a:pt x="114300" y="53975"/>
                  </a:lnTo>
                  <a:lnTo>
                    <a:pt x="127000" y="53975"/>
                  </a:lnTo>
                  <a:lnTo>
                    <a:pt x="127000" y="0"/>
                  </a:lnTo>
                  <a:close/>
                </a:path>
                <a:path w="701039" h="127000">
                  <a:moveTo>
                    <a:pt x="127000" y="53975"/>
                  </a:moveTo>
                  <a:lnTo>
                    <a:pt x="114300" y="53975"/>
                  </a:lnTo>
                  <a:lnTo>
                    <a:pt x="114300" y="73025"/>
                  </a:lnTo>
                  <a:lnTo>
                    <a:pt x="127000" y="73025"/>
                  </a:lnTo>
                  <a:lnTo>
                    <a:pt x="127000" y="53975"/>
                  </a:lnTo>
                  <a:close/>
                </a:path>
                <a:path w="701039" h="127000">
                  <a:moveTo>
                    <a:pt x="167639" y="53975"/>
                  </a:moveTo>
                  <a:lnTo>
                    <a:pt x="127000" y="53975"/>
                  </a:lnTo>
                  <a:lnTo>
                    <a:pt x="127000" y="73025"/>
                  </a:lnTo>
                  <a:lnTo>
                    <a:pt x="167639" y="73025"/>
                  </a:lnTo>
                  <a:lnTo>
                    <a:pt x="167639" y="53975"/>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97">
              <a:extLst>
                <a:ext uri="{FF2B5EF4-FFF2-40B4-BE49-F238E27FC236}">
                  <a16:creationId xmlns:a16="http://schemas.microsoft.com/office/drawing/2014/main" id="{5B5033E3-23E7-37E5-153B-96AF35045D40}"/>
                </a:ext>
              </a:extLst>
            </p:cNvPr>
            <p:cNvSpPr/>
            <p:nvPr/>
          </p:nvSpPr>
          <p:spPr>
            <a:xfrm>
              <a:off x="5347715" y="3011970"/>
              <a:ext cx="3142615" cy="1696085"/>
            </a:xfrm>
            <a:custGeom>
              <a:avLst/>
              <a:gdLst/>
              <a:ahLst/>
              <a:cxnLst/>
              <a:rect l="l" t="t" r="r" b="b"/>
              <a:pathLst>
                <a:path w="3142615" h="1696085">
                  <a:moveTo>
                    <a:pt x="0" y="1695665"/>
                  </a:moveTo>
                  <a:lnTo>
                    <a:pt x="9083" y="1649711"/>
                  </a:lnTo>
                  <a:lnTo>
                    <a:pt x="18350" y="1603529"/>
                  </a:lnTo>
                  <a:lnTo>
                    <a:pt x="27947" y="1556851"/>
                  </a:lnTo>
                  <a:lnTo>
                    <a:pt x="38019" y="1509410"/>
                  </a:lnTo>
                  <a:lnTo>
                    <a:pt x="48714" y="1460940"/>
                  </a:lnTo>
                  <a:lnTo>
                    <a:pt x="60176" y="1411174"/>
                  </a:lnTo>
                  <a:lnTo>
                    <a:pt x="72552" y="1359844"/>
                  </a:lnTo>
                  <a:lnTo>
                    <a:pt x="85987" y="1306685"/>
                  </a:lnTo>
                  <a:lnTo>
                    <a:pt x="100628" y="1251430"/>
                  </a:lnTo>
                  <a:lnTo>
                    <a:pt x="116621" y="1193811"/>
                  </a:lnTo>
                  <a:lnTo>
                    <a:pt x="134112" y="1133563"/>
                  </a:lnTo>
                  <a:lnTo>
                    <a:pt x="146333" y="1092165"/>
                  </a:lnTo>
                  <a:lnTo>
                    <a:pt x="159290" y="1047994"/>
                  </a:lnTo>
                  <a:lnTo>
                    <a:pt x="172923" y="1001474"/>
                  </a:lnTo>
                  <a:lnTo>
                    <a:pt x="187172" y="953027"/>
                  </a:lnTo>
                  <a:lnTo>
                    <a:pt x="201975" y="903076"/>
                  </a:lnTo>
                  <a:lnTo>
                    <a:pt x="217273" y="852044"/>
                  </a:lnTo>
                  <a:lnTo>
                    <a:pt x="233005" y="800354"/>
                  </a:lnTo>
                  <a:lnTo>
                    <a:pt x="249111" y="748430"/>
                  </a:lnTo>
                  <a:lnTo>
                    <a:pt x="265531" y="696693"/>
                  </a:lnTo>
                  <a:lnTo>
                    <a:pt x="282204" y="645567"/>
                  </a:lnTo>
                  <a:lnTo>
                    <a:pt x="299070" y="595475"/>
                  </a:lnTo>
                  <a:lnTo>
                    <a:pt x="316068" y="546840"/>
                  </a:lnTo>
                  <a:lnTo>
                    <a:pt x="333139" y="500085"/>
                  </a:lnTo>
                  <a:lnTo>
                    <a:pt x="350222" y="455632"/>
                  </a:lnTo>
                  <a:lnTo>
                    <a:pt x="367256" y="413905"/>
                  </a:lnTo>
                  <a:lnTo>
                    <a:pt x="384182" y="375327"/>
                  </a:lnTo>
                  <a:lnTo>
                    <a:pt x="400938" y="340321"/>
                  </a:lnTo>
                  <a:lnTo>
                    <a:pt x="432827" y="280717"/>
                  </a:lnTo>
                  <a:lnTo>
                    <a:pt x="465481" y="226797"/>
                  </a:lnTo>
                  <a:lnTo>
                    <a:pt x="498743" y="178570"/>
                  </a:lnTo>
                  <a:lnTo>
                    <a:pt x="532456" y="136047"/>
                  </a:lnTo>
                  <a:lnTo>
                    <a:pt x="566464" y="99238"/>
                  </a:lnTo>
                  <a:lnTo>
                    <a:pt x="600611" y="68155"/>
                  </a:lnTo>
                  <a:lnTo>
                    <a:pt x="634738" y="42807"/>
                  </a:lnTo>
                  <a:lnTo>
                    <a:pt x="668690" y="23205"/>
                  </a:lnTo>
                  <a:lnTo>
                    <a:pt x="744368" y="0"/>
                  </a:lnTo>
                  <a:lnTo>
                    <a:pt x="785246" y="18"/>
                  </a:lnTo>
                  <a:lnTo>
                    <a:pt x="825833" y="9429"/>
                  </a:lnTo>
                  <a:lnTo>
                    <a:pt x="867019" y="28248"/>
                  </a:lnTo>
                  <a:lnTo>
                    <a:pt x="909690" y="56491"/>
                  </a:lnTo>
                  <a:lnTo>
                    <a:pt x="954736" y="94174"/>
                  </a:lnTo>
                  <a:lnTo>
                    <a:pt x="1003046" y="141312"/>
                  </a:lnTo>
                  <a:lnTo>
                    <a:pt x="1028411" y="170088"/>
                  </a:lnTo>
                  <a:lnTo>
                    <a:pt x="1054273" y="204037"/>
                  </a:lnTo>
                  <a:lnTo>
                    <a:pt x="1080632" y="242395"/>
                  </a:lnTo>
                  <a:lnTo>
                    <a:pt x="1107491" y="284400"/>
                  </a:lnTo>
                  <a:lnTo>
                    <a:pt x="1134852" y="329286"/>
                  </a:lnTo>
                  <a:lnTo>
                    <a:pt x="1162716" y="376290"/>
                  </a:lnTo>
                  <a:lnTo>
                    <a:pt x="1191085" y="424649"/>
                  </a:lnTo>
                  <a:lnTo>
                    <a:pt x="1219962" y="473598"/>
                  </a:lnTo>
                  <a:lnTo>
                    <a:pt x="1249347" y="522375"/>
                  </a:lnTo>
                  <a:lnTo>
                    <a:pt x="1279245" y="570216"/>
                  </a:lnTo>
                  <a:lnTo>
                    <a:pt x="1309655" y="616357"/>
                  </a:lnTo>
                  <a:lnTo>
                    <a:pt x="1340580" y="660034"/>
                  </a:lnTo>
                  <a:lnTo>
                    <a:pt x="1372023" y="700483"/>
                  </a:lnTo>
                  <a:lnTo>
                    <a:pt x="1403985" y="736942"/>
                  </a:lnTo>
                  <a:lnTo>
                    <a:pt x="1437257" y="773371"/>
                  </a:lnTo>
                  <a:lnTo>
                    <a:pt x="1468252" y="808890"/>
                  </a:lnTo>
                  <a:lnTo>
                    <a:pt x="1497831" y="843362"/>
                  </a:lnTo>
                  <a:lnTo>
                    <a:pt x="1526860" y="876654"/>
                  </a:lnTo>
                  <a:lnTo>
                    <a:pt x="1556202" y="908628"/>
                  </a:lnTo>
                  <a:lnTo>
                    <a:pt x="1586721" y="939151"/>
                  </a:lnTo>
                  <a:lnTo>
                    <a:pt x="1619281" y="968087"/>
                  </a:lnTo>
                  <a:lnTo>
                    <a:pt x="1654746" y="995300"/>
                  </a:lnTo>
                  <a:lnTo>
                    <a:pt x="1693981" y="1020656"/>
                  </a:lnTo>
                  <a:lnTo>
                    <a:pt x="1737848" y="1044019"/>
                  </a:lnTo>
                  <a:lnTo>
                    <a:pt x="1787213" y="1065253"/>
                  </a:lnTo>
                  <a:lnTo>
                    <a:pt x="1842938" y="1084224"/>
                  </a:lnTo>
                  <a:lnTo>
                    <a:pt x="1905889" y="1100797"/>
                  </a:lnTo>
                  <a:lnTo>
                    <a:pt x="1983450" y="1114769"/>
                  </a:lnTo>
                  <a:lnTo>
                    <a:pt x="2027722" y="1120387"/>
                  </a:lnTo>
                  <a:lnTo>
                    <a:pt x="2075158" y="1125170"/>
                  </a:lnTo>
                  <a:lnTo>
                    <a:pt x="2125386" y="1129174"/>
                  </a:lnTo>
                  <a:lnTo>
                    <a:pt x="2178033" y="1132455"/>
                  </a:lnTo>
                  <a:lnTo>
                    <a:pt x="2232727" y="1135072"/>
                  </a:lnTo>
                  <a:lnTo>
                    <a:pt x="2289095" y="1137082"/>
                  </a:lnTo>
                  <a:lnTo>
                    <a:pt x="2346764" y="1138541"/>
                  </a:lnTo>
                  <a:lnTo>
                    <a:pt x="2405362" y="1139506"/>
                  </a:lnTo>
                  <a:lnTo>
                    <a:pt x="2464517" y="1140035"/>
                  </a:lnTo>
                  <a:lnTo>
                    <a:pt x="2523856" y="1140185"/>
                  </a:lnTo>
                  <a:lnTo>
                    <a:pt x="2583005" y="1140012"/>
                  </a:lnTo>
                  <a:lnTo>
                    <a:pt x="2641594" y="1139574"/>
                  </a:lnTo>
                  <a:lnTo>
                    <a:pt x="2699249" y="1138927"/>
                  </a:lnTo>
                  <a:lnTo>
                    <a:pt x="2755598" y="1138130"/>
                  </a:lnTo>
                  <a:lnTo>
                    <a:pt x="2810268" y="1137238"/>
                  </a:lnTo>
                  <a:lnTo>
                    <a:pt x="2862887" y="1136309"/>
                  </a:lnTo>
                  <a:lnTo>
                    <a:pt x="2913082" y="1135400"/>
                  </a:lnTo>
                  <a:lnTo>
                    <a:pt x="2960480" y="1134568"/>
                  </a:lnTo>
                  <a:lnTo>
                    <a:pt x="3004710" y="1133871"/>
                  </a:lnTo>
                  <a:lnTo>
                    <a:pt x="3045398" y="1133364"/>
                  </a:lnTo>
                  <a:lnTo>
                    <a:pt x="3082172" y="1133106"/>
                  </a:lnTo>
                  <a:lnTo>
                    <a:pt x="3114659" y="1133153"/>
                  </a:lnTo>
                  <a:lnTo>
                    <a:pt x="3142488" y="1133563"/>
                  </a:lnTo>
                </a:path>
              </a:pathLst>
            </a:custGeom>
            <a:ln w="57149" cap="rnd">
              <a:solidFill>
                <a:schemeClr val="accent1">
                  <a:lumMod val="50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98">
              <a:extLst>
                <a:ext uri="{FF2B5EF4-FFF2-40B4-BE49-F238E27FC236}">
                  <a16:creationId xmlns:a16="http://schemas.microsoft.com/office/drawing/2014/main" id="{1CF73104-29D6-AA3E-9AAB-A322F385F79C}"/>
                </a:ext>
              </a:extLst>
            </p:cNvPr>
            <p:cNvSpPr/>
            <p:nvPr/>
          </p:nvSpPr>
          <p:spPr>
            <a:xfrm>
              <a:off x="5338571" y="3028188"/>
              <a:ext cx="3145790" cy="1689100"/>
            </a:xfrm>
            <a:custGeom>
              <a:avLst/>
              <a:gdLst/>
              <a:ahLst/>
              <a:cxnLst/>
              <a:rect l="l" t="t" r="r" b="b"/>
              <a:pathLst>
                <a:path w="3145790" h="1689100">
                  <a:moveTo>
                    <a:pt x="0" y="0"/>
                  </a:moveTo>
                  <a:lnTo>
                    <a:pt x="0" y="1688592"/>
                  </a:lnTo>
                </a:path>
                <a:path w="3145790" h="1689100">
                  <a:moveTo>
                    <a:pt x="3145535" y="1685544"/>
                  </a:moveTo>
                  <a:lnTo>
                    <a:pt x="6095" y="1685544"/>
                  </a:lnTo>
                </a:path>
              </a:pathLst>
            </a:custGeom>
            <a:ln w="9525">
              <a:solidFill>
                <a:srgbClr val="0000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object 199">
            <a:extLst>
              <a:ext uri="{FF2B5EF4-FFF2-40B4-BE49-F238E27FC236}">
                <a16:creationId xmlns:a16="http://schemas.microsoft.com/office/drawing/2014/main" id="{01141758-E02E-C85A-6CCE-B280572122AA}"/>
              </a:ext>
            </a:extLst>
          </p:cNvPr>
          <p:cNvSpPr txBox="1"/>
          <p:nvPr/>
        </p:nvSpPr>
        <p:spPr>
          <a:xfrm>
            <a:off x="8886517" y="5406192"/>
            <a:ext cx="514425" cy="198131"/>
          </a:xfrm>
          <a:prstGeom prst="rect">
            <a:avLst/>
          </a:prstGeom>
        </p:spPr>
        <p:txBody>
          <a:bodyPr vert="horz" wrap="square" lIns="0" tIns="13335" rIns="0" bIns="0" rtlCol="0">
            <a:spAutoFit/>
          </a:bodyPr>
          <a:lstStyle/>
          <a:p>
            <a:pPr marL="12700" marR="0" lvl="0" indent="0" algn="l" defTabSz="457189" rtl="0" eaLnBrk="1" fontAlgn="auto" latinLnBrk="0" hangingPunct="1">
              <a:lnSpc>
                <a:spcPct val="100000"/>
              </a:lnSpc>
              <a:spcBef>
                <a:spcPts val="105"/>
              </a:spcBef>
              <a:spcAft>
                <a:spcPts val="0"/>
              </a:spcAft>
              <a:buClrTx/>
              <a:buSzTx/>
              <a:buFontTx/>
              <a:buNone/>
              <a:tabLst/>
              <a:defRPr/>
            </a:pPr>
            <a:r>
              <a:rPr kumimoji="0" sz="1200" b="1" i="0" u="none" strike="noStrike" kern="1200" cap="none" spc="35" normalizeH="0" baseline="0" noProof="0">
                <a:ln>
                  <a:noFill/>
                </a:ln>
                <a:effectLst/>
                <a:uLnTx/>
                <a:uFillTx/>
                <a:latin typeface="Calibri" panose="020F0502020204030204" pitchFamily="34" charset="0"/>
                <a:ea typeface="+mn-ea"/>
                <a:cs typeface="Calibri" panose="020F0502020204030204" pitchFamily="34" charset="0"/>
              </a:rPr>
              <a:t>T</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em</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p</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a:t>
            </a:r>
            <a:endParaRPr kumimoji="0"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15" name="object 200">
            <a:extLst>
              <a:ext uri="{FF2B5EF4-FFF2-40B4-BE49-F238E27FC236}">
                <a16:creationId xmlns:a16="http://schemas.microsoft.com/office/drawing/2014/main" id="{E520553E-542F-2EB8-C376-A571FFBA48BA}"/>
              </a:ext>
            </a:extLst>
          </p:cNvPr>
          <p:cNvSpPr txBox="1"/>
          <p:nvPr/>
        </p:nvSpPr>
        <p:spPr>
          <a:xfrm>
            <a:off x="8673559" y="4448323"/>
            <a:ext cx="1617295" cy="175690"/>
          </a:xfrm>
          <a:prstGeom prst="rect">
            <a:avLst/>
          </a:prstGeom>
        </p:spPr>
        <p:txBody>
          <a:bodyPr vert="horz" wrap="square" lIns="0" tIns="13971" rIns="0" bIns="0" rtlCol="0">
            <a:spAutoFit/>
          </a:bodyPr>
          <a:lstStyle/>
          <a:p>
            <a:pPr marL="12700" marR="5080" lvl="0" indent="0" algn="l" defTabSz="457189" rtl="0" eaLnBrk="1" fontAlgn="auto" latinLnBrk="0" hangingPunct="1">
              <a:lnSpc>
                <a:spcPct val="100000"/>
              </a:lnSpc>
              <a:spcBef>
                <a:spcPts val="111"/>
              </a:spcBef>
              <a:spcAft>
                <a:spcPts val="0"/>
              </a:spcAft>
              <a:buClrTx/>
              <a:buSzTx/>
              <a:buFontTx/>
              <a:buNone/>
              <a:tabLst/>
              <a:defRPr/>
            </a:pPr>
            <a:r>
              <a:rPr kumimoji="0" lang="fr-CA" sz="1050" b="1" i="0" u="none" strike="noStrike" kern="1200" cap="none" spc="-5"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P</a:t>
            </a:r>
            <a:r>
              <a:rPr kumimoji="0" lang="fr-CA" sz="1050" b="1" i="0" u="none" strike="noStrike" kern="1200" cap="none" spc="0"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ré</a:t>
            </a:r>
            <a:r>
              <a:rPr kumimoji="0" lang="fr-CA" sz="1050" b="1" i="0" u="none" strike="noStrike" kern="1200" cap="none" spc="-5"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p</a:t>
            </a:r>
            <a:r>
              <a:rPr kumimoji="0" lang="fr-CA" sz="1050" b="1" i="0" u="none" strike="noStrike" kern="1200" cap="none" spc="0"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ara</a:t>
            </a:r>
            <a:r>
              <a:rPr kumimoji="0" lang="fr-CA" sz="1050" b="1" i="0" u="none" strike="noStrike" kern="1200" cap="none" spc="5"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ti</a:t>
            </a:r>
            <a:r>
              <a:rPr kumimoji="0" lang="fr-CA" sz="1050" b="1" i="0" u="none" strike="noStrike" kern="1200" cap="none" spc="-5"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o</a:t>
            </a:r>
            <a:r>
              <a:rPr kumimoji="0" lang="fr-CA" sz="1050" b="1" i="0" u="none" strike="noStrike" kern="1200" cap="none" spc="5"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a:t>
            </a:r>
            <a:r>
              <a:rPr kumimoji="0" lang="fr-CA" sz="1050" b="1" i="0" u="none" strike="noStrike" kern="1200" cap="none" spc="-60"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r>
              <a:rPr kumimoji="0" lang="fr-CA" sz="1050" b="1" i="0" u="none" strike="noStrike" kern="1200" cap="none" spc="0"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sa</a:t>
            </a:r>
            <a:r>
              <a:rPr kumimoji="0" lang="fr-CA" sz="1050" b="1" i="0" u="none" strike="noStrike" kern="1200" cap="none" spc="-5"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a:t>
            </a:r>
            <a:r>
              <a:rPr kumimoji="0" lang="fr-CA" sz="1050" b="1" i="0" u="none" strike="noStrike" kern="1200" cap="none" spc="0"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s adjuvant</a:t>
            </a:r>
            <a:endParaRPr kumimoji="0" lang="fr-CA" sz="1050" b="0" i="0" u="none" strike="noStrike" kern="1200" cap="none" spc="0" normalizeH="0" baseline="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16" name="object 201">
            <a:extLst>
              <a:ext uri="{FF2B5EF4-FFF2-40B4-BE49-F238E27FC236}">
                <a16:creationId xmlns:a16="http://schemas.microsoft.com/office/drawing/2014/main" id="{F65B6FD5-968F-B474-C3F8-284D90FEC031}"/>
              </a:ext>
            </a:extLst>
          </p:cNvPr>
          <p:cNvSpPr txBox="1"/>
          <p:nvPr/>
        </p:nvSpPr>
        <p:spPr>
          <a:xfrm>
            <a:off x="8680155" y="3118524"/>
            <a:ext cx="1870434" cy="182742"/>
          </a:xfrm>
          <a:prstGeom prst="rect">
            <a:avLst/>
          </a:prstGeom>
        </p:spPr>
        <p:txBody>
          <a:bodyPr vert="horz" wrap="square" lIns="0" tIns="13335" rIns="0" bIns="0" rtlCol="0">
            <a:spAutoFit/>
          </a:bodyPr>
          <a:lstStyle/>
          <a:p>
            <a:pPr marL="12700" marR="0" lvl="0" indent="0" algn="l" defTabSz="457189"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P</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ré</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p</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ara</a:t>
            </a:r>
            <a:r>
              <a:rPr kumimoji="0" sz="11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t</a:t>
            </a:r>
            <a:r>
              <a:rPr kumimoji="0" sz="11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ion</a:t>
            </a:r>
            <a:r>
              <a:rPr kumimoji="0" sz="1100" b="1" i="0" u="none" strike="noStrike" kern="1200" cap="none" spc="-5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ave</a:t>
            </a:r>
            <a:r>
              <a:rPr kumimoji="0" sz="11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c</a:t>
            </a:r>
            <a:r>
              <a:rPr kumimoji="0" sz="1100" b="1" i="0" u="none" strike="noStrike" kern="1200" cap="none" spc="-2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a:t>
            </a:r>
            <a:r>
              <a:rPr kumimoji="0" sz="11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j</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u</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va</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n</a:t>
            </a:r>
            <a:r>
              <a:rPr kumimoji="0" sz="11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t</a:t>
            </a:r>
            <a:endParaRPr kumimoji="0" sz="11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grpSp>
        <p:nvGrpSpPr>
          <p:cNvPr id="17" name="object 202">
            <a:extLst>
              <a:ext uri="{FF2B5EF4-FFF2-40B4-BE49-F238E27FC236}">
                <a16:creationId xmlns:a16="http://schemas.microsoft.com/office/drawing/2014/main" id="{572089C8-E916-A11F-380D-B97BDA65B971}"/>
              </a:ext>
            </a:extLst>
          </p:cNvPr>
          <p:cNvGrpSpPr/>
          <p:nvPr/>
        </p:nvGrpSpPr>
        <p:grpSpPr>
          <a:xfrm>
            <a:off x="7267745" y="4422129"/>
            <a:ext cx="3656487" cy="804132"/>
            <a:chOff x="5353811" y="4237228"/>
            <a:chExt cx="3136900" cy="689863"/>
          </a:xfrm>
        </p:grpSpPr>
        <p:sp>
          <p:nvSpPr>
            <p:cNvPr id="18" name="object 203">
              <a:extLst>
                <a:ext uri="{FF2B5EF4-FFF2-40B4-BE49-F238E27FC236}">
                  <a16:creationId xmlns:a16="http://schemas.microsoft.com/office/drawing/2014/main" id="{287FC6DD-3E7E-269D-D611-FB9AD88E1D6D}"/>
                </a:ext>
              </a:extLst>
            </p:cNvPr>
            <p:cNvSpPr/>
            <p:nvPr/>
          </p:nvSpPr>
          <p:spPr>
            <a:xfrm>
              <a:off x="5358383" y="4237228"/>
              <a:ext cx="768350" cy="127000"/>
            </a:xfrm>
            <a:custGeom>
              <a:avLst/>
              <a:gdLst/>
              <a:ahLst/>
              <a:cxnLst/>
              <a:rect l="l" t="t" r="r" b="b"/>
              <a:pathLst>
                <a:path w="768350" h="127000">
                  <a:moveTo>
                    <a:pt x="768095" y="53975"/>
                  </a:moveTo>
                  <a:lnTo>
                    <a:pt x="710945" y="53975"/>
                  </a:lnTo>
                  <a:lnTo>
                    <a:pt x="710945" y="73025"/>
                  </a:lnTo>
                  <a:lnTo>
                    <a:pt x="768095" y="73025"/>
                  </a:lnTo>
                  <a:lnTo>
                    <a:pt x="768095" y="53975"/>
                  </a:lnTo>
                  <a:close/>
                </a:path>
                <a:path w="768350" h="127000">
                  <a:moveTo>
                    <a:pt x="691895" y="53975"/>
                  </a:moveTo>
                  <a:lnTo>
                    <a:pt x="634745" y="53975"/>
                  </a:lnTo>
                  <a:lnTo>
                    <a:pt x="634745" y="73025"/>
                  </a:lnTo>
                  <a:lnTo>
                    <a:pt x="691895" y="73025"/>
                  </a:lnTo>
                  <a:lnTo>
                    <a:pt x="691895" y="53975"/>
                  </a:lnTo>
                  <a:close/>
                </a:path>
                <a:path w="768350" h="127000">
                  <a:moveTo>
                    <a:pt x="615695" y="53975"/>
                  </a:moveTo>
                  <a:lnTo>
                    <a:pt x="558545" y="53975"/>
                  </a:lnTo>
                  <a:lnTo>
                    <a:pt x="558545" y="73025"/>
                  </a:lnTo>
                  <a:lnTo>
                    <a:pt x="615695" y="73025"/>
                  </a:lnTo>
                  <a:lnTo>
                    <a:pt x="615695" y="53975"/>
                  </a:lnTo>
                  <a:close/>
                </a:path>
                <a:path w="768350" h="127000">
                  <a:moveTo>
                    <a:pt x="539495" y="53975"/>
                  </a:moveTo>
                  <a:lnTo>
                    <a:pt x="482345" y="53975"/>
                  </a:lnTo>
                  <a:lnTo>
                    <a:pt x="482345" y="73025"/>
                  </a:lnTo>
                  <a:lnTo>
                    <a:pt x="539495" y="73025"/>
                  </a:lnTo>
                  <a:lnTo>
                    <a:pt x="539495" y="53975"/>
                  </a:lnTo>
                  <a:close/>
                </a:path>
                <a:path w="768350" h="127000">
                  <a:moveTo>
                    <a:pt x="463295" y="53975"/>
                  </a:moveTo>
                  <a:lnTo>
                    <a:pt x="406145" y="53975"/>
                  </a:lnTo>
                  <a:lnTo>
                    <a:pt x="406145" y="73025"/>
                  </a:lnTo>
                  <a:lnTo>
                    <a:pt x="463295" y="73025"/>
                  </a:lnTo>
                  <a:lnTo>
                    <a:pt x="463295" y="53975"/>
                  </a:lnTo>
                  <a:close/>
                </a:path>
                <a:path w="768350" h="127000">
                  <a:moveTo>
                    <a:pt x="387095" y="53975"/>
                  </a:moveTo>
                  <a:lnTo>
                    <a:pt x="329945" y="53975"/>
                  </a:lnTo>
                  <a:lnTo>
                    <a:pt x="329945" y="73025"/>
                  </a:lnTo>
                  <a:lnTo>
                    <a:pt x="387095" y="73025"/>
                  </a:lnTo>
                  <a:lnTo>
                    <a:pt x="387095" y="53975"/>
                  </a:lnTo>
                  <a:close/>
                </a:path>
                <a:path w="768350" h="127000">
                  <a:moveTo>
                    <a:pt x="310895" y="53975"/>
                  </a:moveTo>
                  <a:lnTo>
                    <a:pt x="253745" y="53975"/>
                  </a:lnTo>
                  <a:lnTo>
                    <a:pt x="253745" y="73025"/>
                  </a:lnTo>
                  <a:lnTo>
                    <a:pt x="310895" y="73025"/>
                  </a:lnTo>
                  <a:lnTo>
                    <a:pt x="310895" y="53975"/>
                  </a:lnTo>
                  <a:close/>
                </a:path>
                <a:path w="768350" h="127000">
                  <a:moveTo>
                    <a:pt x="234695" y="53975"/>
                  </a:moveTo>
                  <a:lnTo>
                    <a:pt x="177545" y="53975"/>
                  </a:lnTo>
                  <a:lnTo>
                    <a:pt x="177545" y="73025"/>
                  </a:lnTo>
                  <a:lnTo>
                    <a:pt x="234695" y="73025"/>
                  </a:lnTo>
                  <a:lnTo>
                    <a:pt x="234695" y="53975"/>
                  </a:lnTo>
                  <a:close/>
                </a:path>
                <a:path w="768350" h="127000">
                  <a:moveTo>
                    <a:pt x="127000" y="0"/>
                  </a:moveTo>
                  <a:lnTo>
                    <a:pt x="0" y="63500"/>
                  </a:lnTo>
                  <a:lnTo>
                    <a:pt x="127000" y="127000"/>
                  </a:lnTo>
                  <a:lnTo>
                    <a:pt x="127000" y="73025"/>
                  </a:lnTo>
                  <a:lnTo>
                    <a:pt x="114300" y="73025"/>
                  </a:lnTo>
                  <a:lnTo>
                    <a:pt x="114300" y="53975"/>
                  </a:lnTo>
                  <a:lnTo>
                    <a:pt x="127000" y="53975"/>
                  </a:lnTo>
                  <a:lnTo>
                    <a:pt x="127000" y="0"/>
                  </a:lnTo>
                  <a:close/>
                </a:path>
                <a:path w="768350" h="127000">
                  <a:moveTo>
                    <a:pt x="127000" y="53975"/>
                  </a:moveTo>
                  <a:lnTo>
                    <a:pt x="114300" y="53975"/>
                  </a:lnTo>
                  <a:lnTo>
                    <a:pt x="114300" y="73025"/>
                  </a:lnTo>
                  <a:lnTo>
                    <a:pt x="127000" y="73025"/>
                  </a:lnTo>
                  <a:lnTo>
                    <a:pt x="127000" y="53975"/>
                  </a:lnTo>
                  <a:close/>
                </a:path>
                <a:path w="768350" h="127000">
                  <a:moveTo>
                    <a:pt x="158495" y="53975"/>
                  </a:moveTo>
                  <a:lnTo>
                    <a:pt x="127000" y="53975"/>
                  </a:lnTo>
                  <a:lnTo>
                    <a:pt x="127000" y="73025"/>
                  </a:lnTo>
                  <a:lnTo>
                    <a:pt x="158495" y="73025"/>
                  </a:lnTo>
                  <a:lnTo>
                    <a:pt x="158495" y="53975"/>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204">
              <a:extLst>
                <a:ext uri="{FF2B5EF4-FFF2-40B4-BE49-F238E27FC236}">
                  <a16:creationId xmlns:a16="http://schemas.microsoft.com/office/drawing/2014/main" id="{2DB9FCFB-2D86-BF6A-2A83-56FE95861773}"/>
                </a:ext>
              </a:extLst>
            </p:cNvPr>
            <p:cNvSpPr/>
            <p:nvPr/>
          </p:nvSpPr>
          <p:spPr>
            <a:xfrm>
              <a:off x="5408675" y="4311142"/>
              <a:ext cx="3042285" cy="396875"/>
            </a:xfrm>
            <a:custGeom>
              <a:avLst/>
              <a:gdLst/>
              <a:ahLst/>
              <a:cxnLst/>
              <a:rect l="l" t="t" r="r" b="b"/>
              <a:pathLst>
                <a:path w="3042284" h="396875">
                  <a:moveTo>
                    <a:pt x="0" y="396493"/>
                  </a:moveTo>
                  <a:lnTo>
                    <a:pt x="33497" y="359368"/>
                  </a:lnTo>
                  <a:lnTo>
                    <a:pt x="67383" y="322637"/>
                  </a:lnTo>
                  <a:lnTo>
                    <a:pt x="102046" y="286683"/>
                  </a:lnTo>
                  <a:lnTo>
                    <a:pt x="137874" y="251888"/>
                  </a:lnTo>
                  <a:lnTo>
                    <a:pt x="175256" y="218635"/>
                  </a:lnTo>
                  <a:lnTo>
                    <a:pt x="214580" y="187307"/>
                  </a:lnTo>
                  <a:lnTo>
                    <a:pt x="256235" y="158285"/>
                  </a:lnTo>
                  <a:lnTo>
                    <a:pt x="300609" y="131952"/>
                  </a:lnTo>
                  <a:lnTo>
                    <a:pt x="342259" y="109741"/>
                  </a:lnTo>
                  <a:lnTo>
                    <a:pt x="385588" y="87840"/>
                  </a:lnTo>
                  <a:lnTo>
                    <a:pt x="430591" y="66924"/>
                  </a:lnTo>
                  <a:lnTo>
                    <a:pt x="477261" y="47670"/>
                  </a:lnTo>
                  <a:lnTo>
                    <a:pt x="525595" y="30754"/>
                  </a:lnTo>
                  <a:lnTo>
                    <a:pt x="575587" y="16853"/>
                  </a:lnTo>
                  <a:lnTo>
                    <a:pt x="627231" y="6643"/>
                  </a:lnTo>
                  <a:lnTo>
                    <a:pt x="680523" y="799"/>
                  </a:lnTo>
                  <a:lnTo>
                    <a:pt x="735457" y="0"/>
                  </a:lnTo>
                  <a:lnTo>
                    <a:pt x="777521" y="3534"/>
                  </a:lnTo>
                  <a:lnTo>
                    <a:pt x="820160" y="10837"/>
                  </a:lnTo>
                  <a:lnTo>
                    <a:pt x="863490" y="21337"/>
                  </a:lnTo>
                  <a:lnTo>
                    <a:pt x="907626" y="34464"/>
                  </a:lnTo>
                  <a:lnTo>
                    <a:pt x="952683" y="49645"/>
                  </a:lnTo>
                  <a:lnTo>
                    <a:pt x="998775" y="66309"/>
                  </a:lnTo>
                  <a:lnTo>
                    <a:pt x="1046018" y="83887"/>
                  </a:lnTo>
                  <a:lnTo>
                    <a:pt x="1094528" y="101806"/>
                  </a:lnTo>
                  <a:lnTo>
                    <a:pt x="1144418" y="119497"/>
                  </a:lnTo>
                  <a:lnTo>
                    <a:pt x="1195805" y="136386"/>
                  </a:lnTo>
                  <a:lnTo>
                    <a:pt x="1248803" y="151905"/>
                  </a:lnTo>
                  <a:lnTo>
                    <a:pt x="1303527" y="165480"/>
                  </a:lnTo>
                  <a:lnTo>
                    <a:pt x="1348504" y="175309"/>
                  </a:lnTo>
                  <a:lnTo>
                    <a:pt x="1394380" y="184983"/>
                  </a:lnTo>
                  <a:lnTo>
                    <a:pt x="1441155" y="194504"/>
                  </a:lnTo>
                  <a:lnTo>
                    <a:pt x="1488827" y="203873"/>
                  </a:lnTo>
                  <a:lnTo>
                    <a:pt x="1537396" y="213091"/>
                  </a:lnTo>
                  <a:lnTo>
                    <a:pt x="1586859" y="222161"/>
                  </a:lnTo>
                  <a:lnTo>
                    <a:pt x="1637217" y="231083"/>
                  </a:lnTo>
                  <a:lnTo>
                    <a:pt x="1688468" y="239859"/>
                  </a:lnTo>
                  <a:lnTo>
                    <a:pt x="1740611" y="248490"/>
                  </a:lnTo>
                  <a:lnTo>
                    <a:pt x="1793644" y="256977"/>
                  </a:lnTo>
                  <a:lnTo>
                    <a:pt x="1847567" y="265322"/>
                  </a:lnTo>
                  <a:lnTo>
                    <a:pt x="1902378" y="273526"/>
                  </a:lnTo>
                  <a:lnTo>
                    <a:pt x="1958077" y="281591"/>
                  </a:lnTo>
                  <a:lnTo>
                    <a:pt x="2014662" y="289517"/>
                  </a:lnTo>
                  <a:lnTo>
                    <a:pt x="2072131" y="297306"/>
                  </a:lnTo>
                  <a:lnTo>
                    <a:pt x="2119671" y="303459"/>
                  </a:lnTo>
                  <a:lnTo>
                    <a:pt x="2170507" y="309666"/>
                  </a:lnTo>
                  <a:lnTo>
                    <a:pt x="2224127" y="315900"/>
                  </a:lnTo>
                  <a:lnTo>
                    <a:pt x="2280018" y="322132"/>
                  </a:lnTo>
                  <a:lnTo>
                    <a:pt x="2337666" y="328335"/>
                  </a:lnTo>
                  <a:lnTo>
                    <a:pt x="2396558" y="334481"/>
                  </a:lnTo>
                  <a:lnTo>
                    <a:pt x="2456182" y="340542"/>
                  </a:lnTo>
                  <a:lnTo>
                    <a:pt x="2516023" y="346490"/>
                  </a:lnTo>
                  <a:lnTo>
                    <a:pt x="2575569" y="352297"/>
                  </a:lnTo>
                  <a:lnTo>
                    <a:pt x="2634307" y="357936"/>
                  </a:lnTo>
                  <a:lnTo>
                    <a:pt x="2691723" y="363378"/>
                  </a:lnTo>
                  <a:lnTo>
                    <a:pt x="2747305" y="368595"/>
                  </a:lnTo>
                  <a:lnTo>
                    <a:pt x="2800539" y="373561"/>
                  </a:lnTo>
                  <a:lnTo>
                    <a:pt x="2850912" y="378246"/>
                  </a:lnTo>
                  <a:lnTo>
                    <a:pt x="2897911" y="382623"/>
                  </a:lnTo>
                  <a:lnTo>
                    <a:pt x="2941023" y="386664"/>
                  </a:lnTo>
                  <a:lnTo>
                    <a:pt x="2979734" y="390342"/>
                  </a:lnTo>
                  <a:lnTo>
                    <a:pt x="3013532" y="393627"/>
                  </a:lnTo>
                  <a:lnTo>
                    <a:pt x="3041904" y="396493"/>
                  </a:lnTo>
                </a:path>
              </a:pathLst>
            </a:custGeom>
            <a:ln w="57150" cap="rnd">
              <a:solidFill>
                <a:schemeClr val="bg1">
                  <a:lumMod val="50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5">
              <a:extLst>
                <a:ext uri="{FF2B5EF4-FFF2-40B4-BE49-F238E27FC236}">
                  <a16:creationId xmlns:a16="http://schemas.microsoft.com/office/drawing/2014/main" id="{D6247CD0-81E6-3013-FE31-BE50FD1F6FD9}"/>
                </a:ext>
              </a:extLst>
            </p:cNvPr>
            <p:cNvSpPr/>
            <p:nvPr/>
          </p:nvSpPr>
          <p:spPr>
            <a:xfrm>
              <a:off x="5354193" y="4425569"/>
              <a:ext cx="490220" cy="305435"/>
            </a:xfrm>
            <a:custGeom>
              <a:avLst/>
              <a:gdLst/>
              <a:ahLst/>
              <a:cxnLst/>
              <a:rect l="l" t="t" r="r" b="b"/>
              <a:pathLst>
                <a:path w="490220" h="305435">
                  <a:moveTo>
                    <a:pt x="73914" y="82550"/>
                  </a:moveTo>
                  <a:lnTo>
                    <a:pt x="54864" y="82296"/>
                  </a:lnTo>
                  <a:lnTo>
                    <a:pt x="54229" y="139446"/>
                  </a:lnTo>
                  <a:lnTo>
                    <a:pt x="73279" y="139700"/>
                  </a:lnTo>
                  <a:lnTo>
                    <a:pt x="73914" y="82550"/>
                  </a:lnTo>
                  <a:close/>
                </a:path>
                <a:path w="490220" h="305435">
                  <a:moveTo>
                    <a:pt x="74676" y="6350"/>
                  </a:moveTo>
                  <a:lnTo>
                    <a:pt x="55626" y="6096"/>
                  </a:lnTo>
                  <a:lnTo>
                    <a:pt x="54991" y="63246"/>
                  </a:lnTo>
                  <a:lnTo>
                    <a:pt x="74041" y="63500"/>
                  </a:lnTo>
                  <a:lnTo>
                    <a:pt x="74676" y="6350"/>
                  </a:lnTo>
                  <a:close/>
                </a:path>
                <a:path w="490220" h="305435">
                  <a:moveTo>
                    <a:pt x="127000" y="166370"/>
                  </a:moveTo>
                  <a:lnTo>
                    <a:pt x="72974" y="165836"/>
                  </a:lnTo>
                  <a:lnTo>
                    <a:pt x="73025" y="158750"/>
                  </a:lnTo>
                  <a:lnTo>
                    <a:pt x="53975" y="158496"/>
                  </a:lnTo>
                  <a:lnTo>
                    <a:pt x="53924" y="165646"/>
                  </a:lnTo>
                  <a:lnTo>
                    <a:pt x="0" y="165100"/>
                  </a:lnTo>
                  <a:lnTo>
                    <a:pt x="62103" y="292735"/>
                  </a:lnTo>
                  <a:lnTo>
                    <a:pt x="120726" y="178562"/>
                  </a:lnTo>
                  <a:lnTo>
                    <a:pt x="127000" y="166370"/>
                  </a:lnTo>
                  <a:close/>
                </a:path>
                <a:path w="490220" h="305435">
                  <a:moveTo>
                    <a:pt x="434848" y="57150"/>
                  </a:moveTo>
                  <a:lnTo>
                    <a:pt x="434340" y="0"/>
                  </a:lnTo>
                  <a:lnTo>
                    <a:pt x="415290" y="254"/>
                  </a:lnTo>
                  <a:lnTo>
                    <a:pt x="415798" y="57404"/>
                  </a:lnTo>
                  <a:lnTo>
                    <a:pt x="434848" y="57150"/>
                  </a:lnTo>
                  <a:close/>
                </a:path>
                <a:path w="490220" h="305435">
                  <a:moveTo>
                    <a:pt x="435610" y="133350"/>
                  </a:moveTo>
                  <a:lnTo>
                    <a:pt x="435102" y="76200"/>
                  </a:lnTo>
                  <a:lnTo>
                    <a:pt x="416052" y="76454"/>
                  </a:lnTo>
                  <a:lnTo>
                    <a:pt x="416560" y="133604"/>
                  </a:lnTo>
                  <a:lnTo>
                    <a:pt x="435610" y="133350"/>
                  </a:lnTo>
                  <a:close/>
                </a:path>
                <a:path w="490220" h="305435">
                  <a:moveTo>
                    <a:pt x="490093" y="177292"/>
                  </a:moveTo>
                  <a:lnTo>
                    <a:pt x="436118" y="177838"/>
                  </a:lnTo>
                  <a:lnTo>
                    <a:pt x="435864" y="152400"/>
                  </a:lnTo>
                  <a:lnTo>
                    <a:pt x="416814" y="152654"/>
                  </a:lnTo>
                  <a:lnTo>
                    <a:pt x="417055" y="178028"/>
                  </a:lnTo>
                  <a:lnTo>
                    <a:pt x="363093" y="178562"/>
                  </a:lnTo>
                  <a:lnTo>
                    <a:pt x="427863" y="304927"/>
                  </a:lnTo>
                  <a:lnTo>
                    <a:pt x="483527" y="190754"/>
                  </a:lnTo>
                  <a:lnTo>
                    <a:pt x="490093" y="177292"/>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06">
              <a:extLst>
                <a:ext uri="{FF2B5EF4-FFF2-40B4-BE49-F238E27FC236}">
                  <a16:creationId xmlns:a16="http://schemas.microsoft.com/office/drawing/2014/main" id="{F09419E1-6200-7F3C-D242-7009618308D4}"/>
                </a:ext>
              </a:extLst>
            </p:cNvPr>
            <p:cNvSpPr/>
            <p:nvPr/>
          </p:nvSpPr>
          <p:spPr>
            <a:xfrm>
              <a:off x="5353811" y="4881371"/>
              <a:ext cx="3136900" cy="45720"/>
            </a:xfrm>
            <a:custGeom>
              <a:avLst/>
              <a:gdLst/>
              <a:ahLst/>
              <a:cxnLst/>
              <a:rect l="l" t="t" r="r" b="b"/>
              <a:pathLst>
                <a:path w="3136900" h="45720">
                  <a:moveTo>
                    <a:pt x="3136391" y="0"/>
                  </a:moveTo>
                  <a:lnTo>
                    <a:pt x="3136100" y="17805"/>
                  </a:lnTo>
                  <a:lnTo>
                    <a:pt x="3135296" y="32337"/>
                  </a:lnTo>
                  <a:lnTo>
                    <a:pt x="3134088" y="42130"/>
                  </a:lnTo>
                  <a:lnTo>
                    <a:pt x="3132582" y="45719"/>
                  </a:lnTo>
                  <a:lnTo>
                    <a:pt x="3810" y="45719"/>
                  </a:lnTo>
                  <a:lnTo>
                    <a:pt x="2303" y="42130"/>
                  </a:lnTo>
                  <a:lnTo>
                    <a:pt x="1095" y="32337"/>
                  </a:lnTo>
                  <a:lnTo>
                    <a:pt x="291" y="17805"/>
                  </a:lnTo>
                  <a:lnTo>
                    <a:pt x="0" y="0"/>
                  </a:lnTo>
                </a:path>
              </a:pathLst>
            </a:custGeom>
            <a:ln w="9525">
              <a:solidFill>
                <a:schemeClr val="accent2"/>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object 207">
            <a:extLst>
              <a:ext uri="{FF2B5EF4-FFF2-40B4-BE49-F238E27FC236}">
                <a16:creationId xmlns:a16="http://schemas.microsoft.com/office/drawing/2014/main" id="{A9647857-B2F0-8B90-71B3-534A12CBAB3E}"/>
              </a:ext>
            </a:extLst>
          </p:cNvPr>
          <p:cNvSpPr txBox="1"/>
          <p:nvPr/>
        </p:nvSpPr>
        <p:spPr>
          <a:xfrm>
            <a:off x="7441983" y="5253349"/>
            <a:ext cx="360467" cy="183385"/>
          </a:xfrm>
          <a:prstGeom prst="rect">
            <a:avLst/>
          </a:prstGeom>
        </p:spPr>
        <p:txBody>
          <a:bodyPr vert="horz" wrap="square" lIns="0" tIns="13971" rIns="0" bIns="0" rtlCol="0">
            <a:spAutoFit/>
          </a:bodyPr>
          <a:lstStyle/>
          <a:p>
            <a:pPr marL="12700" marR="0" lvl="0" indent="0" algn="l" defTabSz="457189" rtl="0" eaLnBrk="1" fontAlgn="auto" latinLnBrk="0" hangingPunct="1">
              <a:lnSpc>
                <a:spcPct val="100000"/>
              </a:lnSpc>
              <a:spcBef>
                <a:spcPts val="111"/>
              </a:spcBef>
              <a:spcAft>
                <a:spcPts val="0"/>
              </a:spcAft>
              <a:buClrTx/>
              <a:buSzTx/>
              <a:buFontTx/>
              <a:buNone/>
              <a:tabLst/>
              <a:defRPr/>
            </a:pP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J</a:t>
            </a:r>
            <a:r>
              <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ou</a:t>
            </a: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rs</a:t>
            </a:r>
            <a:endPar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endParaRPr>
          </a:p>
        </p:txBody>
      </p:sp>
      <p:sp>
        <p:nvSpPr>
          <p:cNvPr id="23" name="object 208">
            <a:extLst>
              <a:ext uri="{FF2B5EF4-FFF2-40B4-BE49-F238E27FC236}">
                <a16:creationId xmlns:a16="http://schemas.microsoft.com/office/drawing/2014/main" id="{3B3EC084-F6AC-F77A-BE52-FCF11AF7F205}"/>
              </a:ext>
            </a:extLst>
          </p:cNvPr>
          <p:cNvSpPr txBox="1"/>
          <p:nvPr/>
        </p:nvSpPr>
        <p:spPr>
          <a:xfrm>
            <a:off x="10535784" y="5253349"/>
            <a:ext cx="797915" cy="183385"/>
          </a:xfrm>
          <a:prstGeom prst="rect">
            <a:avLst/>
          </a:prstGeom>
        </p:spPr>
        <p:txBody>
          <a:bodyPr vert="horz" wrap="square" lIns="0" tIns="13971" rIns="0" bIns="0" rtlCol="0">
            <a:spAutoFit/>
          </a:bodyPr>
          <a:lstStyle/>
          <a:p>
            <a:pPr marL="12700" marR="0" lvl="0" indent="0" algn="l" defTabSz="457189" rtl="0" eaLnBrk="1" fontAlgn="auto" latinLnBrk="0" hangingPunct="1">
              <a:lnSpc>
                <a:spcPct val="100000"/>
              </a:lnSpc>
              <a:spcBef>
                <a:spcPts val="111"/>
              </a:spcBef>
              <a:spcAft>
                <a:spcPts val="0"/>
              </a:spcAft>
              <a:buClrTx/>
              <a:buSzTx/>
              <a:buFontTx/>
              <a:buNone/>
              <a:tabLst/>
              <a:defRPr/>
            </a:pPr>
            <a:r>
              <a:rPr kumimoji="0" sz="1100" b="0" i="0" u="none" strike="noStrike" kern="1200" cap="none" spc="-11"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M</a:t>
            </a:r>
            <a:r>
              <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o</a:t>
            </a:r>
            <a:r>
              <a:rPr kumimoji="0" sz="1100" b="0" i="0" u="none" strike="noStrike" kern="1200" cap="none" spc="11"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i</a:t>
            </a: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s-</a:t>
            </a:r>
            <a:r>
              <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anné</a:t>
            </a:r>
            <a:r>
              <a:rPr kumimoji="0" sz="1100" b="0" i="0" u="none" strike="noStrike" kern="1200" cap="none" spc="-2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e</a:t>
            </a: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s</a:t>
            </a:r>
            <a:endPar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endParaRPr>
          </a:p>
        </p:txBody>
      </p:sp>
      <p:sp>
        <p:nvSpPr>
          <p:cNvPr id="24" name="object 209">
            <a:extLst>
              <a:ext uri="{FF2B5EF4-FFF2-40B4-BE49-F238E27FC236}">
                <a16:creationId xmlns:a16="http://schemas.microsoft.com/office/drawing/2014/main" id="{5BD4CEDD-2D0F-03A9-4651-B547BFF28863}"/>
              </a:ext>
            </a:extLst>
          </p:cNvPr>
          <p:cNvSpPr txBox="1"/>
          <p:nvPr/>
        </p:nvSpPr>
        <p:spPr>
          <a:xfrm>
            <a:off x="6832886" y="3228311"/>
            <a:ext cx="184666" cy="1541055"/>
          </a:xfrm>
          <a:prstGeom prst="rect">
            <a:avLst/>
          </a:prstGeom>
        </p:spPr>
        <p:txBody>
          <a:bodyPr vert="vert270" wrap="square" lIns="0" tIns="1271" rIns="0" bIns="0" rtlCol="0">
            <a:spAutoFit/>
          </a:bodyPr>
          <a:lstStyle/>
          <a:p>
            <a:pPr marL="12700" marR="0" lvl="0" indent="0" algn="ctr" defTabSz="457189" rtl="0" eaLnBrk="1" fontAlgn="auto" latinLnBrk="0" hangingPunct="1">
              <a:lnSpc>
                <a:spcPct val="100000"/>
              </a:lnSpc>
              <a:spcBef>
                <a:spcPts val="11"/>
              </a:spcBef>
              <a:spcAft>
                <a:spcPts val="0"/>
              </a:spcAft>
              <a:buClrTx/>
              <a:buSzTx/>
              <a:buFontTx/>
              <a:buNone/>
              <a:tabLst/>
              <a:defRPr/>
            </a:pP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R</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é</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pon</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s</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a:t>
            </a:r>
            <a:r>
              <a:rPr kumimoji="0" sz="1200" b="1" i="0" u="none" strike="noStrike" kern="1200" cap="none" spc="-55" normalizeH="0" baseline="0" noProof="0">
                <a:ln>
                  <a:noFill/>
                </a:ln>
                <a:effectLst/>
                <a:uLnTx/>
                <a:uFillTx/>
                <a:latin typeface="Calibri" panose="020F0502020204030204" pitchFamily="34" charset="0"/>
                <a:ea typeface="+mn-ea"/>
                <a:cs typeface="Calibri" panose="020F0502020204030204" pitchFamily="34" charset="0"/>
              </a:rPr>
              <a:t> </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mm</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uni</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a</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r</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a:t>
            </a:r>
            <a:endParaRPr kumimoji="0"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88D2BBDA-4879-1E0E-F001-0D20112A012A}"/>
              </a:ext>
            </a:extLst>
          </p:cNvPr>
          <p:cNvSpPr txBox="1"/>
          <p:nvPr/>
        </p:nvSpPr>
        <p:spPr>
          <a:xfrm>
            <a:off x="6586112" y="1859050"/>
            <a:ext cx="4523088" cy="738664"/>
          </a:xfrm>
          <a:prstGeom prst="rect">
            <a:avLst/>
          </a:prstGeom>
          <a:noFill/>
        </p:spPr>
        <p:txBody>
          <a:bodyPr wrap="square" rtlCol="0">
            <a:spAutoFit/>
          </a:bodyPr>
          <a:lstStyle/>
          <a:p>
            <a:pPr algn="ctr"/>
            <a:r>
              <a:rPr lang="fr-FR" b="1">
                <a:latin typeface="Calibri" panose="020F0502020204030204" pitchFamily="34" charset="0"/>
              </a:rPr>
              <a:t>Le</a:t>
            </a:r>
            <a:r>
              <a:rPr lang="fr-FR" b="1" spc="-5">
                <a:latin typeface="Calibri" panose="020F0502020204030204" pitchFamily="34" charset="0"/>
              </a:rPr>
              <a:t> système</a:t>
            </a:r>
            <a:r>
              <a:rPr lang="fr-FR" b="1" spc="35">
                <a:latin typeface="Calibri" panose="020F0502020204030204" pitchFamily="34" charset="0"/>
              </a:rPr>
              <a:t> </a:t>
            </a:r>
            <a:r>
              <a:rPr lang="fr-FR" b="1" spc="-5">
                <a:latin typeface="Calibri" panose="020F0502020204030204" pitchFamily="34" charset="0"/>
              </a:rPr>
              <a:t>adjuvant</a:t>
            </a:r>
            <a:r>
              <a:rPr lang="fr-FR" b="1" spc="-35">
                <a:latin typeface="Calibri" panose="020F0502020204030204" pitchFamily="34" charset="0"/>
              </a:rPr>
              <a:t> </a:t>
            </a:r>
            <a:r>
              <a:rPr lang="fr-FR" b="1" spc="-15">
                <a:latin typeface="Calibri" panose="020F0502020204030204" pitchFamily="34" charset="0"/>
              </a:rPr>
              <a:t>AS01</a:t>
            </a:r>
            <a:r>
              <a:rPr lang="fr-FR" sz="1800" b="1" spc="-23" baseline="-21072">
                <a:latin typeface="Calibri" panose="020F0502020204030204" pitchFamily="34" charset="0"/>
              </a:rPr>
              <a:t>B</a:t>
            </a:r>
            <a:r>
              <a:rPr lang="fr-FR" sz="1800" spc="427" baseline="-21072">
                <a:latin typeface="Calibri" panose="020F0502020204030204" pitchFamily="34" charset="0"/>
              </a:rPr>
              <a:t> </a:t>
            </a:r>
            <a:br>
              <a:rPr lang="fr-FR" sz="1800" spc="427" baseline="-21072">
                <a:latin typeface="Calibri" panose="020F0502020204030204" pitchFamily="34" charset="0"/>
              </a:rPr>
            </a:br>
            <a:r>
              <a:rPr lang="fr-FR" sz="1800" spc="5">
                <a:latin typeface="Calibri" panose="020F0502020204030204" pitchFamily="34" charset="0"/>
              </a:rPr>
              <a:t>amplifie</a:t>
            </a:r>
            <a:r>
              <a:rPr lang="fr-FR" sz="1800" spc="-65">
                <a:latin typeface="Calibri" panose="020F0502020204030204" pitchFamily="34" charset="0"/>
              </a:rPr>
              <a:t> </a:t>
            </a:r>
            <a:r>
              <a:rPr lang="fr-FR" sz="1800" spc="5">
                <a:latin typeface="Calibri" panose="020F0502020204030204" pitchFamily="34" charset="0"/>
              </a:rPr>
              <a:t>la</a:t>
            </a:r>
            <a:r>
              <a:rPr lang="fr-FR" sz="1800" spc="-25">
                <a:latin typeface="Calibri" panose="020F0502020204030204" pitchFamily="34" charset="0"/>
              </a:rPr>
              <a:t> </a:t>
            </a:r>
            <a:r>
              <a:rPr lang="fr-FR" sz="1800">
                <a:latin typeface="Calibri" panose="020F0502020204030204" pitchFamily="34" charset="0"/>
              </a:rPr>
              <a:t>réponse </a:t>
            </a:r>
            <a:r>
              <a:rPr lang="fr-FR" sz="1800" spc="5">
                <a:latin typeface="Calibri" panose="020F0502020204030204" pitchFamily="34" charset="0"/>
              </a:rPr>
              <a:t>immunitaire</a:t>
            </a:r>
            <a:r>
              <a:rPr lang="fr-FR" sz="1800" spc="-91">
                <a:latin typeface="Calibri" panose="020F0502020204030204" pitchFamily="34" charset="0"/>
              </a:rPr>
              <a:t> </a:t>
            </a:r>
            <a:r>
              <a:rPr lang="fr-FR" sz="1800">
                <a:latin typeface="Calibri" panose="020F0502020204030204" pitchFamily="34" charset="0"/>
              </a:rPr>
              <a:t>à</a:t>
            </a:r>
            <a:r>
              <a:rPr lang="fr-FR" sz="1800" spc="-5">
                <a:latin typeface="Calibri" panose="020F0502020204030204" pitchFamily="34" charset="0"/>
              </a:rPr>
              <a:t> </a:t>
            </a:r>
            <a:r>
              <a:rPr lang="fr-FR" sz="1800" spc="11">
                <a:latin typeface="Calibri" panose="020F0502020204030204" pitchFamily="34" charset="0"/>
              </a:rPr>
              <a:t>la</a:t>
            </a:r>
            <a:r>
              <a:rPr lang="fr-FR" sz="1800" spc="15">
                <a:latin typeface="Calibri" panose="020F0502020204030204" pitchFamily="34" charset="0"/>
              </a:rPr>
              <a:t> </a:t>
            </a:r>
            <a:r>
              <a:rPr lang="fr-FR" sz="1800" spc="-5" err="1">
                <a:latin typeface="Calibri" panose="020F0502020204030204" pitchFamily="34" charset="0"/>
              </a:rPr>
              <a:t>gE</a:t>
            </a:r>
            <a:endParaRPr lang="en-CA">
              <a:latin typeface="Calibri" panose="020F0502020204030204" pitchFamily="34" charset="0"/>
            </a:endParaRPr>
          </a:p>
        </p:txBody>
      </p:sp>
      <p:sp>
        <p:nvSpPr>
          <p:cNvPr id="30" name="Slide Number Placeholder 29">
            <a:extLst>
              <a:ext uri="{FF2B5EF4-FFF2-40B4-BE49-F238E27FC236}">
                <a16:creationId xmlns:a16="http://schemas.microsoft.com/office/drawing/2014/main" id="{C6E5F382-6F00-4BA9-BA10-B3BED7CABA44}"/>
              </a:ext>
            </a:extLst>
          </p:cNvPr>
          <p:cNvSpPr>
            <a:spLocks noGrp="1"/>
          </p:cNvSpPr>
          <p:nvPr>
            <p:ph type="sldNum" sz="quarter" idx="12"/>
          </p:nvPr>
        </p:nvSpPr>
        <p:spPr/>
        <p:txBody>
          <a:bodyPr/>
          <a:lstStyle/>
          <a:p>
            <a:fld id="{2789393D-23C3-F148-91BA-4F8B005EBEDD}" type="slidenum">
              <a:rPr lang="en-US" smtClean="0"/>
              <a:pPr/>
              <a:t>19</a:t>
            </a:fld>
            <a:endParaRPr lang="en-US"/>
          </a:p>
        </p:txBody>
      </p:sp>
      <p:sp>
        <p:nvSpPr>
          <p:cNvPr id="36" name="TextBox 35">
            <a:extLst>
              <a:ext uri="{FF2B5EF4-FFF2-40B4-BE49-F238E27FC236}">
                <a16:creationId xmlns:a16="http://schemas.microsoft.com/office/drawing/2014/main" id="{BA459FB7-53BB-4B0A-9ABC-36015B6C7B6B}"/>
              </a:ext>
            </a:extLst>
          </p:cNvPr>
          <p:cNvSpPr txBox="1"/>
          <p:nvPr/>
        </p:nvSpPr>
        <p:spPr>
          <a:xfrm>
            <a:off x="799258" y="1624060"/>
            <a:ext cx="5626230" cy="4351640"/>
          </a:xfrm>
          <a:prstGeom prst="rect">
            <a:avLst/>
          </a:prstGeom>
          <a:noFill/>
        </p:spPr>
        <p:txBody>
          <a:bodyPr wrap="square">
            <a:spAutoFit/>
          </a:bodyPr>
          <a:lstStyle/>
          <a:p>
            <a:pPr marL="232828" marR="0" lvl="0" indent="-232828" algn="l" defTabSz="914377" rtl="0" eaLnBrk="1" fontAlgn="auto" latinLnBrk="0" hangingPunct="1">
              <a:lnSpc>
                <a:spcPct val="85000"/>
              </a:lnSpc>
              <a:spcBef>
                <a:spcPts val="0"/>
              </a:spcBef>
              <a:spcAft>
                <a:spcPts val="600"/>
              </a:spcAft>
              <a:buClr>
                <a:srgbClr val="F87FAE"/>
              </a:buClr>
              <a:buSzTx/>
              <a:buFont typeface="Arial" panose="020B0604020202020204" pitchFamily="34" charset="0"/>
              <a:buChar char="•"/>
              <a:tabLst/>
              <a:defRPr/>
            </a:pP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Bien agiter la fiole d’adjuvant </a:t>
            </a:r>
            <a:b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fournie avec le vaccin </a:t>
            </a:r>
          </a:p>
          <a:p>
            <a:pPr marL="232828" marR="0" lvl="0" indent="-232828" algn="l" defTabSz="914377" rtl="0" eaLnBrk="1" fontAlgn="auto" latinLnBrk="0" hangingPunct="1">
              <a:lnSpc>
                <a:spcPct val="85000"/>
              </a:lnSpc>
              <a:spcBef>
                <a:spcPts val="0"/>
              </a:spcBef>
              <a:spcAft>
                <a:spcPts val="600"/>
              </a:spcAft>
              <a:buClr>
                <a:srgbClr val="F87FAE"/>
              </a:buClr>
              <a:buSzTx/>
              <a:buFont typeface="Arial" panose="020B0604020202020204" pitchFamily="34" charset="0"/>
              <a:buChar char="•"/>
              <a:tabLst/>
              <a:defRPr/>
            </a:pP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Prélever tout l’adjuvant pour </a:t>
            </a:r>
            <a:b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reconstituer l’antigène lyophilisé </a:t>
            </a:r>
          </a:p>
          <a:p>
            <a:pPr marL="232828" marR="0" lvl="0" indent="-232828" algn="l" defTabSz="914377" rtl="0" eaLnBrk="1" fontAlgn="auto" latinLnBrk="0" hangingPunct="1">
              <a:lnSpc>
                <a:spcPct val="85000"/>
              </a:lnSpc>
              <a:spcBef>
                <a:spcPts val="0"/>
              </a:spcBef>
              <a:spcAft>
                <a:spcPts val="600"/>
              </a:spcAft>
              <a:buClr>
                <a:srgbClr val="F87FAE"/>
              </a:buClr>
              <a:buSzTx/>
              <a:buFont typeface="Arial" panose="020B0604020202020204" pitchFamily="34" charset="0"/>
              <a:buChar char="•"/>
              <a:tabLst/>
              <a:defRPr/>
            </a:pP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Agiter le produit reconstitué afin d’obtenir une solution homogène</a:t>
            </a:r>
          </a:p>
          <a:p>
            <a:pPr marL="232828" marR="0" lvl="0" indent="-232828" algn="l" defTabSz="914377" rtl="0" eaLnBrk="1" fontAlgn="auto" latinLnBrk="0" hangingPunct="1">
              <a:lnSpc>
                <a:spcPct val="85000"/>
              </a:lnSpc>
              <a:spcBef>
                <a:spcPts val="0"/>
              </a:spcBef>
              <a:spcAft>
                <a:spcPts val="300"/>
              </a:spcAft>
              <a:buClr>
                <a:srgbClr val="F87FAE"/>
              </a:buClr>
              <a:buSzTx/>
              <a:buFont typeface="Arial" panose="020B0604020202020204" pitchFamily="34" charset="0"/>
              <a:buChar char="•"/>
              <a:tabLst/>
              <a:defRPr/>
            </a:pP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Administrer le vaccin </a:t>
            </a:r>
          </a:p>
          <a:p>
            <a:pPr marL="459306" marR="0" lvl="1" indent="-234945" algn="l" defTabSz="914377" rtl="0" eaLnBrk="1" fontAlgn="auto" latinLnBrk="0" hangingPunct="1">
              <a:lnSpc>
                <a:spcPct val="85000"/>
              </a:lnSpc>
              <a:spcBef>
                <a:spcPts val="0"/>
              </a:spcBef>
              <a:spcAft>
                <a:spcPts val="300"/>
              </a:spcAft>
              <a:buClrTx/>
              <a:buSzTx/>
              <a:buFont typeface="Arial" panose="020B0604020202020204" pitchFamily="34" charset="0"/>
              <a:buChar char="•"/>
              <a:tabLst/>
              <a:defRPr/>
            </a:pPr>
            <a:r>
              <a:rPr kumimoji="0" lang="fr-CA" sz="2000" b="0" i="0" u="none" strike="noStrike" kern="1200" cap="none" spc="0" normalizeH="0" baseline="0" noProof="0">
                <a:ln>
                  <a:noFill/>
                </a:ln>
                <a:solidFill>
                  <a:srgbClr val="855683"/>
                </a:solidFill>
                <a:effectLst/>
                <a:uLnTx/>
                <a:uFillTx/>
                <a:latin typeface="Calibri" panose="020F0502020204030204" pitchFamily="34" charset="0"/>
                <a:ea typeface="+mn-ea"/>
                <a:cs typeface="Calibri" panose="020F0502020204030204" pitchFamily="34" charset="0"/>
              </a:rPr>
              <a:t>le plus rapidement possible </a:t>
            </a:r>
            <a:br>
              <a:rPr kumimoji="0" lang="fr-CA" sz="2000" b="0" i="0" u="none" strike="noStrike" kern="1200" cap="none" spc="0" normalizeH="0" baseline="0" noProof="0">
                <a:ln>
                  <a:noFill/>
                </a:ln>
                <a:solidFill>
                  <a:srgbClr val="855683"/>
                </a:solidFill>
                <a:effectLst/>
                <a:uLnTx/>
                <a:uFillTx/>
                <a:latin typeface="Calibri" panose="020F0502020204030204" pitchFamily="34" charset="0"/>
                <a:ea typeface="+mn-ea"/>
                <a:cs typeface="Calibri" panose="020F0502020204030204" pitchFamily="34" charset="0"/>
              </a:rPr>
            </a:br>
            <a:r>
              <a:rPr kumimoji="0" lang="fr-CA" sz="2000" b="0" i="0" u="none" strike="noStrike" kern="1200" cap="none" spc="0" normalizeH="0" baseline="0" noProof="0">
                <a:ln>
                  <a:noFill/>
                </a:ln>
                <a:solidFill>
                  <a:srgbClr val="855683"/>
                </a:solidFill>
                <a:effectLst/>
                <a:uLnTx/>
                <a:uFillTx/>
                <a:latin typeface="Calibri" panose="020F0502020204030204" pitchFamily="34" charset="0"/>
                <a:ea typeface="+mn-ea"/>
                <a:cs typeface="Calibri" panose="020F0502020204030204" pitchFamily="34" charset="0"/>
              </a:rPr>
              <a:t>après sa reconstitution ou </a:t>
            </a:r>
          </a:p>
          <a:p>
            <a:pPr marL="459306" marR="0" lvl="1" indent="-234945" algn="l" defTabSz="914377" rtl="0" eaLnBrk="1" fontAlgn="auto" latinLnBrk="0" hangingPunct="1">
              <a:lnSpc>
                <a:spcPct val="85000"/>
              </a:lnSpc>
              <a:spcBef>
                <a:spcPts val="0"/>
              </a:spcBef>
              <a:spcAft>
                <a:spcPts val="600"/>
              </a:spcAft>
              <a:buClrTx/>
              <a:buSzTx/>
              <a:buFont typeface="Arial" panose="020B0604020202020204" pitchFamily="34" charset="0"/>
              <a:buChar char="•"/>
              <a:tabLst/>
              <a:defRPr/>
            </a:pPr>
            <a:r>
              <a:rPr kumimoji="0" lang="fr-CA" sz="2000" b="0" i="0" u="none" strike="noStrike" kern="1200" cap="none" spc="0" normalizeH="0" baseline="0" noProof="0">
                <a:ln>
                  <a:noFill/>
                </a:ln>
                <a:solidFill>
                  <a:srgbClr val="855683"/>
                </a:solidFill>
                <a:effectLst/>
                <a:uLnTx/>
                <a:uFillTx/>
                <a:latin typeface="Calibri" panose="020F0502020204030204" pitchFamily="34" charset="0"/>
                <a:ea typeface="+mn-ea"/>
                <a:cs typeface="Calibri" panose="020F0502020204030204" pitchFamily="34" charset="0"/>
              </a:rPr>
              <a:t>au plus tard 6 heures après </a:t>
            </a:r>
            <a:br>
              <a:rPr kumimoji="0" lang="fr-CA" sz="2000" b="0" i="0" u="none" strike="noStrike" kern="1200" cap="none" spc="0" normalizeH="0" baseline="0" noProof="0">
                <a:ln>
                  <a:noFill/>
                </a:ln>
                <a:solidFill>
                  <a:srgbClr val="855683"/>
                </a:solidFill>
                <a:effectLst/>
                <a:uLnTx/>
                <a:uFillTx/>
                <a:latin typeface="Calibri" panose="020F0502020204030204" pitchFamily="34" charset="0"/>
                <a:ea typeface="+mn-ea"/>
                <a:cs typeface="Calibri" panose="020F0502020204030204" pitchFamily="34" charset="0"/>
              </a:rPr>
            </a:br>
            <a:r>
              <a:rPr kumimoji="0" lang="fr-CA" sz="2000" b="0" i="0" u="none" strike="noStrike" kern="1200" cap="none" spc="0" normalizeH="0" baseline="0" noProof="0">
                <a:ln>
                  <a:noFill/>
                </a:ln>
                <a:solidFill>
                  <a:srgbClr val="855683"/>
                </a:solidFill>
                <a:effectLst/>
                <a:uLnTx/>
                <a:uFillTx/>
                <a:latin typeface="Calibri" panose="020F0502020204030204" pitchFamily="34" charset="0"/>
                <a:ea typeface="+mn-ea"/>
                <a:cs typeface="Calibri" panose="020F0502020204030204" pitchFamily="34" charset="0"/>
              </a:rPr>
              <a:t>en le conservant entre 2 et 8 °C</a:t>
            </a:r>
          </a:p>
          <a:p>
            <a:pPr marL="232828" marR="0" lvl="0" indent="-232828" algn="l" defTabSz="914377" rtl="0" eaLnBrk="1" fontAlgn="auto" latinLnBrk="0" hangingPunct="1">
              <a:lnSpc>
                <a:spcPct val="85000"/>
              </a:lnSpc>
              <a:spcBef>
                <a:spcPts val="0"/>
              </a:spcBef>
              <a:spcAft>
                <a:spcPts val="600"/>
              </a:spcAft>
              <a:buClr>
                <a:srgbClr val="F87FAE"/>
              </a:buClr>
              <a:buSzTx/>
              <a:buFont typeface="Arial" panose="020B0604020202020204" pitchFamily="34" charset="0"/>
              <a:buChar char="•"/>
              <a:tabLst/>
              <a:defRPr/>
            </a:pP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Administrer le contenu du </a:t>
            </a:r>
            <a:b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format unidose par voie IM</a:t>
            </a:r>
          </a:p>
        </p:txBody>
      </p:sp>
    </p:spTree>
    <p:extLst>
      <p:ext uri="{BB962C8B-B14F-4D97-AF65-F5344CB8AC3E}">
        <p14:creationId xmlns:p14="http://schemas.microsoft.com/office/powerpoint/2010/main" val="199406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EB9E-18CB-BE4E-D89D-3B4A503E4A68}"/>
              </a:ext>
            </a:extLst>
          </p:cNvPr>
          <p:cNvSpPr>
            <a:spLocks noGrp="1"/>
          </p:cNvSpPr>
          <p:nvPr>
            <p:ph type="title"/>
          </p:nvPr>
        </p:nvSpPr>
        <p:spPr>
          <a:xfrm>
            <a:off x="733829" y="161365"/>
            <a:ext cx="10485120" cy="1046468"/>
          </a:xfrm>
        </p:spPr>
        <p:txBody>
          <a:bodyPr/>
          <a:lstStyle/>
          <a:p>
            <a:r>
              <a:rPr lang="fr-CA"/>
              <a:t>Comité scientifique</a:t>
            </a:r>
          </a:p>
        </p:txBody>
      </p:sp>
      <p:sp>
        <p:nvSpPr>
          <p:cNvPr id="9" name="TextBox 8">
            <a:extLst>
              <a:ext uri="{FF2B5EF4-FFF2-40B4-BE49-F238E27FC236}">
                <a16:creationId xmlns:a16="http://schemas.microsoft.com/office/drawing/2014/main" id="{25A04F92-341A-9BE3-E012-F6C703B2DFA3}"/>
              </a:ext>
            </a:extLst>
          </p:cNvPr>
          <p:cNvSpPr txBox="1"/>
          <p:nvPr/>
        </p:nvSpPr>
        <p:spPr>
          <a:xfrm>
            <a:off x="6390640" y="1610770"/>
            <a:ext cx="5486400" cy="421500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Marc </a:t>
            </a:r>
            <a:r>
              <a:rPr kumimoji="0" lang="fr-CA" b="1" i="0" u="none" strike="noStrike" kern="1200" cap="none" spc="0" normalizeH="0" baseline="0" noProof="0" err="1">
                <a:ln>
                  <a:noFill/>
                </a:ln>
                <a:solidFill>
                  <a:schemeClr val="accent1">
                    <a:lumMod val="50000"/>
                  </a:schemeClr>
                </a:solidFill>
                <a:effectLst/>
                <a:uLnTx/>
                <a:uFillTx/>
                <a:latin typeface="Calibri" panose="020F0502020204030204"/>
                <a:ea typeface="+mn-ea"/>
                <a:cs typeface="+mn-cs"/>
              </a:rPr>
              <a:t>Steben</a:t>
            </a:r>
            <a:r>
              <a:rPr kumimoji="0" lang="fr-CA"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 M.D., DESS en santé communautaire, CCMF, FCMF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sz="1500" b="1" i="0" u="none" strike="noStrike" kern="1200" cap="none" spc="0" normalizeH="0" baseline="0" noProof="0">
                <a:ln>
                  <a:noFill/>
                </a:ln>
                <a:solidFill>
                  <a:prstClr val="black"/>
                </a:solidFill>
                <a:effectLst/>
                <a:uLnTx/>
                <a:uFillTx/>
                <a:latin typeface="Calibri" panose="020F0502020204030204"/>
                <a:ea typeface="+mn-ea"/>
                <a:cs typeface="+mn-cs"/>
              </a:rPr>
              <a:t>Omnipraticien</a:t>
            </a:r>
            <a:endParaRPr lang="fr-CA" sz="1800">
              <a:solidFill>
                <a:prstClr val="black"/>
              </a:solidFill>
              <a:latin typeface="Calibri" panose="020F0502020204030204"/>
            </a:endParaRPr>
          </a:p>
          <a:p>
            <a:pPr marL="0" marR="0" lvl="0" indent="0" algn="l" defTabSz="914400" rtl="0" eaLnBrk="1" fontAlgn="auto" latinLnBrk="0" hangingPunct="1">
              <a:lnSpc>
                <a:spcPct val="90000"/>
              </a:lnSpc>
              <a:spcBef>
                <a:spcPts val="0"/>
              </a:spcBef>
              <a:spcAft>
                <a:spcPts val="1800"/>
              </a:spcAft>
              <a:buClrTx/>
              <a:buSzTx/>
              <a:buFontTx/>
              <a:buNone/>
              <a:tabLst/>
              <a:defRPr/>
            </a:pPr>
            <a:r>
              <a:rPr kumimoji="0" lang="fr-CA" sz="1500" b="0" i="0" u="none" strike="noStrike" kern="1200" cap="none" spc="0" normalizeH="0" baseline="0" noProof="0">
                <a:ln>
                  <a:noFill/>
                </a:ln>
                <a:effectLst/>
                <a:uLnTx/>
                <a:uFillTx/>
                <a:latin typeface="Calibri" panose="020F0502020204030204"/>
                <a:ea typeface="+mn-ea"/>
                <a:cs typeface="+mn-cs"/>
              </a:rPr>
              <a:t>Médecin de famille, GMF de la Cité Parc Lafontaine</a:t>
            </a:r>
            <a:br>
              <a:rPr kumimoji="0" lang="fr-CA" sz="1500" b="0" i="0" u="none" strike="noStrike" kern="1200" cap="none" spc="0" normalizeH="0" baseline="0" noProof="0">
                <a:ln>
                  <a:noFill/>
                </a:ln>
                <a:effectLst/>
                <a:uLnTx/>
                <a:uFillTx/>
                <a:latin typeface="Calibri" panose="020F0502020204030204"/>
                <a:ea typeface="+mn-ea"/>
                <a:cs typeface="+mn-cs"/>
              </a:rPr>
            </a:br>
            <a:r>
              <a:rPr kumimoji="0" lang="fr-CA" sz="1500" b="0" i="0" u="none" strike="noStrike" kern="1200" cap="none" spc="0" normalizeH="0" baseline="0" noProof="0">
                <a:ln>
                  <a:noFill/>
                </a:ln>
                <a:effectLst/>
                <a:uLnTx/>
                <a:uFillTx/>
                <a:latin typeface="Calibri" panose="020F0502020204030204"/>
                <a:ea typeface="+mn-ea"/>
                <a:cs typeface="+mn-cs"/>
              </a:rPr>
              <a:t>Président élu pour 2023, International Society for STD </a:t>
            </a:r>
            <a:r>
              <a:rPr kumimoji="0" lang="fr-CA" sz="1500" b="0" i="0" u="none" strike="noStrike" kern="1200" cap="none" spc="0" normalizeH="0" baseline="0" noProof="0" err="1">
                <a:ln>
                  <a:noFill/>
                </a:ln>
                <a:effectLst/>
                <a:uLnTx/>
                <a:uFillTx/>
                <a:latin typeface="Calibri" panose="020F0502020204030204"/>
                <a:ea typeface="+mn-ea"/>
                <a:cs typeface="+mn-cs"/>
              </a:rPr>
              <a:t>Research</a:t>
            </a:r>
            <a:br>
              <a:rPr kumimoji="0" lang="fr-CA" sz="1500" b="0" i="0" u="none" strike="noStrike" kern="1200" cap="none" spc="0" normalizeH="0" baseline="0" noProof="0">
                <a:ln>
                  <a:noFill/>
                </a:ln>
                <a:effectLst/>
                <a:uLnTx/>
                <a:uFillTx/>
                <a:latin typeface="Calibri" panose="020F0502020204030204"/>
                <a:ea typeface="+mn-ea"/>
                <a:cs typeface="+mn-cs"/>
              </a:rPr>
            </a:br>
            <a:r>
              <a:rPr kumimoji="0" lang="fr-CA" sz="1500" b="0" i="0" u="none" strike="noStrike" kern="1200" cap="none" spc="0" normalizeH="0" baseline="0" noProof="0">
                <a:ln>
                  <a:noFill/>
                </a:ln>
                <a:effectLst/>
                <a:uLnTx/>
                <a:uFillTx/>
                <a:latin typeface="Calibri" panose="020F0502020204030204"/>
                <a:ea typeface="+mn-ea"/>
                <a:cs typeface="+mn-cs"/>
              </a:rPr>
              <a:t>Professeur adjoint, École de santé publique, Université de Montréal</a:t>
            </a:r>
            <a:endParaRPr kumimoji="0" lang="fr-CA" sz="1800" b="1" i="0" u="none" strike="noStrike" kern="1200" cap="none" spc="0" normalizeH="0" baseline="0" noProof="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Brigitte Marchand</a:t>
            </a:r>
            <a:r>
              <a:rPr kumimoji="0" lang="fr-CA"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 B. Pharm., FOPQ</a:t>
            </a:r>
            <a:r>
              <a:rPr kumimoji="0" lang="fr-CA"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sz="1500" b="1" i="0" u="none" strike="noStrike" kern="1200" cap="none" spc="0" normalizeH="0" baseline="0" noProof="0">
                <a:ln>
                  <a:noFill/>
                </a:ln>
                <a:solidFill>
                  <a:prstClr val="black"/>
                </a:solidFill>
                <a:effectLst/>
                <a:uLnTx/>
                <a:uFillTx/>
                <a:latin typeface="Calibri" panose="020F0502020204030204"/>
                <a:ea typeface="+mn-ea"/>
                <a:cs typeface="+mn-cs"/>
              </a:rPr>
              <a:t>Pharmacienne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sz="1500" b="0" i="0" u="none" strike="noStrike" kern="1200" cap="none" spc="0" normalizeH="0" baseline="0">
                <a:ln>
                  <a:noFill/>
                </a:ln>
                <a:solidFill>
                  <a:prstClr val="black"/>
                </a:solidFill>
                <a:effectLst/>
                <a:uLnTx/>
                <a:uFillTx/>
                <a:latin typeface="Calibri" panose="020F0502020204030204"/>
                <a:ea typeface="+mn-ea"/>
                <a:cs typeface="+mn-cs"/>
              </a:rPr>
              <a:t>Pharmacie Brigitte Marchand et Catherine Roy inc., </a:t>
            </a:r>
            <a:br>
              <a:rPr kumimoji="0" lang="fr-CA" sz="1500" b="0" i="0" u="none" strike="noStrike" kern="1200" cap="none" spc="0" normalizeH="0" baseline="0">
                <a:ln>
                  <a:noFill/>
                </a:ln>
                <a:solidFill>
                  <a:prstClr val="black"/>
                </a:solidFill>
                <a:effectLst/>
                <a:uLnTx/>
                <a:uFillTx/>
                <a:latin typeface="Calibri" panose="020F0502020204030204"/>
                <a:ea typeface="+mn-ea"/>
                <a:cs typeface="+mn-cs"/>
              </a:rPr>
            </a:br>
            <a:r>
              <a:rPr kumimoji="0" lang="fr-CA" sz="1500" b="0" i="0" u="none" strike="noStrike" kern="1200" cap="none" spc="0" normalizeH="0" baseline="0">
                <a:ln>
                  <a:noFill/>
                </a:ln>
                <a:solidFill>
                  <a:prstClr val="black"/>
                </a:solidFill>
                <a:effectLst/>
                <a:uLnTx/>
                <a:uFillTx/>
                <a:latin typeface="Calibri" panose="020F0502020204030204"/>
                <a:ea typeface="+mn-ea"/>
                <a:cs typeface="+mn-cs"/>
              </a:rPr>
              <a:t>membre du Groupe Jean Coutu</a:t>
            </a:r>
          </a:p>
          <a:p>
            <a:pPr marL="0" marR="0" lvl="0" indent="0" algn="l" defTabSz="914400" rtl="0" eaLnBrk="1" fontAlgn="auto" latinLnBrk="0" hangingPunct="1">
              <a:lnSpc>
                <a:spcPct val="90000"/>
              </a:lnSpc>
              <a:spcBef>
                <a:spcPts val="0"/>
              </a:spcBef>
              <a:spcAft>
                <a:spcPts val="1800"/>
              </a:spcAft>
              <a:buClrTx/>
              <a:buSzTx/>
              <a:buFontTx/>
              <a:buNone/>
              <a:tabLst/>
              <a:defRPr/>
            </a:pPr>
            <a:r>
              <a:rPr kumimoji="0" lang="fr-CA" sz="1500" b="0" i="0" u="none" strike="noStrike" kern="1200" cap="none" spc="0" normalizeH="0" baseline="0">
                <a:ln>
                  <a:noFill/>
                </a:ln>
                <a:solidFill>
                  <a:prstClr val="black"/>
                </a:solidFill>
                <a:effectLst/>
                <a:uLnTx/>
                <a:uFillTx/>
                <a:latin typeface="Calibri" panose="020F0502020204030204"/>
                <a:ea typeface="+mn-ea"/>
                <a:cs typeface="+mn-cs"/>
              </a:rPr>
              <a:t>Clinique santé voyage Horizon</a:t>
            </a:r>
            <a:endParaRPr kumimoji="0" lang="fr-CA" sz="1800" b="1" i="0" u="none" strike="noStrike" kern="1200" cap="none" spc="0" normalizeH="0" baseline="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b="1" i="0" u="none" strike="noStrike" kern="1200" cap="none" spc="0" normalizeH="0" baseline="0">
                <a:ln>
                  <a:noFill/>
                </a:ln>
                <a:solidFill>
                  <a:schemeClr val="accent1">
                    <a:lumMod val="50000"/>
                  </a:schemeClr>
                </a:solidFill>
                <a:effectLst/>
                <a:uLnTx/>
                <a:uFillTx/>
                <a:latin typeface="Calibri" panose="020F0502020204030204"/>
                <a:ea typeface="+mn-ea"/>
                <a:cs typeface="+mn-cs"/>
              </a:rPr>
              <a:t>Cindy Caron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CA" sz="1500" b="1" i="0" u="none" strike="noStrike" kern="1200" cap="none" spc="0" normalizeH="0" baseline="0">
                <a:ln>
                  <a:noFill/>
                </a:ln>
                <a:solidFill>
                  <a:prstClr val="black"/>
                </a:solidFill>
                <a:effectLst/>
                <a:uLnTx/>
                <a:uFillTx/>
                <a:latin typeface="Calibri" panose="020F0502020204030204"/>
                <a:ea typeface="+mn-ea"/>
                <a:cs typeface="+mn-cs"/>
              </a:rPr>
              <a:t>Infirmière</a:t>
            </a:r>
          </a:p>
        </p:txBody>
      </p:sp>
      <p:sp>
        <p:nvSpPr>
          <p:cNvPr id="7" name="Slide Number Placeholder 6">
            <a:extLst>
              <a:ext uri="{FF2B5EF4-FFF2-40B4-BE49-F238E27FC236}">
                <a16:creationId xmlns:a16="http://schemas.microsoft.com/office/drawing/2014/main" id="{787E6DE0-4F5E-44F2-A2B0-0710CA9E0852}"/>
              </a:ext>
            </a:extLst>
          </p:cNvPr>
          <p:cNvSpPr>
            <a:spLocks noGrp="1"/>
          </p:cNvSpPr>
          <p:nvPr>
            <p:ph type="sldNum" sz="quarter" idx="12"/>
          </p:nvPr>
        </p:nvSpPr>
        <p:spPr/>
        <p:txBody>
          <a:bodyPr/>
          <a:lstStyle/>
          <a:p>
            <a:fld id="{2789393D-23C3-F148-91BA-4F8B005EBEDD}" type="slidenum">
              <a:rPr lang="en-US" smtClean="0"/>
              <a:pPr/>
              <a:t>2</a:t>
            </a:fld>
            <a:endParaRPr lang="en-US"/>
          </a:p>
        </p:txBody>
      </p:sp>
      <p:sp>
        <p:nvSpPr>
          <p:cNvPr id="14" name="TextBox 13">
            <a:extLst>
              <a:ext uri="{FF2B5EF4-FFF2-40B4-BE49-F238E27FC236}">
                <a16:creationId xmlns:a16="http://schemas.microsoft.com/office/drawing/2014/main" id="{8B883058-D21B-4468-8D03-C9BF7E6D3DD7}"/>
              </a:ext>
            </a:extLst>
          </p:cNvPr>
          <p:cNvSpPr txBox="1"/>
          <p:nvPr/>
        </p:nvSpPr>
        <p:spPr>
          <a:xfrm>
            <a:off x="759932" y="1610770"/>
            <a:ext cx="5371628" cy="5066002"/>
          </a:xfrm>
          <a:prstGeom prst="rect">
            <a:avLst/>
          </a:prstGeom>
          <a:noFill/>
        </p:spPr>
        <p:txBody>
          <a:bodyPr wrap="square">
            <a:spAutoFit/>
          </a:bodyPr>
          <a:lstStyle/>
          <a:p>
            <a:pPr marR="0" lvl="0" algn="l" defTabSz="914377" rtl="0" eaLnBrk="1" fontAlgn="auto" latinLnBrk="0" hangingPunct="1">
              <a:lnSpc>
                <a:spcPct val="90000"/>
              </a:lnSpc>
              <a:spcBef>
                <a:spcPts val="0"/>
              </a:spcBef>
              <a:spcAft>
                <a:spcPts val="533"/>
              </a:spcAft>
              <a:buClr>
                <a:srgbClr val="F87FAE"/>
              </a:buClr>
              <a:buSzTx/>
              <a:tabLst/>
              <a:defRPr/>
            </a:pPr>
            <a:r>
              <a:rPr kumimoji="0" lang="fr-CA"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Dominique Tessier</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M.D., CCMF, FCMF, FISTM – présidente</a:t>
            </a:r>
          </a:p>
          <a:p>
            <a:pPr marR="0" lvl="0" algn="l" defTabSz="914377" rtl="0" eaLnBrk="1" fontAlgn="auto" latinLnBrk="0" hangingPunct="1">
              <a:lnSpc>
                <a:spcPct val="90000"/>
              </a:lnSpc>
              <a:spcBef>
                <a:spcPts val="0"/>
              </a:spcBef>
              <a:spcAft>
                <a:spcPts val="533"/>
              </a:spcAft>
              <a:buClr>
                <a:srgbClr val="F87FAE"/>
              </a:buClr>
              <a:buSzTx/>
              <a:tabLst/>
              <a:defRPr/>
            </a:pPr>
            <a:r>
              <a:rPr kumimoji="0" lang="fr-CA"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Omnipraticienne</a:t>
            </a:r>
          </a:p>
          <a:p>
            <a:pPr marR="0" lvl="0" algn="l" defTabSz="914377" rtl="0" eaLnBrk="1" fontAlgn="auto" latinLnBrk="0" hangingPunct="1">
              <a:lnSpc>
                <a:spcPct val="90000"/>
              </a:lnSpc>
              <a:spcBef>
                <a:spcPts val="0"/>
              </a:spcBef>
              <a:spcAft>
                <a:spcPts val="1800"/>
              </a:spcAft>
              <a:buClr>
                <a:srgbClr val="F87FAE"/>
              </a:buClr>
              <a:buSzTx/>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Directrice médicale, Groupe Santé Voyage et Clinique régionale de PPE du CHUM</a:t>
            </a:r>
            <a:b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Clinicienne, Groupe de médecine familiale du Quartier Latin</a:t>
            </a:r>
            <a:b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Chargée d’enseignement de clinique, CHUM </a:t>
            </a:r>
            <a:b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(Cliniques PPE et AHR) </a:t>
            </a:r>
            <a:endPar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R="0" lvl="0" algn="l" defTabSz="914377" rtl="0" eaLnBrk="1" fontAlgn="auto" latinLnBrk="0" hangingPunct="1">
              <a:lnSpc>
                <a:spcPct val="90000"/>
              </a:lnSpc>
              <a:spcBef>
                <a:spcPts val="0"/>
              </a:spcBef>
              <a:spcAft>
                <a:spcPts val="533"/>
              </a:spcAft>
              <a:buClr>
                <a:srgbClr val="F87FAE"/>
              </a:buClr>
              <a:buSzTx/>
              <a:tabLst/>
              <a:defRPr/>
            </a:pPr>
            <a:r>
              <a:rPr kumimoji="0" lang="fr-CA"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Carl Fournier</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M.D. – représentant Master </a:t>
            </a:r>
            <a:r>
              <a:rPr kumimoji="0" lang="fr-CA" b="0" i="0" u="none" strike="noStrike" kern="1200" cap="none" spc="0" normalizeH="0" baseline="0" noProof="0" err="1">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Clinician</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Alliance (MCA)</a:t>
            </a:r>
          </a:p>
          <a:p>
            <a:pPr marR="0" lvl="0" algn="l" defTabSz="914377" rtl="0" eaLnBrk="1" fontAlgn="auto" latinLnBrk="0" hangingPunct="1">
              <a:lnSpc>
                <a:spcPct val="90000"/>
              </a:lnSpc>
              <a:spcBef>
                <a:spcPts val="0"/>
              </a:spcBef>
              <a:spcAft>
                <a:spcPts val="533"/>
              </a:spcAft>
              <a:buClr>
                <a:srgbClr val="F87FAE"/>
              </a:buClr>
              <a:buSzTx/>
              <a:tabLst/>
              <a:defRPr/>
            </a:pPr>
            <a:r>
              <a:rPr kumimoji="0" lang="fr-CA"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Omnipraticien</a:t>
            </a:r>
          </a:p>
          <a:p>
            <a:pPr marR="0" lvl="0" algn="l" defTabSz="914377" rtl="0" eaLnBrk="1" fontAlgn="auto" latinLnBrk="0" hangingPunct="1">
              <a:lnSpc>
                <a:spcPct val="90000"/>
              </a:lnSpc>
              <a:spcBef>
                <a:spcPts val="0"/>
              </a:spcBef>
              <a:spcAft>
                <a:spcPts val="1800"/>
              </a:spcAft>
              <a:buClr>
                <a:srgbClr val="F87FAE"/>
              </a:buClr>
              <a:buSzTx/>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Professeur adjoint de clinique, Département de médecine familiale de l’Université de Montréal</a:t>
            </a:r>
            <a:endPar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R="0" lvl="0" algn="l" defTabSz="914377" rtl="0" eaLnBrk="1" fontAlgn="auto" latinLnBrk="0" hangingPunct="1">
              <a:lnSpc>
                <a:spcPct val="90000"/>
              </a:lnSpc>
              <a:spcBef>
                <a:spcPts val="0"/>
              </a:spcBef>
              <a:spcAft>
                <a:spcPts val="533"/>
              </a:spcAft>
              <a:buClr>
                <a:srgbClr val="F87FAE"/>
              </a:buClr>
              <a:buSzTx/>
              <a:tabLst/>
              <a:defRPr/>
            </a:pPr>
            <a:r>
              <a:rPr kumimoji="0" lang="fr-CA"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Marc Gagné</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M.D. – mandataire FMOQ</a:t>
            </a:r>
          </a:p>
          <a:p>
            <a:pPr marR="0" lvl="0" algn="l" defTabSz="914377" rtl="0" eaLnBrk="1" fontAlgn="auto" latinLnBrk="0" hangingPunct="1">
              <a:lnSpc>
                <a:spcPct val="90000"/>
              </a:lnSpc>
              <a:spcBef>
                <a:spcPts val="0"/>
              </a:spcBef>
              <a:spcAft>
                <a:spcPts val="533"/>
              </a:spcAft>
              <a:buClr>
                <a:srgbClr val="F87FAE"/>
              </a:buClr>
              <a:buSzTx/>
              <a:tabLst/>
              <a:defRPr/>
            </a:pPr>
            <a:r>
              <a:rPr kumimoji="0" lang="fr-CA"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Omnipraticien</a:t>
            </a:r>
          </a:p>
          <a:p>
            <a:pPr marR="0" lvl="0" algn="l" defTabSz="914377" rtl="0" eaLnBrk="1" fontAlgn="auto" latinLnBrk="0" hangingPunct="1">
              <a:lnSpc>
                <a:spcPct val="90000"/>
              </a:lnSpc>
              <a:spcBef>
                <a:spcPts val="0"/>
              </a:spcBef>
              <a:spcAft>
                <a:spcPts val="533"/>
              </a:spcAft>
              <a:buClr>
                <a:srgbClr val="F87FAE"/>
              </a:buClr>
              <a:buSzTx/>
              <a:tabLst/>
              <a:defRPr/>
            </a:pPr>
            <a:endPar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4023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 name="Title 1"/>
          <p:cNvSpPr txBox="1">
            <a:spLocks noGrp="1"/>
          </p:cNvSpPr>
          <p:nvPr>
            <p:ph type="title"/>
            <p:custDataLst>
              <p:tags r:id="rId1"/>
            </p:custDataLst>
          </p:nvPr>
        </p:nvSpPr>
        <p:spPr>
          <a:xfrm>
            <a:off x="733829" y="161365"/>
            <a:ext cx="10485120" cy="1046468"/>
          </a:xfrm>
        </p:spPr>
        <p:txBody>
          <a:bodyPr/>
          <a:lstStyle/>
          <a:p>
            <a:r>
              <a:rPr lang="fr-CA"/>
              <a:t>Retards dans les calendriers de vaccination</a:t>
            </a:r>
          </a:p>
        </p:txBody>
      </p:sp>
      <p:sp>
        <p:nvSpPr>
          <p:cNvPr id="1514" name="Content Placeholder 2"/>
          <p:cNvSpPr txBox="1">
            <a:spLocks noGrp="1"/>
          </p:cNvSpPr>
          <p:nvPr>
            <p:ph idx="1"/>
            <p:custDataLst>
              <p:tags r:id="rId2"/>
            </p:custDataLst>
          </p:nvPr>
        </p:nvSpPr>
        <p:spPr>
          <a:xfrm>
            <a:off x="749705" y="1567507"/>
            <a:ext cx="10682363" cy="4332318"/>
          </a:xfrm>
        </p:spPr>
        <p:txBody>
          <a:bodyPr vert="horz" lIns="91440" tIns="45720" rIns="91440" bIns="45720" rtlCol="0" anchor="t">
            <a:normAutofit/>
          </a:bodyPr>
          <a:lstStyle/>
          <a:p>
            <a:r>
              <a:rPr lang="fr-FR"/>
              <a:t>On ne reprend généralement pas une série de vaccins qui a été interrompue</a:t>
            </a:r>
          </a:p>
          <a:p>
            <a:pPr lvl="1">
              <a:spcAft>
                <a:spcPts val="3000"/>
              </a:spcAft>
            </a:pPr>
            <a:r>
              <a:rPr lang="fr-FR"/>
              <a:t>Si le calendrier de vaccination a été interrompu, le poursuivre là où </a:t>
            </a:r>
            <a:br>
              <a:rPr lang="fr-FR"/>
            </a:br>
            <a:r>
              <a:rPr lang="fr-FR"/>
              <a:t>il a été arrêté, même si l’intervalle représente des années</a:t>
            </a:r>
          </a:p>
          <a:p>
            <a:pPr>
              <a:spcAft>
                <a:spcPts val="3000"/>
              </a:spcAft>
            </a:pPr>
            <a:r>
              <a:rPr lang="fr-FR"/>
              <a:t>Les retards entre les doses ne diminuent pas la concentration finale d’anticorps de la plupart des produits multidoses</a:t>
            </a:r>
          </a:p>
          <a:p>
            <a:r>
              <a:rPr lang="fr-FR"/>
              <a:t>La protection pourrait ne pas être maximale tant que la série complète de vaccins n’aura pas été administrée</a:t>
            </a:r>
          </a:p>
        </p:txBody>
      </p:sp>
      <p:sp>
        <p:nvSpPr>
          <p:cNvPr id="6" name="Slide Number Placeholder 5">
            <a:extLst>
              <a:ext uri="{FF2B5EF4-FFF2-40B4-BE49-F238E27FC236}">
                <a16:creationId xmlns:a16="http://schemas.microsoft.com/office/drawing/2014/main" id="{8AA64E9A-09AC-42AA-B7F4-FE0DD8FE934A}"/>
              </a:ext>
            </a:extLst>
          </p:cNvPr>
          <p:cNvSpPr>
            <a:spLocks noGrp="1"/>
          </p:cNvSpPr>
          <p:nvPr>
            <p:ph type="sldNum" sz="quarter" idx="12"/>
          </p:nvPr>
        </p:nvSpPr>
        <p:spPr/>
        <p:txBody>
          <a:bodyPr/>
          <a:lstStyle/>
          <a:p>
            <a:fld id="{2789393D-23C3-F148-91BA-4F8B005EBEDD}" type="slidenum">
              <a:rPr lang="en-US" smtClean="0"/>
              <a:pPr/>
              <a:t>20</a:t>
            </a:fld>
            <a:endParaRPr lang="en-US"/>
          </a:p>
        </p:txBody>
      </p:sp>
      <p:sp>
        <p:nvSpPr>
          <p:cNvPr id="3" name="Footer Placeholder 9">
            <a:extLst>
              <a:ext uri="{FF2B5EF4-FFF2-40B4-BE49-F238E27FC236}">
                <a16:creationId xmlns:a16="http://schemas.microsoft.com/office/drawing/2014/main" id="{C9C8A2A1-888E-10AC-682B-06C78BB8450D}"/>
              </a:ext>
            </a:extLst>
          </p:cNvPr>
          <p:cNvSpPr txBox="1">
            <a:spLocks/>
          </p:cNvSpPr>
          <p:nvPr/>
        </p:nvSpPr>
        <p:spPr>
          <a:xfrm>
            <a:off x="773177" y="5899825"/>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a:defRPr/>
            </a:pPr>
            <a:r>
              <a:rPr lang="fr-CA"/>
              <a:t>Gouvernement du Canada. Calendrier d'administration des vaccins : Guide canadien d'immunisation, [En ligne], mis à jour le 13 janvier 2020. [</a:t>
            </a:r>
            <a:r>
              <a:rPr lang="fr-CA">
                <a:hlinkClick r:id="rId5">
                  <a:extLst>
                    <a:ext uri="{A12FA001-AC4F-418D-AE19-62706E023703}">
                      <ahyp:hlinkClr xmlns:ahyp="http://schemas.microsoft.com/office/drawing/2018/hyperlinkcolor" val="tx"/>
                    </a:ext>
                  </a:extLst>
                </a:hlinkClick>
              </a:rPr>
              <a:t>https://www.canada.ca/fr/sante-publique/services/publications/vie-saine/guide-canadien-immunisation-partie-1-information-cle-immunisation/page-10-calendrier-administration-vaccins.html</a:t>
            </a:r>
            <a:r>
              <a:rPr lang="fr-CA"/>
              <a:t>]; Ministère de la Santé et des Services sociaux. PIQ, [En ligne], mis à jour le 3 mai 2019. [</a:t>
            </a:r>
            <a:r>
              <a:rPr lang="fr-CA">
                <a:hlinkClick r:id="rId6">
                  <a:extLst>
                    <a:ext uri="{A12FA001-AC4F-418D-AE19-62706E023703}">
                      <ahyp:hlinkClr xmlns:ahyp="http://schemas.microsoft.com/office/drawing/2018/hyperlinkcolor" val="tx"/>
                    </a:ext>
                  </a:extLst>
                </a:hlinkClick>
              </a:rPr>
              <a:t>https://www.msss.gouv.qc.ca/professionnels/vaccination/piq-calendriers-de-vaccination</a:t>
            </a:r>
            <a:r>
              <a:rPr lang="fr-CA"/>
              <a:t>/].</a:t>
            </a:r>
          </a:p>
        </p:txBody>
      </p:sp>
    </p:spTree>
    <p:extLst>
      <p:ext uri="{BB962C8B-B14F-4D97-AF65-F5344CB8AC3E}">
        <p14:creationId xmlns:p14="http://schemas.microsoft.com/office/powerpoint/2010/main" val="1834439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30C3B46-C13B-410C-8ADB-2ABEBCE1C510}"/>
              </a:ext>
            </a:extLst>
          </p:cNvPr>
          <p:cNvSpPr>
            <a:spLocks noGrp="1"/>
          </p:cNvSpPr>
          <p:nvPr>
            <p:ph type="ftr" sz="quarter" idx="11"/>
          </p:nvPr>
        </p:nvSpPr>
        <p:spPr>
          <a:xfrm>
            <a:off x="570998" y="6122336"/>
            <a:ext cx="10669118" cy="609600"/>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rPr>
              <a:t>IC : Intervalle de confiance</a:t>
            </a:r>
            <a:b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rPr>
            </a:b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ea"/>
                <a:cs typeface="+mn-cs"/>
              </a:rPr>
              <a:t>Bhavsar</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rPr>
              <a:t> A, et coll. </a:t>
            </a:r>
            <a:r>
              <a:rPr kumimoji="0" lang="fr-CA" sz="900" b="0" i="1" u="none" strike="noStrike" kern="1200" cap="none" spc="0" normalizeH="0" baseline="0" noProof="0">
                <a:ln>
                  <a:noFill/>
                </a:ln>
                <a:solidFill>
                  <a:srgbClr val="555555"/>
                </a:solidFill>
                <a:effectLst/>
                <a:uLnTx/>
                <a:uFillTx/>
                <a:latin typeface="Calibri" panose="020F0502020204030204" pitchFamily="34" charset="0"/>
                <a:ea typeface="+mn-ea"/>
                <a:cs typeface="+mn-cs"/>
              </a:rPr>
              <a:t>Open Forum Infect Dis.</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rPr>
              <a:t> 2022;9(5):ofac118.</a:t>
            </a:r>
          </a:p>
        </p:txBody>
      </p:sp>
      <p:sp>
        <p:nvSpPr>
          <p:cNvPr id="9" name="Slide Number Placeholder 8">
            <a:extLst>
              <a:ext uri="{FF2B5EF4-FFF2-40B4-BE49-F238E27FC236}">
                <a16:creationId xmlns:a16="http://schemas.microsoft.com/office/drawing/2014/main" id="{7AFE1A77-F1E6-4B50-8E0D-23684485CAE7}"/>
              </a:ext>
            </a:extLst>
          </p:cNvPr>
          <p:cNvSpPr>
            <a:spLocks noGrp="1"/>
          </p:cNvSpPr>
          <p:nvPr>
            <p:ph type="sldNum" sz="quarter" idx="12"/>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2789393D-23C3-F148-91BA-4F8B005EBEDD}"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A6EC5647-5D22-47AF-8D7E-67C2AC197E6D}"/>
              </a:ext>
            </a:extLst>
          </p:cNvPr>
          <p:cNvSpPr txBox="1"/>
          <p:nvPr/>
        </p:nvSpPr>
        <p:spPr>
          <a:xfrm>
            <a:off x="1189567" y="1488440"/>
            <a:ext cx="9812866" cy="646331"/>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Un diagnostic de COVID-19 chez les adultes âgés de ≥ 50 ans était associé </a:t>
            </a:r>
            <a:b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à un risque accru d’apparition du zona</a:t>
            </a:r>
          </a:p>
        </p:txBody>
      </p:sp>
      <p:sp>
        <p:nvSpPr>
          <p:cNvPr id="11" name="TextBox 10">
            <a:extLst>
              <a:ext uri="{FF2B5EF4-FFF2-40B4-BE49-F238E27FC236}">
                <a16:creationId xmlns:a16="http://schemas.microsoft.com/office/drawing/2014/main" id="{EF4F11A1-8245-4D5E-B2B3-B3018889B975}"/>
              </a:ext>
            </a:extLst>
          </p:cNvPr>
          <p:cNvSpPr txBox="1"/>
          <p:nvPr/>
        </p:nvSpPr>
        <p:spPr>
          <a:xfrm>
            <a:off x="1432167" y="2225309"/>
            <a:ext cx="732573" cy="151452"/>
          </a:xfrm>
          <a:prstGeom prst="rect">
            <a:avLst/>
          </a:prstGeom>
          <a:noFill/>
        </p:spPr>
        <p:txBody>
          <a:bodyPr wrap="none" lIns="0" tIns="0" rIns="0" bIns="0" rtlCol="0" anchor="ctr">
            <a:spAutoFit/>
          </a:bodyPr>
          <a:lstStyle>
            <a:defPPr>
              <a:defRPr lang="en-US"/>
            </a:defPPr>
            <a:lvl1pPr algn="ctr">
              <a:lnSpc>
                <a:spcPct val="80000"/>
              </a:lnSpc>
              <a:defRPr sz="1000">
                <a:latin typeface="Calibri" panose="020F0502020204030204" pitchFamily="34" charset="0"/>
                <a:cs typeface="Calibri" panose="020F0502020204030204" pitchFamily="34" charset="0"/>
              </a:defRPr>
            </a:lvl1pPr>
          </a:lstStyle>
          <a:p>
            <a:pPr marL="0" marR="0" lvl="0" indent="0" algn="r" defTabSz="609585" rtl="0" eaLnBrk="1" fontAlgn="auto" latinLnBrk="0" hangingPunct="1">
              <a:lnSpc>
                <a:spcPct val="8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SRAS-CoV-2</a:t>
            </a:r>
          </a:p>
        </p:txBody>
      </p:sp>
      <p:sp>
        <p:nvSpPr>
          <p:cNvPr id="12" name="TextBox 11">
            <a:extLst>
              <a:ext uri="{FF2B5EF4-FFF2-40B4-BE49-F238E27FC236}">
                <a16:creationId xmlns:a16="http://schemas.microsoft.com/office/drawing/2014/main" id="{9E0301B4-2E30-4EB4-927F-5C94471147FB}"/>
              </a:ext>
            </a:extLst>
          </p:cNvPr>
          <p:cNvSpPr txBox="1"/>
          <p:nvPr/>
        </p:nvSpPr>
        <p:spPr>
          <a:xfrm>
            <a:off x="1319784" y="3311051"/>
            <a:ext cx="506549" cy="249299"/>
          </a:xfrm>
          <a:prstGeom prst="rect">
            <a:avLst/>
          </a:prstGeom>
          <a:noFill/>
        </p:spPr>
        <p:txBody>
          <a:bodyPr wrap="none" lIns="0" tIns="0" rIns="0" bIns="0" rtlCol="0" anchor="ctr">
            <a:spAutoFit/>
          </a:bodyPr>
          <a:lstStyle>
            <a:defPPr>
              <a:defRPr lang="en-US"/>
            </a:defPPr>
            <a:lvl1pPr algn="ctr">
              <a:lnSpc>
                <a:spcPct val="80000"/>
              </a:lnSpc>
              <a:defRPr sz="1000">
                <a:latin typeface="Calibri" panose="020F0502020204030204" pitchFamily="34" charset="0"/>
                <a:cs typeface="Calibri" panose="020F0502020204030204" pitchFamily="34" charset="0"/>
              </a:defRPr>
            </a:lvl1p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Diagnostic</a:t>
            </a:r>
          </a:p>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COVID-19</a:t>
            </a:r>
          </a:p>
        </p:txBody>
      </p:sp>
      <p:sp>
        <p:nvSpPr>
          <p:cNvPr id="19" name="TextBox 18">
            <a:extLst>
              <a:ext uri="{FF2B5EF4-FFF2-40B4-BE49-F238E27FC236}">
                <a16:creationId xmlns:a16="http://schemas.microsoft.com/office/drawing/2014/main" id="{DFCD35B9-B24B-42F8-8C61-2BF3270464BC}"/>
              </a:ext>
            </a:extLst>
          </p:cNvPr>
          <p:cNvSpPr txBox="1"/>
          <p:nvPr/>
        </p:nvSpPr>
        <p:spPr>
          <a:xfrm>
            <a:off x="3012457" y="2635260"/>
            <a:ext cx="1056378" cy="249299"/>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Peut réactiver le</a:t>
            </a:r>
            <a:b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 varicelle-zona</a:t>
            </a:r>
          </a:p>
        </p:txBody>
      </p:sp>
      <p:sp>
        <p:nvSpPr>
          <p:cNvPr id="20" name="TextBox 19">
            <a:extLst>
              <a:ext uri="{FF2B5EF4-FFF2-40B4-BE49-F238E27FC236}">
                <a16:creationId xmlns:a16="http://schemas.microsoft.com/office/drawing/2014/main" id="{91B32191-B108-4363-91B7-B8F39B151D8F}"/>
              </a:ext>
            </a:extLst>
          </p:cNvPr>
          <p:cNvSpPr txBox="1"/>
          <p:nvPr/>
        </p:nvSpPr>
        <p:spPr>
          <a:xfrm>
            <a:off x="1943574" y="3120292"/>
            <a:ext cx="1057982" cy="372410"/>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Dysfonctionnement </a:t>
            </a:r>
            <a:b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immunitaire</a:t>
            </a:r>
            <a:b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des lymphocytes T</a:t>
            </a:r>
          </a:p>
        </p:txBody>
      </p:sp>
      <p:sp>
        <p:nvSpPr>
          <p:cNvPr id="21" name="TextBox 20">
            <a:extLst>
              <a:ext uri="{FF2B5EF4-FFF2-40B4-BE49-F238E27FC236}">
                <a16:creationId xmlns:a16="http://schemas.microsoft.com/office/drawing/2014/main" id="{08ABA59D-9113-4B38-B4D4-5D9DBAB5CFC1}"/>
              </a:ext>
            </a:extLst>
          </p:cNvPr>
          <p:cNvSpPr txBox="1"/>
          <p:nvPr/>
        </p:nvSpPr>
        <p:spPr>
          <a:xfrm>
            <a:off x="4371193" y="3330512"/>
            <a:ext cx="719749" cy="126188"/>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Zona</a:t>
            </a:r>
          </a:p>
        </p:txBody>
      </p:sp>
      <p:sp>
        <p:nvSpPr>
          <p:cNvPr id="22" name="TextBox 21">
            <a:extLst>
              <a:ext uri="{FF2B5EF4-FFF2-40B4-BE49-F238E27FC236}">
                <a16:creationId xmlns:a16="http://schemas.microsoft.com/office/drawing/2014/main" id="{83B55CF1-4E5D-4DC7-A52F-A4AAFF1047B4}"/>
              </a:ext>
            </a:extLst>
          </p:cNvPr>
          <p:cNvSpPr txBox="1"/>
          <p:nvPr/>
        </p:nvSpPr>
        <p:spPr>
          <a:xfrm>
            <a:off x="1289126" y="3739941"/>
            <a:ext cx="1260000" cy="446917"/>
          </a:xfrm>
          <a:prstGeom prst="rect">
            <a:avLst/>
          </a:prstGeom>
          <a:noFill/>
        </p:spPr>
        <p:txBody>
          <a:bodyPr wrap="squar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Étude de cohorte</a:t>
            </a:r>
            <a:b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rétrospective</a:t>
            </a:r>
          </a:p>
        </p:txBody>
      </p:sp>
      <p:sp>
        <p:nvSpPr>
          <p:cNvPr id="23" name="TextBox 22">
            <a:extLst>
              <a:ext uri="{FF2B5EF4-FFF2-40B4-BE49-F238E27FC236}">
                <a16:creationId xmlns:a16="http://schemas.microsoft.com/office/drawing/2014/main" id="{888F8A6C-2FE2-4883-896F-D86B35E3CB3B}"/>
              </a:ext>
            </a:extLst>
          </p:cNvPr>
          <p:cNvSpPr txBox="1"/>
          <p:nvPr/>
        </p:nvSpPr>
        <p:spPr>
          <a:xfrm>
            <a:off x="3744694" y="3814299"/>
            <a:ext cx="1486369" cy="273921"/>
          </a:xfrm>
          <a:prstGeom prst="rect">
            <a:avLst/>
          </a:prstGeom>
          <a:noFill/>
        </p:spPr>
        <p:txBody>
          <a:bodyPr wrap="non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200" b="1" i="0" u="none" strike="noStrike" kern="1200" cap="none" spc="0" normalizeH="0" baseline="0" noProof="0">
                <a:ln>
                  <a:noFill/>
                </a:ln>
                <a:solidFill>
                  <a:srgbClr val="4AABC5"/>
                </a:solidFill>
                <a:effectLst/>
                <a:uLnTx/>
                <a:uFillTx/>
                <a:latin typeface="Calibri" panose="020F0502020204030204" pitchFamily="34" charset="0"/>
                <a:ea typeface="+mn-ea"/>
                <a:cs typeface="Calibri" panose="020F0502020204030204" pitchFamily="34" charset="0"/>
              </a:rPr>
              <a:t>Cohorte avec COVID-19</a:t>
            </a:r>
            <a:br>
              <a:rPr kumimoji="0" lang="fr-CA" sz="1000" b="0" i="0" u="none" strike="noStrike" kern="1200" cap="none" spc="0" normalizeH="0" baseline="0" noProof="0">
                <a:ln>
                  <a:noFill/>
                </a:ln>
                <a:solidFill>
                  <a:srgbClr val="4AABC5"/>
                </a:solidFill>
                <a:effectLst/>
                <a:uLnTx/>
                <a:uFillTx/>
                <a:latin typeface="Calibri" panose="020F0502020204030204" pitchFamily="34" charset="0"/>
                <a:ea typeface="+mn-ea"/>
                <a:cs typeface="Calibri" panose="020F0502020204030204" pitchFamily="34" charset="0"/>
              </a:rPr>
            </a:br>
            <a:r>
              <a:rPr lang="fr-CA" sz="1000">
                <a:solidFill>
                  <a:srgbClr val="000000"/>
                </a:solidFill>
                <a:latin typeface="Calibri" panose="020F0502020204030204" pitchFamily="34" charset="0"/>
                <a:cs typeface="Calibri" panose="020F0502020204030204" pitchFamily="34" charset="0"/>
              </a:rPr>
              <a:t>n</a:t>
            </a: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394 677</a:t>
            </a:r>
          </a:p>
        </p:txBody>
      </p:sp>
      <p:sp>
        <p:nvSpPr>
          <p:cNvPr id="24" name="TextBox 23">
            <a:extLst>
              <a:ext uri="{FF2B5EF4-FFF2-40B4-BE49-F238E27FC236}">
                <a16:creationId xmlns:a16="http://schemas.microsoft.com/office/drawing/2014/main" id="{D8A14997-19AE-41DA-B286-70693144D815}"/>
              </a:ext>
            </a:extLst>
          </p:cNvPr>
          <p:cNvSpPr txBox="1"/>
          <p:nvPr/>
        </p:nvSpPr>
        <p:spPr>
          <a:xfrm>
            <a:off x="1217646" y="5069427"/>
            <a:ext cx="578684" cy="249299"/>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Adultes âgés</a:t>
            </a:r>
            <a:b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 50 ans</a:t>
            </a:r>
          </a:p>
        </p:txBody>
      </p:sp>
      <p:sp>
        <p:nvSpPr>
          <p:cNvPr id="25" name="TextBox 24">
            <a:extLst>
              <a:ext uri="{FF2B5EF4-FFF2-40B4-BE49-F238E27FC236}">
                <a16:creationId xmlns:a16="http://schemas.microsoft.com/office/drawing/2014/main" id="{9DAB3262-DBC5-4DB5-AE3B-E19C053B23CD}"/>
              </a:ext>
            </a:extLst>
          </p:cNvPr>
          <p:cNvSpPr txBox="1"/>
          <p:nvPr/>
        </p:nvSpPr>
        <p:spPr>
          <a:xfrm>
            <a:off x="2285043" y="5069427"/>
            <a:ext cx="524182" cy="249299"/>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bases de données</a:t>
            </a:r>
            <a:b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des États-Unis</a:t>
            </a:r>
          </a:p>
        </p:txBody>
      </p:sp>
      <p:sp>
        <p:nvSpPr>
          <p:cNvPr id="26" name="TextBox 25">
            <a:extLst>
              <a:ext uri="{FF2B5EF4-FFF2-40B4-BE49-F238E27FC236}">
                <a16:creationId xmlns:a16="http://schemas.microsoft.com/office/drawing/2014/main" id="{6DDC7D2F-A3F2-47AD-A596-6C8EEBD48E00}"/>
              </a:ext>
            </a:extLst>
          </p:cNvPr>
          <p:cNvSpPr txBox="1"/>
          <p:nvPr/>
        </p:nvSpPr>
        <p:spPr>
          <a:xfrm rot="16200000">
            <a:off x="3037668" y="4592533"/>
            <a:ext cx="1219886" cy="249299"/>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Rapport d’appariement</a:t>
            </a:r>
            <a:b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1:4</a:t>
            </a:r>
          </a:p>
        </p:txBody>
      </p:sp>
      <p:sp>
        <p:nvSpPr>
          <p:cNvPr id="27" name="TextBox 26">
            <a:extLst>
              <a:ext uri="{FF2B5EF4-FFF2-40B4-BE49-F238E27FC236}">
                <a16:creationId xmlns:a16="http://schemas.microsoft.com/office/drawing/2014/main" id="{E4AB6288-6E59-4456-959F-EE571CF0CF5D}"/>
              </a:ext>
            </a:extLst>
          </p:cNvPr>
          <p:cNvSpPr txBox="1"/>
          <p:nvPr/>
        </p:nvSpPr>
        <p:spPr>
          <a:xfrm>
            <a:off x="1213260" y="5880959"/>
            <a:ext cx="1085233" cy="126188"/>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Mars 2020 à février 2021</a:t>
            </a:r>
          </a:p>
        </p:txBody>
      </p:sp>
      <p:sp>
        <p:nvSpPr>
          <p:cNvPr id="28" name="TextBox 27">
            <a:extLst>
              <a:ext uri="{FF2B5EF4-FFF2-40B4-BE49-F238E27FC236}">
                <a16:creationId xmlns:a16="http://schemas.microsoft.com/office/drawing/2014/main" id="{08F50456-92B6-41BE-A7D8-E85752654C1A}"/>
              </a:ext>
            </a:extLst>
          </p:cNvPr>
          <p:cNvSpPr txBox="1"/>
          <p:nvPr/>
        </p:nvSpPr>
        <p:spPr>
          <a:xfrm>
            <a:off x="3744694" y="5495844"/>
            <a:ext cx="1481944" cy="299121"/>
          </a:xfrm>
          <a:prstGeom prst="rect">
            <a:avLst/>
          </a:prstGeom>
          <a:noFill/>
        </p:spPr>
        <p:txBody>
          <a:bodyPr wrap="non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200" b="1" i="0" u="none" strike="noStrike" kern="1200" cap="none" spc="0" normalizeH="0" baseline="0" noProof="0">
                <a:ln>
                  <a:noFill/>
                </a:ln>
                <a:solidFill>
                  <a:srgbClr val="AF529E"/>
                </a:solidFill>
                <a:effectLst/>
                <a:uLnTx/>
                <a:uFillTx/>
                <a:latin typeface="Calibri" panose="020F0502020204030204" pitchFamily="34" charset="0"/>
                <a:ea typeface="+mn-ea"/>
                <a:cs typeface="Calibri" panose="020F0502020204030204" pitchFamily="34" charset="0"/>
              </a:rPr>
              <a:t>Cohorte sans COVID-19</a:t>
            </a:r>
            <a:br>
              <a:rPr kumimoji="0" lang="fr-CA" sz="1200" b="0" i="0" u="none" strike="noStrike" kern="1200" cap="none" spc="0" normalizeH="0" baseline="0" noProof="0">
                <a:ln>
                  <a:noFill/>
                </a:ln>
                <a:solidFill>
                  <a:srgbClr val="AF529E"/>
                </a:solidFill>
                <a:effectLst/>
                <a:uLnTx/>
                <a:uFillTx/>
                <a:latin typeface="Calibri" panose="020F0502020204030204" pitchFamily="34" charset="0"/>
                <a:ea typeface="+mn-ea"/>
                <a:cs typeface="Calibri" panose="020F0502020204030204" pitchFamily="34" charset="0"/>
              </a:rPr>
            </a:br>
            <a:r>
              <a:rPr kumimoji="0" lang="fr-CA"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n</a:t>
            </a:r>
            <a:r>
              <a:rPr kumimoji="0" lang="fr-CA" sz="1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1 577 346</a:t>
            </a:r>
          </a:p>
        </p:txBody>
      </p:sp>
      <p:sp>
        <p:nvSpPr>
          <p:cNvPr id="29" name="TextBox 28">
            <a:extLst>
              <a:ext uri="{FF2B5EF4-FFF2-40B4-BE49-F238E27FC236}">
                <a16:creationId xmlns:a16="http://schemas.microsoft.com/office/drawing/2014/main" id="{1FA976B6-F50D-4A68-B36C-084CE6F8A3AA}"/>
              </a:ext>
            </a:extLst>
          </p:cNvPr>
          <p:cNvSpPr txBox="1"/>
          <p:nvPr/>
        </p:nvSpPr>
        <p:spPr>
          <a:xfrm>
            <a:off x="4913487" y="4103252"/>
            <a:ext cx="139462" cy="126188"/>
          </a:xfrm>
          <a:prstGeom prst="rect">
            <a:avLst/>
          </a:prstGeom>
          <a:noFill/>
        </p:spPr>
        <p:txBody>
          <a:bodyPr wrap="non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Avec zona</a:t>
            </a:r>
          </a:p>
        </p:txBody>
      </p:sp>
      <p:sp>
        <p:nvSpPr>
          <p:cNvPr id="30" name="TextBox 29">
            <a:extLst>
              <a:ext uri="{FF2B5EF4-FFF2-40B4-BE49-F238E27FC236}">
                <a16:creationId xmlns:a16="http://schemas.microsoft.com/office/drawing/2014/main" id="{70F53BB5-DF5A-4C15-BB14-F7B275C1B514}"/>
              </a:ext>
            </a:extLst>
          </p:cNvPr>
          <p:cNvSpPr txBox="1"/>
          <p:nvPr/>
        </p:nvSpPr>
        <p:spPr>
          <a:xfrm>
            <a:off x="4913487" y="4425633"/>
            <a:ext cx="302968" cy="126188"/>
          </a:xfrm>
          <a:prstGeom prst="rect">
            <a:avLst/>
          </a:prstGeom>
          <a:noFill/>
        </p:spPr>
        <p:txBody>
          <a:bodyPr wrap="non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Sans zona</a:t>
            </a:r>
          </a:p>
        </p:txBody>
      </p:sp>
      <p:sp>
        <p:nvSpPr>
          <p:cNvPr id="31" name="TextBox 30">
            <a:extLst>
              <a:ext uri="{FF2B5EF4-FFF2-40B4-BE49-F238E27FC236}">
                <a16:creationId xmlns:a16="http://schemas.microsoft.com/office/drawing/2014/main" id="{D0429012-4AA5-481E-8F66-6F4CA70022EB}"/>
              </a:ext>
            </a:extLst>
          </p:cNvPr>
          <p:cNvSpPr txBox="1"/>
          <p:nvPr/>
        </p:nvSpPr>
        <p:spPr>
          <a:xfrm>
            <a:off x="4913487" y="4920991"/>
            <a:ext cx="139462" cy="126188"/>
          </a:xfrm>
          <a:prstGeom prst="rect">
            <a:avLst/>
          </a:prstGeom>
          <a:noFill/>
        </p:spPr>
        <p:txBody>
          <a:bodyPr wrap="non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Avec zona</a:t>
            </a:r>
          </a:p>
        </p:txBody>
      </p:sp>
      <p:sp>
        <p:nvSpPr>
          <p:cNvPr id="32" name="TextBox 31">
            <a:extLst>
              <a:ext uri="{FF2B5EF4-FFF2-40B4-BE49-F238E27FC236}">
                <a16:creationId xmlns:a16="http://schemas.microsoft.com/office/drawing/2014/main" id="{B2514604-8531-4286-9F5B-CFC6A33427C6}"/>
              </a:ext>
            </a:extLst>
          </p:cNvPr>
          <p:cNvSpPr txBox="1"/>
          <p:nvPr/>
        </p:nvSpPr>
        <p:spPr>
          <a:xfrm>
            <a:off x="4913487" y="5243372"/>
            <a:ext cx="302968" cy="126188"/>
          </a:xfrm>
          <a:prstGeom prst="rect">
            <a:avLst/>
          </a:prstGeom>
          <a:noFill/>
        </p:spPr>
        <p:txBody>
          <a:bodyPr wrap="none" lIns="0" tIns="0" rIns="0" bIns="0" rtlCol="0" anchor="ctr">
            <a:spAutoFit/>
          </a:bodyPr>
          <a:lstStyle/>
          <a:p>
            <a:pPr marL="0" marR="0" lvl="0" indent="0" algn="l" defTabSz="609585" rtl="0" eaLnBrk="1" fontAlgn="auto" latinLnBrk="0" hangingPunct="1">
              <a:lnSpc>
                <a:spcPct val="80000"/>
              </a:lnSpc>
              <a:spcBef>
                <a:spcPts val="0"/>
              </a:spcBef>
              <a:spcAft>
                <a:spcPts val="0"/>
              </a:spcAft>
              <a:buClrTx/>
              <a:buSzTx/>
              <a:buFontTx/>
              <a:buNone/>
              <a:tabLst/>
              <a:defRPr/>
            </a:pPr>
            <a:r>
              <a:rPr kumimoji="0" lang="fr-CA"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Sans zona</a:t>
            </a:r>
          </a:p>
        </p:txBody>
      </p:sp>
      <p:sp>
        <p:nvSpPr>
          <p:cNvPr id="33" name="TextBox 32">
            <a:extLst>
              <a:ext uri="{FF2B5EF4-FFF2-40B4-BE49-F238E27FC236}">
                <a16:creationId xmlns:a16="http://schemas.microsoft.com/office/drawing/2014/main" id="{3C6F8E71-4EAD-4067-B3C9-C1D702E8548A}"/>
              </a:ext>
            </a:extLst>
          </p:cNvPr>
          <p:cNvSpPr txBox="1"/>
          <p:nvPr/>
        </p:nvSpPr>
        <p:spPr>
          <a:xfrm>
            <a:off x="6678956" y="2177019"/>
            <a:ext cx="1582614" cy="299184"/>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Risque de zona après un </a:t>
            </a:r>
            <a:b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diagnostic de COVID-19</a:t>
            </a:r>
          </a:p>
        </p:txBody>
      </p:sp>
      <p:sp>
        <p:nvSpPr>
          <p:cNvPr id="34" name="TextBox 33">
            <a:extLst>
              <a:ext uri="{FF2B5EF4-FFF2-40B4-BE49-F238E27FC236}">
                <a16:creationId xmlns:a16="http://schemas.microsoft.com/office/drawing/2014/main" id="{59CB76FC-125D-4DBB-83C6-2C5AD8C5A55A}"/>
              </a:ext>
            </a:extLst>
          </p:cNvPr>
          <p:cNvSpPr txBox="1"/>
          <p:nvPr/>
        </p:nvSpPr>
        <p:spPr>
          <a:xfrm>
            <a:off x="8591001" y="2177018"/>
            <a:ext cx="2136547" cy="299184"/>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Risque de zona après une </a:t>
            </a:r>
            <a:b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hospitalisation due à la COVID-19</a:t>
            </a:r>
          </a:p>
        </p:txBody>
      </p:sp>
      <p:sp>
        <p:nvSpPr>
          <p:cNvPr id="35" name="TextBox 34">
            <a:extLst>
              <a:ext uri="{FF2B5EF4-FFF2-40B4-BE49-F238E27FC236}">
                <a16:creationId xmlns:a16="http://schemas.microsoft.com/office/drawing/2014/main" id="{30376742-68D6-45B6-AC40-85F73004CB42}"/>
              </a:ext>
            </a:extLst>
          </p:cNvPr>
          <p:cNvSpPr txBox="1"/>
          <p:nvPr/>
        </p:nvSpPr>
        <p:spPr>
          <a:xfrm>
            <a:off x="7854181" y="2585486"/>
            <a:ext cx="447238" cy="252377"/>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15 %</a:t>
            </a:r>
          </a:p>
        </p:txBody>
      </p:sp>
      <p:sp>
        <p:nvSpPr>
          <p:cNvPr id="36" name="TextBox 35">
            <a:extLst>
              <a:ext uri="{FF2B5EF4-FFF2-40B4-BE49-F238E27FC236}">
                <a16:creationId xmlns:a16="http://schemas.microsoft.com/office/drawing/2014/main" id="{40DABBCB-E611-4F65-862E-4D7E8CC18967}"/>
              </a:ext>
            </a:extLst>
          </p:cNvPr>
          <p:cNvSpPr txBox="1"/>
          <p:nvPr/>
        </p:nvSpPr>
        <p:spPr>
          <a:xfrm>
            <a:off x="10409376" y="2585486"/>
            <a:ext cx="447238" cy="252377"/>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21 %</a:t>
            </a:r>
          </a:p>
        </p:txBody>
      </p:sp>
      <p:sp>
        <p:nvSpPr>
          <p:cNvPr id="37" name="TextBox 36">
            <a:extLst>
              <a:ext uri="{FF2B5EF4-FFF2-40B4-BE49-F238E27FC236}">
                <a16:creationId xmlns:a16="http://schemas.microsoft.com/office/drawing/2014/main" id="{2251181C-E019-45F1-A7DE-F60A13DD133D}"/>
              </a:ext>
            </a:extLst>
          </p:cNvPr>
          <p:cNvSpPr txBox="1"/>
          <p:nvPr/>
        </p:nvSpPr>
        <p:spPr>
          <a:xfrm>
            <a:off x="7121608" y="3544249"/>
            <a:ext cx="633187" cy="274178"/>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1,15</a:t>
            </a:r>
            <a:b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(1,07</a:t>
            </a:r>
            <a:r>
              <a:rPr lang="fr-CA" sz="1100">
                <a:solidFill>
                  <a:srgbClr val="000000"/>
                </a:solidFill>
                <a:latin typeface="Calibri" panose="020F0502020204030204" pitchFamily="34" charset="0"/>
                <a:cs typeface="Calibri" panose="020F0502020204030204" pitchFamily="34" charset="0"/>
              </a:rPr>
              <a:t>-</a:t>
            </a:r>
            <a: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1,24)</a:t>
            </a:r>
          </a:p>
        </p:txBody>
      </p:sp>
      <p:sp>
        <p:nvSpPr>
          <p:cNvPr id="38" name="TextBox 37">
            <a:extLst>
              <a:ext uri="{FF2B5EF4-FFF2-40B4-BE49-F238E27FC236}">
                <a16:creationId xmlns:a16="http://schemas.microsoft.com/office/drawing/2014/main" id="{F4B19E9D-F1BF-46C8-A10B-F33A35792E4D}"/>
              </a:ext>
            </a:extLst>
          </p:cNvPr>
          <p:cNvSpPr txBox="1"/>
          <p:nvPr/>
        </p:nvSpPr>
        <p:spPr>
          <a:xfrm>
            <a:off x="9405870" y="3544249"/>
            <a:ext cx="633187" cy="274178"/>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1,21</a:t>
            </a:r>
            <a:b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(1,03-1,41)</a:t>
            </a:r>
          </a:p>
        </p:txBody>
      </p:sp>
      <p:sp>
        <p:nvSpPr>
          <p:cNvPr id="39" name="TextBox 38">
            <a:extLst>
              <a:ext uri="{FF2B5EF4-FFF2-40B4-BE49-F238E27FC236}">
                <a16:creationId xmlns:a16="http://schemas.microsoft.com/office/drawing/2014/main" id="{2F1FB0AA-BE7C-4C61-BC3B-FD850E05CB96}"/>
              </a:ext>
            </a:extLst>
          </p:cNvPr>
          <p:cNvSpPr txBox="1"/>
          <p:nvPr/>
        </p:nvSpPr>
        <p:spPr>
          <a:xfrm>
            <a:off x="7231329" y="3888318"/>
            <a:ext cx="2768643" cy="151452"/>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Rapport des taux d’incidence de zona corrigés avec IC à 95 %</a:t>
            </a:r>
          </a:p>
        </p:txBody>
      </p:sp>
      <p:sp>
        <p:nvSpPr>
          <p:cNvPr id="40" name="TextBox 39">
            <a:extLst>
              <a:ext uri="{FF2B5EF4-FFF2-40B4-BE49-F238E27FC236}">
                <a16:creationId xmlns:a16="http://schemas.microsoft.com/office/drawing/2014/main" id="{A168711D-2D0E-40D1-8C5A-A25872221027}"/>
              </a:ext>
            </a:extLst>
          </p:cNvPr>
          <p:cNvSpPr txBox="1"/>
          <p:nvPr/>
        </p:nvSpPr>
        <p:spPr>
          <a:xfrm>
            <a:off x="7810777" y="4232028"/>
            <a:ext cx="1903278" cy="299121"/>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Taux d’incidence de zona brut</a:t>
            </a:r>
            <a:br>
              <a:rPr kumimoji="0" lang="fr-CA"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par 1000 personnes-années</a:t>
            </a:r>
          </a:p>
        </p:txBody>
      </p:sp>
      <p:sp>
        <p:nvSpPr>
          <p:cNvPr id="41" name="TextBox 40">
            <a:extLst>
              <a:ext uri="{FF2B5EF4-FFF2-40B4-BE49-F238E27FC236}">
                <a16:creationId xmlns:a16="http://schemas.microsoft.com/office/drawing/2014/main" id="{8C5587BE-6089-49AD-9C2D-50F00F1D3625}"/>
              </a:ext>
            </a:extLst>
          </p:cNvPr>
          <p:cNvSpPr txBox="1"/>
          <p:nvPr/>
        </p:nvSpPr>
        <p:spPr>
          <a:xfrm>
            <a:off x="7712363" y="4799375"/>
            <a:ext cx="367088" cy="201850"/>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8,16</a:t>
            </a:r>
          </a:p>
        </p:txBody>
      </p:sp>
      <p:sp>
        <p:nvSpPr>
          <p:cNvPr id="42" name="TextBox 41">
            <a:extLst>
              <a:ext uri="{FF2B5EF4-FFF2-40B4-BE49-F238E27FC236}">
                <a16:creationId xmlns:a16="http://schemas.microsoft.com/office/drawing/2014/main" id="{AA7D7066-D10D-463A-B910-FD1D14D3CC46}"/>
              </a:ext>
            </a:extLst>
          </p:cNvPr>
          <p:cNvSpPr txBox="1"/>
          <p:nvPr/>
        </p:nvSpPr>
        <p:spPr>
          <a:xfrm>
            <a:off x="9369607" y="4799375"/>
            <a:ext cx="367088" cy="201850"/>
          </a:xfrm>
          <a:prstGeom prst="rect">
            <a:avLst/>
          </a:prstGeom>
          <a:noFill/>
        </p:spPr>
        <p:txBody>
          <a:bodyPr wrap="non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6,81</a:t>
            </a:r>
          </a:p>
        </p:txBody>
      </p:sp>
      <p:sp>
        <p:nvSpPr>
          <p:cNvPr id="43" name="TextBox 42">
            <a:extLst>
              <a:ext uri="{FF2B5EF4-FFF2-40B4-BE49-F238E27FC236}">
                <a16:creationId xmlns:a16="http://schemas.microsoft.com/office/drawing/2014/main" id="{44DB3319-C57F-4860-A5F0-0C8490F57212}"/>
              </a:ext>
            </a:extLst>
          </p:cNvPr>
          <p:cNvSpPr txBox="1"/>
          <p:nvPr/>
        </p:nvSpPr>
        <p:spPr>
          <a:xfrm>
            <a:off x="3256924" y="5979038"/>
            <a:ext cx="5678152" cy="299184"/>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80000"/>
              </a:lnSpc>
              <a:spcBef>
                <a:spcPts val="0"/>
              </a:spcBef>
              <a:spcAft>
                <a:spcPts val="0"/>
              </a:spcAft>
              <a:buClrTx/>
              <a:buSzTx/>
              <a:buFontTx/>
              <a:buNone/>
              <a:tabLst/>
              <a:defRPr/>
            </a:pPr>
            <a:r>
              <a:rPr kumimoji="0" lang="fr-CA"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 COVID-19 pourrait être un facteur de risque de zona chez les adultes âgés de ≥ 50 ans. </a:t>
            </a:r>
            <a:br>
              <a:rPr kumimoji="0" lang="fr-CA"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Cette constatation fait ressortir la pertinence du maintien de la vaccination contre le zona.</a:t>
            </a:r>
          </a:p>
        </p:txBody>
      </p:sp>
      <p:pic>
        <p:nvPicPr>
          <p:cNvPr id="47" name="Graphic 46">
            <a:extLst>
              <a:ext uri="{FF2B5EF4-FFF2-40B4-BE49-F238E27FC236}">
                <a16:creationId xmlns:a16="http://schemas.microsoft.com/office/drawing/2014/main" id="{753EC835-BBD8-43EC-9C51-6FEB5D5C6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8070" y="2519398"/>
            <a:ext cx="588795" cy="787609"/>
          </a:xfrm>
          <a:prstGeom prst="rect">
            <a:avLst/>
          </a:prstGeom>
        </p:spPr>
      </p:pic>
      <p:pic>
        <p:nvPicPr>
          <p:cNvPr id="49" name="Graphic 48">
            <a:extLst>
              <a:ext uri="{FF2B5EF4-FFF2-40B4-BE49-F238E27FC236}">
                <a16:creationId xmlns:a16="http://schemas.microsoft.com/office/drawing/2014/main" id="{5E3494DC-E599-4D76-8E61-9EBDFBE9F8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5768" y="2744164"/>
            <a:ext cx="351074" cy="351074"/>
          </a:xfrm>
          <a:prstGeom prst="rect">
            <a:avLst/>
          </a:prstGeom>
        </p:spPr>
      </p:pic>
      <p:pic>
        <p:nvPicPr>
          <p:cNvPr id="51" name="Graphic 50">
            <a:extLst>
              <a:ext uri="{FF2B5EF4-FFF2-40B4-BE49-F238E27FC236}">
                <a16:creationId xmlns:a16="http://schemas.microsoft.com/office/drawing/2014/main" id="{DACB2FCF-6A57-4AA5-89CF-ED8E917EF4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2401" y="2512349"/>
            <a:ext cx="588796" cy="787610"/>
          </a:xfrm>
          <a:prstGeom prst="rect">
            <a:avLst/>
          </a:prstGeom>
        </p:spPr>
      </p:pic>
      <p:pic>
        <p:nvPicPr>
          <p:cNvPr id="53" name="Graphic 52">
            <a:extLst>
              <a:ext uri="{FF2B5EF4-FFF2-40B4-BE49-F238E27FC236}">
                <a16:creationId xmlns:a16="http://schemas.microsoft.com/office/drawing/2014/main" id="{BF7A0675-08A3-4131-9C6B-94827C8A1D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85740" y="4289521"/>
            <a:ext cx="312436" cy="757658"/>
          </a:xfrm>
          <a:prstGeom prst="rect">
            <a:avLst/>
          </a:prstGeom>
        </p:spPr>
      </p:pic>
      <p:pic>
        <p:nvPicPr>
          <p:cNvPr id="55" name="Graphic 54">
            <a:extLst>
              <a:ext uri="{FF2B5EF4-FFF2-40B4-BE49-F238E27FC236}">
                <a16:creationId xmlns:a16="http://schemas.microsoft.com/office/drawing/2014/main" id="{3E640651-B2B8-44BC-9FA6-F667EF9D9C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23454" y="4586622"/>
            <a:ext cx="550725" cy="328791"/>
          </a:xfrm>
          <a:prstGeom prst="rect">
            <a:avLst/>
          </a:prstGeom>
        </p:spPr>
      </p:pic>
      <p:pic>
        <p:nvPicPr>
          <p:cNvPr id="57" name="Graphic 56">
            <a:extLst>
              <a:ext uri="{FF2B5EF4-FFF2-40B4-BE49-F238E27FC236}">
                <a16:creationId xmlns:a16="http://schemas.microsoft.com/office/drawing/2014/main" id="{56312F75-0CED-4597-ADE5-9941792E7C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84177" y="4130353"/>
            <a:ext cx="441390" cy="432382"/>
          </a:xfrm>
          <a:prstGeom prst="rect">
            <a:avLst/>
          </a:prstGeom>
        </p:spPr>
      </p:pic>
      <p:pic>
        <p:nvPicPr>
          <p:cNvPr id="59" name="Graphic 58">
            <a:extLst>
              <a:ext uri="{FF2B5EF4-FFF2-40B4-BE49-F238E27FC236}">
                <a16:creationId xmlns:a16="http://schemas.microsoft.com/office/drawing/2014/main" id="{C88B5C97-9503-43F2-AA83-75F7957954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6839" y="4821297"/>
            <a:ext cx="620658" cy="637662"/>
          </a:xfrm>
          <a:prstGeom prst="rect">
            <a:avLst/>
          </a:prstGeom>
        </p:spPr>
      </p:pic>
      <p:pic>
        <p:nvPicPr>
          <p:cNvPr id="61" name="Graphic 60">
            <a:extLst>
              <a:ext uri="{FF2B5EF4-FFF2-40B4-BE49-F238E27FC236}">
                <a16:creationId xmlns:a16="http://schemas.microsoft.com/office/drawing/2014/main" id="{37A7411D-A9EE-4C22-A0C2-BB09EE15856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84912" y="5073084"/>
            <a:ext cx="551062" cy="542713"/>
          </a:xfrm>
          <a:prstGeom prst="rect">
            <a:avLst/>
          </a:prstGeom>
        </p:spPr>
      </p:pic>
      <p:pic>
        <p:nvPicPr>
          <p:cNvPr id="63" name="Graphic 62">
            <a:extLst>
              <a:ext uri="{FF2B5EF4-FFF2-40B4-BE49-F238E27FC236}">
                <a16:creationId xmlns:a16="http://schemas.microsoft.com/office/drawing/2014/main" id="{D754BA87-D289-4910-95AC-6583B5257C7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22999" y="5077767"/>
            <a:ext cx="313696" cy="517599"/>
          </a:xfrm>
          <a:prstGeom prst="rect">
            <a:avLst/>
          </a:prstGeom>
        </p:spPr>
      </p:pic>
      <p:pic>
        <p:nvPicPr>
          <p:cNvPr id="65" name="Graphic 64">
            <a:extLst>
              <a:ext uri="{FF2B5EF4-FFF2-40B4-BE49-F238E27FC236}">
                <a16:creationId xmlns:a16="http://schemas.microsoft.com/office/drawing/2014/main" id="{C0E87D14-07AF-4CF4-9E21-ECBF5F5D920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25561" y="2697658"/>
            <a:ext cx="1215077" cy="845940"/>
          </a:xfrm>
          <a:prstGeom prst="rect">
            <a:avLst/>
          </a:prstGeom>
        </p:spPr>
      </p:pic>
      <p:pic>
        <p:nvPicPr>
          <p:cNvPr id="67" name="Graphic 66">
            <a:extLst>
              <a:ext uri="{FF2B5EF4-FFF2-40B4-BE49-F238E27FC236}">
                <a16:creationId xmlns:a16="http://schemas.microsoft.com/office/drawing/2014/main" id="{AB3A4037-C464-4F73-BCFF-063C45224C5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068464" y="2647302"/>
            <a:ext cx="1254125" cy="896938"/>
          </a:xfrm>
          <a:prstGeom prst="rect">
            <a:avLst/>
          </a:prstGeom>
        </p:spPr>
      </p:pic>
      <p:pic>
        <p:nvPicPr>
          <p:cNvPr id="69" name="Graphic 68">
            <a:extLst>
              <a:ext uri="{FF2B5EF4-FFF2-40B4-BE49-F238E27FC236}">
                <a16:creationId xmlns:a16="http://schemas.microsoft.com/office/drawing/2014/main" id="{81FE974D-F2F6-450F-B138-1F6DD92D501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871201" y="5161899"/>
            <a:ext cx="439320" cy="1175478"/>
          </a:xfrm>
          <a:prstGeom prst="rect">
            <a:avLst/>
          </a:prstGeom>
        </p:spPr>
      </p:pic>
      <p:cxnSp>
        <p:nvCxnSpPr>
          <p:cNvPr id="71" name="Straight Connector 70">
            <a:extLst>
              <a:ext uri="{FF2B5EF4-FFF2-40B4-BE49-F238E27FC236}">
                <a16:creationId xmlns:a16="http://schemas.microsoft.com/office/drawing/2014/main" id="{E57723D8-0957-46DD-9E65-B4ECC36D2F6E}"/>
              </a:ext>
            </a:extLst>
          </p:cNvPr>
          <p:cNvCxnSpPr>
            <a:cxnSpLocks/>
          </p:cNvCxnSpPr>
          <p:nvPr/>
        </p:nvCxnSpPr>
        <p:spPr>
          <a:xfrm>
            <a:off x="1506335" y="3716721"/>
            <a:ext cx="354486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858EBF9D-8071-4579-89B9-05813E93F27B}"/>
              </a:ext>
            </a:extLst>
          </p:cNvPr>
          <p:cNvGrpSpPr/>
          <p:nvPr/>
        </p:nvGrpSpPr>
        <p:grpSpPr>
          <a:xfrm>
            <a:off x="2274292" y="2138007"/>
            <a:ext cx="391800" cy="392194"/>
            <a:chOff x="-6370920" y="-94545"/>
            <a:chExt cx="5425532" cy="5430980"/>
          </a:xfrm>
        </p:grpSpPr>
        <p:sp>
          <p:nvSpPr>
            <p:cNvPr id="146" name="Oval 145">
              <a:extLst>
                <a:ext uri="{FF2B5EF4-FFF2-40B4-BE49-F238E27FC236}">
                  <a16:creationId xmlns:a16="http://schemas.microsoft.com/office/drawing/2014/main" id="{8302B7FF-ED39-40C6-A26C-0983295048C3}"/>
                </a:ext>
              </a:extLst>
            </p:cNvPr>
            <p:cNvSpPr/>
            <p:nvPr/>
          </p:nvSpPr>
          <p:spPr>
            <a:xfrm>
              <a:off x="-5360542" y="914400"/>
              <a:ext cx="3502768" cy="3502768"/>
            </a:xfrm>
            <a:prstGeom prst="ellipse">
              <a:avLst/>
            </a:prstGeom>
            <a:solidFill>
              <a:srgbClr val="A3C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3" name="Freeform: Shape 112">
              <a:extLst>
                <a:ext uri="{FF2B5EF4-FFF2-40B4-BE49-F238E27FC236}">
                  <a16:creationId xmlns:a16="http://schemas.microsoft.com/office/drawing/2014/main" id="{B04A2D0C-BC32-4C08-9CD4-880282DD8AB5}"/>
                </a:ext>
              </a:extLst>
            </p:cNvPr>
            <p:cNvSpPr/>
            <p:nvPr/>
          </p:nvSpPr>
          <p:spPr>
            <a:xfrm>
              <a:off x="-4937295" y="1395438"/>
              <a:ext cx="2632471" cy="2632472"/>
            </a:xfrm>
            <a:custGeom>
              <a:avLst/>
              <a:gdLst>
                <a:gd name="connsiteX0" fmla="*/ 2837489 w 3171824"/>
                <a:gd name="connsiteY0" fmla="*/ 1243007 h 3171825"/>
                <a:gd name="connsiteX1" fmla="*/ 2959228 w 3171824"/>
                <a:gd name="connsiteY1" fmla="*/ 790810 h 3171825"/>
                <a:gd name="connsiteX2" fmla="*/ 2907142 w 3171824"/>
                <a:gd name="connsiteY2" fmla="*/ 748216 h 3171825"/>
                <a:gd name="connsiteX3" fmla="*/ 2840361 w 3171824"/>
                <a:gd name="connsiteY3" fmla="*/ 756329 h 3171825"/>
                <a:gd name="connsiteX4" fmla="*/ 2799986 w 3171824"/>
                <a:gd name="connsiteY4" fmla="*/ 810137 h 3171825"/>
                <a:gd name="connsiteX5" fmla="*/ 2810932 w 3171824"/>
                <a:gd name="connsiteY5" fmla="*/ 876535 h 3171825"/>
                <a:gd name="connsiteX6" fmla="*/ 2682344 w 3171824"/>
                <a:gd name="connsiteY6" fmla="*/ 1167157 h 3171825"/>
                <a:gd name="connsiteX7" fmla="*/ 2515185 w 3171824"/>
                <a:gd name="connsiteY7" fmla="*/ 1047985 h 3171825"/>
                <a:gd name="connsiteX8" fmla="*/ 2397923 w 3171824"/>
                <a:gd name="connsiteY8" fmla="*/ 1016489 h 3171825"/>
                <a:gd name="connsiteX9" fmla="*/ 2366427 w 3171824"/>
                <a:gd name="connsiteY9" fmla="*/ 1133712 h 3171825"/>
                <a:gd name="connsiteX10" fmla="*/ 2587588 w 3171824"/>
                <a:gd name="connsiteY10" fmla="*/ 1311167 h 3171825"/>
                <a:gd name="connsiteX11" fmla="*/ 2486021 w 3171824"/>
                <a:gd name="connsiteY11" fmla="*/ 1585909 h 3171825"/>
                <a:gd name="connsiteX12" fmla="*/ 2586746 w 3171824"/>
                <a:gd name="connsiteY12" fmla="*/ 1858504 h 3171825"/>
                <a:gd name="connsiteX13" fmla="*/ 2365585 w 3171824"/>
                <a:gd name="connsiteY13" fmla="*/ 2035960 h 3171825"/>
                <a:gd name="connsiteX14" fmla="*/ 2319699 w 3171824"/>
                <a:gd name="connsiteY14" fmla="*/ 2319695 h 3171825"/>
                <a:gd name="connsiteX15" fmla="*/ 2035964 w 3171824"/>
                <a:gd name="connsiteY15" fmla="*/ 2365543 h 3171825"/>
                <a:gd name="connsiteX16" fmla="*/ 1858508 w 3171824"/>
                <a:gd name="connsiteY16" fmla="*/ 2586704 h 3171825"/>
                <a:gd name="connsiteX17" fmla="*/ 1585912 w 3171824"/>
                <a:gd name="connsiteY17" fmla="*/ 2486018 h 3171825"/>
                <a:gd name="connsiteX18" fmla="*/ 1313317 w 3171824"/>
                <a:gd name="connsiteY18" fmla="*/ 2586743 h 3171825"/>
                <a:gd name="connsiteX19" fmla="*/ 1135861 w 3171824"/>
                <a:gd name="connsiteY19" fmla="*/ 2365582 h 3171825"/>
                <a:gd name="connsiteX20" fmla="*/ 852126 w 3171824"/>
                <a:gd name="connsiteY20" fmla="*/ 2319696 h 3171825"/>
                <a:gd name="connsiteX21" fmla="*/ 806278 w 3171824"/>
                <a:gd name="connsiteY21" fmla="*/ 2035961 h 3171825"/>
                <a:gd name="connsiteX22" fmla="*/ 585118 w 3171824"/>
                <a:gd name="connsiteY22" fmla="*/ 1858505 h 3171825"/>
                <a:gd name="connsiteX23" fmla="*/ 685803 w 3171824"/>
                <a:gd name="connsiteY23" fmla="*/ 1585910 h 3171825"/>
                <a:gd name="connsiteX24" fmla="*/ 585079 w 3171824"/>
                <a:gd name="connsiteY24" fmla="*/ 1313314 h 3171825"/>
                <a:gd name="connsiteX25" fmla="*/ 806239 w 3171824"/>
                <a:gd name="connsiteY25" fmla="*/ 1135858 h 3171825"/>
                <a:gd name="connsiteX26" fmla="*/ 852087 w 3171824"/>
                <a:gd name="connsiteY26" fmla="*/ 852123 h 3171825"/>
                <a:gd name="connsiteX27" fmla="*/ 1135822 w 3171824"/>
                <a:gd name="connsiteY27" fmla="*/ 806275 h 3171825"/>
                <a:gd name="connsiteX28" fmla="*/ 1313278 w 3171824"/>
                <a:gd name="connsiteY28" fmla="*/ 585115 h 3171825"/>
                <a:gd name="connsiteX29" fmla="*/ 1585912 w 3171824"/>
                <a:gd name="connsiteY29" fmla="*/ 685800 h 3171825"/>
                <a:gd name="connsiteX30" fmla="*/ 1671637 w 3171824"/>
                <a:gd name="connsiteY30" fmla="*/ 600075 h 3171825"/>
                <a:gd name="connsiteX31" fmla="*/ 1585912 w 3171824"/>
                <a:gd name="connsiteY31" fmla="*/ 514350 h 3171825"/>
                <a:gd name="connsiteX32" fmla="*/ 1389166 w 3171824"/>
                <a:gd name="connsiteY32" fmla="*/ 428625 h 3171825"/>
                <a:gd name="connsiteX33" fmla="*/ 1585912 w 3171824"/>
                <a:gd name="connsiteY33" fmla="*/ 171450 h 3171825"/>
                <a:gd name="connsiteX34" fmla="*/ 1671637 w 3171824"/>
                <a:gd name="connsiteY34" fmla="*/ 85725 h 3171825"/>
                <a:gd name="connsiteX35" fmla="*/ 1585912 w 3171824"/>
                <a:gd name="connsiteY35" fmla="*/ 0 h 3171825"/>
                <a:gd name="connsiteX36" fmla="*/ 1243012 w 3171824"/>
                <a:gd name="connsiteY36" fmla="*/ 334328 h 3171825"/>
                <a:gd name="connsiteX37" fmla="*/ 790816 w 3171824"/>
                <a:gd name="connsiteY37" fmla="*/ 212588 h 3171825"/>
                <a:gd name="connsiteX38" fmla="*/ 666931 w 3171824"/>
                <a:gd name="connsiteY38" fmla="*/ 668655 h 3171825"/>
                <a:gd name="connsiteX39" fmla="*/ 210864 w 3171824"/>
                <a:gd name="connsiteY39" fmla="*/ 792540 h 3171825"/>
                <a:gd name="connsiteX40" fmla="*/ 334328 w 3171824"/>
                <a:gd name="connsiteY40" fmla="*/ 1243013 h 3171825"/>
                <a:gd name="connsiteX41" fmla="*/ 0 w 3171824"/>
                <a:gd name="connsiteY41" fmla="*/ 1585913 h 3171825"/>
                <a:gd name="connsiteX42" fmla="*/ 334328 w 3171824"/>
                <a:gd name="connsiteY42" fmla="*/ 1928813 h 3171825"/>
                <a:gd name="connsiteX43" fmla="*/ 212588 w 3171824"/>
                <a:gd name="connsiteY43" fmla="*/ 2381010 h 3171825"/>
                <a:gd name="connsiteX44" fmla="*/ 668655 w 3171824"/>
                <a:gd name="connsiteY44" fmla="*/ 2504894 h 3171825"/>
                <a:gd name="connsiteX45" fmla="*/ 792540 w 3171824"/>
                <a:gd name="connsiteY45" fmla="*/ 2960961 h 3171825"/>
                <a:gd name="connsiteX46" fmla="*/ 1243012 w 3171824"/>
                <a:gd name="connsiteY46" fmla="*/ 2837498 h 3171825"/>
                <a:gd name="connsiteX47" fmla="*/ 1585912 w 3171824"/>
                <a:gd name="connsiteY47" fmla="*/ 3171825 h 3171825"/>
                <a:gd name="connsiteX48" fmla="*/ 1928812 w 3171824"/>
                <a:gd name="connsiteY48" fmla="*/ 2837498 h 3171825"/>
                <a:gd name="connsiteX49" fmla="*/ 2271712 w 3171824"/>
                <a:gd name="connsiteY49" fmla="*/ 2988354 h 3171825"/>
                <a:gd name="connsiteX50" fmla="*/ 2379285 w 3171824"/>
                <a:gd name="connsiteY50" fmla="*/ 2957509 h 3171825"/>
                <a:gd name="connsiteX51" fmla="*/ 2503170 w 3171824"/>
                <a:gd name="connsiteY51" fmla="*/ 2501442 h 3171825"/>
                <a:gd name="connsiteX52" fmla="*/ 2959237 w 3171824"/>
                <a:gd name="connsiteY52" fmla="*/ 2377557 h 3171825"/>
                <a:gd name="connsiteX53" fmla="*/ 2837497 w 3171824"/>
                <a:gd name="connsiteY53" fmla="*/ 1928799 h 3171825"/>
                <a:gd name="connsiteX54" fmla="*/ 3171825 w 3171824"/>
                <a:gd name="connsiteY54" fmla="*/ 1585899 h 3171825"/>
                <a:gd name="connsiteX55" fmla="*/ 2837497 w 3171824"/>
                <a:gd name="connsiteY55" fmla="*/ 1242999 h 3171825"/>
                <a:gd name="connsiteX56" fmla="*/ 878648 w 3171824"/>
                <a:gd name="connsiteY56" fmla="*/ 360882 h 3171825"/>
                <a:gd name="connsiteX57" fmla="*/ 1169270 w 3171824"/>
                <a:gd name="connsiteY57" fmla="*/ 489470 h 3171825"/>
                <a:gd name="connsiteX58" fmla="*/ 1050098 w 3171824"/>
                <a:gd name="connsiteY58" fmla="*/ 656629 h 3171825"/>
                <a:gd name="connsiteX59" fmla="*/ 841370 w 3171824"/>
                <a:gd name="connsiteY59" fmla="*/ 679361 h 3171825"/>
                <a:gd name="connsiteX60" fmla="*/ 878645 w 3171824"/>
                <a:gd name="connsiteY60" fmla="*/ 360876 h 3171825"/>
                <a:gd name="connsiteX61" fmla="*/ 360849 w 3171824"/>
                <a:gd name="connsiteY61" fmla="*/ 878260 h 3171825"/>
                <a:gd name="connsiteX62" fmla="*/ 680177 w 3171824"/>
                <a:gd name="connsiteY62" fmla="*/ 841406 h 3171825"/>
                <a:gd name="connsiteX63" fmla="*/ 657445 w 3171824"/>
                <a:gd name="connsiteY63" fmla="*/ 1050134 h 3171825"/>
                <a:gd name="connsiteX64" fmla="*/ 490286 w 3171824"/>
                <a:gd name="connsiteY64" fmla="*/ 1169306 h 3171825"/>
                <a:gd name="connsiteX65" fmla="*/ 360856 w 3171824"/>
                <a:gd name="connsiteY65" fmla="*/ 878263 h 3171825"/>
                <a:gd name="connsiteX66" fmla="*/ 171412 w 3171824"/>
                <a:gd name="connsiteY66" fmla="*/ 1585907 h 3171825"/>
                <a:gd name="connsiteX67" fmla="*/ 428587 w 3171824"/>
                <a:gd name="connsiteY67" fmla="*/ 1388740 h 3171825"/>
                <a:gd name="connsiteX68" fmla="*/ 514312 w 3171824"/>
                <a:gd name="connsiteY68" fmla="*/ 1585907 h 3171825"/>
                <a:gd name="connsiteX69" fmla="*/ 428587 w 3171824"/>
                <a:gd name="connsiteY69" fmla="*/ 1782654 h 3171825"/>
                <a:gd name="connsiteX70" fmla="*/ 171412 w 3171824"/>
                <a:gd name="connsiteY70" fmla="*/ 1585907 h 3171825"/>
                <a:gd name="connsiteX71" fmla="*/ 360849 w 3171824"/>
                <a:gd name="connsiteY71" fmla="*/ 2293144 h 3171825"/>
                <a:gd name="connsiteX72" fmla="*/ 489437 w 3171824"/>
                <a:gd name="connsiteY72" fmla="*/ 2002521 h 3171825"/>
                <a:gd name="connsiteX73" fmla="*/ 656596 w 3171824"/>
                <a:gd name="connsiteY73" fmla="*/ 2121694 h 3171825"/>
                <a:gd name="connsiteX74" fmla="*/ 679328 w 3171824"/>
                <a:gd name="connsiteY74" fmla="*/ 2330422 h 3171825"/>
                <a:gd name="connsiteX75" fmla="*/ 360843 w 3171824"/>
                <a:gd name="connsiteY75" fmla="*/ 2293147 h 3171825"/>
                <a:gd name="connsiteX76" fmla="*/ 878227 w 3171824"/>
                <a:gd name="connsiteY76" fmla="*/ 2810942 h 3171825"/>
                <a:gd name="connsiteX77" fmla="*/ 841373 w 3171824"/>
                <a:gd name="connsiteY77" fmla="*/ 2491614 h 3171825"/>
                <a:gd name="connsiteX78" fmla="*/ 1050101 w 3171824"/>
                <a:gd name="connsiteY78" fmla="*/ 2514346 h 3171825"/>
                <a:gd name="connsiteX79" fmla="*/ 1169273 w 3171824"/>
                <a:gd name="connsiteY79" fmla="*/ 2681505 h 3171825"/>
                <a:gd name="connsiteX80" fmla="*/ 878230 w 3171824"/>
                <a:gd name="connsiteY80" fmla="*/ 2810935 h 3171825"/>
                <a:gd name="connsiteX81" fmla="*/ 1585874 w 3171824"/>
                <a:gd name="connsiteY81" fmla="*/ 3000380 h 3171825"/>
                <a:gd name="connsiteX82" fmla="*/ 1388707 w 3171824"/>
                <a:gd name="connsiteY82" fmla="*/ 2743205 h 3171825"/>
                <a:gd name="connsiteX83" fmla="*/ 1585874 w 3171824"/>
                <a:gd name="connsiteY83" fmla="*/ 2657480 h 3171825"/>
                <a:gd name="connsiteX84" fmla="*/ 1782621 w 3171824"/>
                <a:gd name="connsiteY84" fmla="*/ 2743205 h 3171825"/>
                <a:gd name="connsiteX85" fmla="*/ 1585874 w 3171824"/>
                <a:gd name="connsiteY85" fmla="*/ 3000380 h 3171825"/>
                <a:gd name="connsiteX86" fmla="*/ 2293111 w 3171824"/>
                <a:gd name="connsiteY86" fmla="*/ 2810942 h 3171825"/>
                <a:gd name="connsiteX87" fmla="*/ 2002488 w 3171824"/>
                <a:gd name="connsiteY87" fmla="*/ 2682355 h 3171825"/>
                <a:gd name="connsiteX88" fmla="*/ 2121661 w 3171824"/>
                <a:gd name="connsiteY88" fmla="*/ 2515196 h 3171825"/>
                <a:gd name="connsiteX89" fmla="*/ 2330389 w 3171824"/>
                <a:gd name="connsiteY89" fmla="*/ 2492464 h 3171825"/>
                <a:gd name="connsiteX90" fmla="*/ 2293114 w 3171824"/>
                <a:gd name="connsiteY90" fmla="*/ 2810949 h 3171825"/>
                <a:gd name="connsiteX91" fmla="*/ 2810909 w 3171824"/>
                <a:gd name="connsiteY91" fmla="*/ 2293565 h 3171825"/>
                <a:gd name="connsiteX92" fmla="*/ 2491581 w 3171824"/>
                <a:gd name="connsiteY92" fmla="*/ 2330419 h 3171825"/>
                <a:gd name="connsiteX93" fmla="*/ 2514313 w 3171824"/>
                <a:gd name="connsiteY93" fmla="*/ 2121691 h 3171825"/>
                <a:gd name="connsiteX94" fmla="*/ 2681472 w 3171824"/>
                <a:gd name="connsiteY94" fmla="*/ 2002518 h 3171825"/>
                <a:gd name="connsiteX95" fmla="*/ 2810902 w 3171824"/>
                <a:gd name="connsiteY95" fmla="*/ 2293562 h 3171825"/>
                <a:gd name="connsiteX96" fmla="*/ 2743171 w 3171824"/>
                <a:gd name="connsiteY96" fmla="*/ 1783085 h 3171825"/>
                <a:gd name="connsiteX97" fmla="*/ 2657446 w 3171824"/>
                <a:gd name="connsiteY97" fmla="*/ 1585917 h 3171825"/>
                <a:gd name="connsiteX98" fmla="*/ 2743171 w 3171824"/>
                <a:gd name="connsiteY98" fmla="*/ 1389171 h 3171825"/>
                <a:gd name="connsiteX99" fmla="*/ 3000346 w 3171824"/>
                <a:gd name="connsiteY99" fmla="*/ 1585917 h 3171825"/>
                <a:gd name="connsiteX100" fmla="*/ 2743171 w 3171824"/>
                <a:gd name="connsiteY100" fmla="*/ 1783085 h 317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171824" h="3171825">
                  <a:moveTo>
                    <a:pt x="2837489" y="1243007"/>
                  </a:moveTo>
                  <a:cubicBezTo>
                    <a:pt x="2942926" y="1086136"/>
                    <a:pt x="3038105" y="926667"/>
                    <a:pt x="2959228" y="790810"/>
                  </a:cubicBezTo>
                  <a:cubicBezTo>
                    <a:pt x="2948397" y="770106"/>
                    <a:pt x="2929569" y="754722"/>
                    <a:pt x="2907142" y="748216"/>
                  </a:cubicBezTo>
                  <a:cubicBezTo>
                    <a:pt x="2884716" y="741710"/>
                    <a:pt x="2860568" y="744618"/>
                    <a:pt x="2840361" y="756329"/>
                  </a:cubicBezTo>
                  <a:cubicBezTo>
                    <a:pt x="2820117" y="768001"/>
                    <a:pt x="2805574" y="787442"/>
                    <a:pt x="2799986" y="810137"/>
                  </a:cubicBezTo>
                  <a:cubicBezTo>
                    <a:pt x="2794437" y="832831"/>
                    <a:pt x="2798379" y="856826"/>
                    <a:pt x="2810932" y="876535"/>
                  </a:cubicBezTo>
                  <a:cubicBezTo>
                    <a:pt x="2840514" y="927548"/>
                    <a:pt x="2753068" y="1061681"/>
                    <a:pt x="2682344" y="1167157"/>
                  </a:cubicBezTo>
                  <a:cubicBezTo>
                    <a:pt x="2606033" y="1128581"/>
                    <a:pt x="2537915" y="1087441"/>
                    <a:pt x="2515185" y="1047985"/>
                  </a:cubicBezTo>
                  <a:cubicBezTo>
                    <a:pt x="2491496" y="1006921"/>
                    <a:pt x="2439028" y="992799"/>
                    <a:pt x="2397923" y="1016489"/>
                  </a:cubicBezTo>
                  <a:cubicBezTo>
                    <a:pt x="2356860" y="1040140"/>
                    <a:pt x="2342776" y="1092646"/>
                    <a:pt x="2366427" y="1133712"/>
                  </a:cubicBezTo>
                  <a:cubicBezTo>
                    <a:pt x="2409290" y="1206999"/>
                    <a:pt x="2491566" y="1262299"/>
                    <a:pt x="2587588" y="1311167"/>
                  </a:cubicBezTo>
                  <a:cubicBezTo>
                    <a:pt x="2528882" y="1405465"/>
                    <a:pt x="2486021" y="1500184"/>
                    <a:pt x="2486021" y="1585909"/>
                  </a:cubicBezTo>
                  <a:cubicBezTo>
                    <a:pt x="2486021" y="1671634"/>
                    <a:pt x="2528884" y="1766352"/>
                    <a:pt x="2586746" y="1858504"/>
                  </a:cubicBezTo>
                  <a:cubicBezTo>
                    <a:pt x="2490726" y="1908638"/>
                    <a:pt x="2408026" y="1962677"/>
                    <a:pt x="2365585" y="2035960"/>
                  </a:cubicBezTo>
                  <a:cubicBezTo>
                    <a:pt x="2323144" y="2109243"/>
                    <a:pt x="2314571" y="2209977"/>
                    <a:pt x="2319699" y="2319695"/>
                  </a:cubicBezTo>
                  <a:cubicBezTo>
                    <a:pt x="2209981" y="2315830"/>
                    <a:pt x="2110971" y="2322259"/>
                    <a:pt x="2035964" y="2365543"/>
                  </a:cubicBezTo>
                  <a:cubicBezTo>
                    <a:pt x="1960957" y="2408826"/>
                    <a:pt x="1907376" y="2490682"/>
                    <a:pt x="1858508" y="2586704"/>
                  </a:cubicBezTo>
                  <a:cubicBezTo>
                    <a:pt x="1766354" y="2528878"/>
                    <a:pt x="1673783" y="2486018"/>
                    <a:pt x="1585912" y="2486018"/>
                  </a:cubicBezTo>
                  <a:cubicBezTo>
                    <a:pt x="1498042" y="2486018"/>
                    <a:pt x="1405469" y="2528881"/>
                    <a:pt x="1313317" y="2586743"/>
                  </a:cubicBezTo>
                  <a:cubicBezTo>
                    <a:pt x="1263183" y="2490723"/>
                    <a:pt x="1209144" y="2408023"/>
                    <a:pt x="1135861" y="2365582"/>
                  </a:cubicBezTo>
                  <a:cubicBezTo>
                    <a:pt x="1062579" y="2323141"/>
                    <a:pt x="961844" y="2314568"/>
                    <a:pt x="852126" y="2319696"/>
                  </a:cubicBezTo>
                  <a:cubicBezTo>
                    <a:pt x="855991" y="2209978"/>
                    <a:pt x="849562" y="2110968"/>
                    <a:pt x="806278" y="2035961"/>
                  </a:cubicBezTo>
                  <a:cubicBezTo>
                    <a:pt x="762995" y="1960954"/>
                    <a:pt x="681140" y="1907374"/>
                    <a:pt x="585118" y="1858505"/>
                  </a:cubicBezTo>
                  <a:cubicBezTo>
                    <a:pt x="642943" y="1766352"/>
                    <a:pt x="685803" y="1673780"/>
                    <a:pt x="685803" y="1585910"/>
                  </a:cubicBezTo>
                  <a:cubicBezTo>
                    <a:pt x="685803" y="1498039"/>
                    <a:pt x="642941" y="1405466"/>
                    <a:pt x="585079" y="1313314"/>
                  </a:cubicBezTo>
                  <a:cubicBezTo>
                    <a:pt x="681098" y="1263180"/>
                    <a:pt x="763798" y="1209141"/>
                    <a:pt x="806239" y="1135858"/>
                  </a:cubicBezTo>
                  <a:cubicBezTo>
                    <a:pt x="848680" y="1062576"/>
                    <a:pt x="855952" y="961841"/>
                    <a:pt x="852087" y="852123"/>
                  </a:cubicBezTo>
                  <a:cubicBezTo>
                    <a:pt x="961805" y="856409"/>
                    <a:pt x="1060815" y="849559"/>
                    <a:pt x="1135822" y="806275"/>
                  </a:cubicBezTo>
                  <a:cubicBezTo>
                    <a:pt x="1210829" y="762992"/>
                    <a:pt x="1264410" y="681137"/>
                    <a:pt x="1313278" y="585115"/>
                  </a:cubicBezTo>
                  <a:cubicBezTo>
                    <a:pt x="1405471" y="642941"/>
                    <a:pt x="1500187" y="685800"/>
                    <a:pt x="1585912" y="685800"/>
                  </a:cubicBezTo>
                  <a:cubicBezTo>
                    <a:pt x="1633252" y="685800"/>
                    <a:pt x="1671637" y="647415"/>
                    <a:pt x="1671637" y="600075"/>
                  </a:cubicBezTo>
                  <a:cubicBezTo>
                    <a:pt x="1671637" y="552735"/>
                    <a:pt x="1633252" y="514350"/>
                    <a:pt x="1585912" y="514350"/>
                  </a:cubicBezTo>
                  <a:cubicBezTo>
                    <a:pt x="1534899" y="514350"/>
                    <a:pt x="1462909" y="476615"/>
                    <a:pt x="1389166" y="428625"/>
                  </a:cubicBezTo>
                  <a:cubicBezTo>
                    <a:pt x="1447873" y="305622"/>
                    <a:pt x="1517754" y="171450"/>
                    <a:pt x="1585912" y="171450"/>
                  </a:cubicBezTo>
                  <a:cubicBezTo>
                    <a:pt x="1633252" y="171450"/>
                    <a:pt x="1671637" y="133065"/>
                    <a:pt x="1671637" y="85725"/>
                  </a:cubicBezTo>
                  <a:cubicBezTo>
                    <a:pt x="1671637" y="38385"/>
                    <a:pt x="1633252" y="0"/>
                    <a:pt x="1585912" y="0"/>
                  </a:cubicBezTo>
                  <a:cubicBezTo>
                    <a:pt x="1421732" y="0"/>
                    <a:pt x="1328737" y="161575"/>
                    <a:pt x="1243012" y="334328"/>
                  </a:cubicBezTo>
                  <a:cubicBezTo>
                    <a:pt x="1086141" y="228891"/>
                    <a:pt x="926673" y="133711"/>
                    <a:pt x="790816" y="212588"/>
                  </a:cubicBezTo>
                  <a:cubicBezTo>
                    <a:pt x="654959" y="291465"/>
                    <a:pt x="653656" y="478336"/>
                    <a:pt x="666931" y="668655"/>
                  </a:cubicBezTo>
                  <a:cubicBezTo>
                    <a:pt x="476611" y="655375"/>
                    <a:pt x="291044" y="654074"/>
                    <a:pt x="210864" y="792540"/>
                  </a:cubicBezTo>
                  <a:cubicBezTo>
                    <a:pt x="130726" y="930964"/>
                    <a:pt x="228889" y="1087875"/>
                    <a:pt x="334328" y="1243013"/>
                  </a:cubicBezTo>
                  <a:cubicBezTo>
                    <a:pt x="162878" y="1328738"/>
                    <a:pt x="0" y="1420047"/>
                    <a:pt x="0" y="1585913"/>
                  </a:cubicBezTo>
                  <a:cubicBezTo>
                    <a:pt x="0" y="1751778"/>
                    <a:pt x="161575" y="1843088"/>
                    <a:pt x="334328" y="1928813"/>
                  </a:cubicBezTo>
                  <a:cubicBezTo>
                    <a:pt x="228891" y="2085684"/>
                    <a:pt x="133711" y="2245153"/>
                    <a:pt x="212588" y="2381010"/>
                  </a:cubicBezTo>
                  <a:cubicBezTo>
                    <a:pt x="291465" y="2516867"/>
                    <a:pt x="478336" y="2518170"/>
                    <a:pt x="668655" y="2504894"/>
                  </a:cubicBezTo>
                  <a:cubicBezTo>
                    <a:pt x="655375" y="2695214"/>
                    <a:pt x="654074" y="2881242"/>
                    <a:pt x="792540" y="2960961"/>
                  </a:cubicBezTo>
                  <a:cubicBezTo>
                    <a:pt x="930964" y="3040678"/>
                    <a:pt x="1087875" y="2942937"/>
                    <a:pt x="1243012" y="2837498"/>
                  </a:cubicBezTo>
                  <a:cubicBezTo>
                    <a:pt x="1328737" y="3008948"/>
                    <a:pt x="1420047" y="3171825"/>
                    <a:pt x="1585912" y="3171825"/>
                  </a:cubicBezTo>
                  <a:cubicBezTo>
                    <a:pt x="1751778" y="3171825"/>
                    <a:pt x="1843087" y="3010251"/>
                    <a:pt x="1928812" y="2837498"/>
                  </a:cubicBezTo>
                  <a:cubicBezTo>
                    <a:pt x="2044958" y="2915492"/>
                    <a:pt x="2163258" y="2988354"/>
                    <a:pt x="2271712" y="2988354"/>
                  </a:cubicBezTo>
                  <a:cubicBezTo>
                    <a:pt x="2309715" y="2987933"/>
                    <a:pt x="2346875" y="2977294"/>
                    <a:pt x="2379285" y="2957509"/>
                  </a:cubicBezTo>
                  <a:cubicBezTo>
                    <a:pt x="2517748" y="2877792"/>
                    <a:pt x="2516445" y="2691761"/>
                    <a:pt x="2503170" y="2501442"/>
                  </a:cubicBezTo>
                  <a:cubicBezTo>
                    <a:pt x="2693490" y="2514722"/>
                    <a:pt x="2879517" y="2516023"/>
                    <a:pt x="2959237" y="2377557"/>
                  </a:cubicBezTo>
                  <a:cubicBezTo>
                    <a:pt x="3038953" y="2239133"/>
                    <a:pt x="2942933" y="2083946"/>
                    <a:pt x="2837497" y="1928799"/>
                  </a:cubicBezTo>
                  <a:cubicBezTo>
                    <a:pt x="3008947" y="1843074"/>
                    <a:pt x="3171825" y="1751764"/>
                    <a:pt x="3171825" y="1585899"/>
                  </a:cubicBezTo>
                  <a:cubicBezTo>
                    <a:pt x="3171825" y="1420033"/>
                    <a:pt x="3010251" y="1328724"/>
                    <a:pt x="2837497" y="1242999"/>
                  </a:cubicBezTo>
                  <a:close/>
                  <a:moveTo>
                    <a:pt x="878648" y="360882"/>
                  </a:moveTo>
                  <a:cubicBezTo>
                    <a:pt x="929662" y="331300"/>
                    <a:pt x="1063794" y="418746"/>
                    <a:pt x="1169270" y="489470"/>
                  </a:cubicBezTo>
                  <a:cubicBezTo>
                    <a:pt x="1130694" y="565781"/>
                    <a:pt x="1089554" y="633900"/>
                    <a:pt x="1050098" y="656629"/>
                  </a:cubicBezTo>
                  <a:cubicBezTo>
                    <a:pt x="1010680" y="679361"/>
                    <a:pt x="927937" y="683188"/>
                    <a:pt x="841370" y="679361"/>
                  </a:cubicBezTo>
                  <a:cubicBezTo>
                    <a:pt x="831917" y="550774"/>
                    <a:pt x="824225" y="392187"/>
                    <a:pt x="878645" y="360876"/>
                  </a:cubicBezTo>
                  <a:close/>
                  <a:moveTo>
                    <a:pt x="360849" y="878260"/>
                  </a:moveTo>
                  <a:cubicBezTo>
                    <a:pt x="392154" y="824261"/>
                    <a:pt x="550747" y="831953"/>
                    <a:pt x="680177" y="841406"/>
                  </a:cubicBezTo>
                  <a:cubicBezTo>
                    <a:pt x="684043" y="927131"/>
                    <a:pt x="680177" y="1008565"/>
                    <a:pt x="657445" y="1050134"/>
                  </a:cubicBezTo>
                  <a:cubicBezTo>
                    <a:pt x="634713" y="1091703"/>
                    <a:pt x="566592" y="1130272"/>
                    <a:pt x="490286" y="1169306"/>
                  </a:cubicBezTo>
                  <a:cubicBezTo>
                    <a:pt x="418721" y="1063831"/>
                    <a:pt x="331308" y="929698"/>
                    <a:pt x="360856" y="878263"/>
                  </a:cubicBezTo>
                  <a:close/>
                  <a:moveTo>
                    <a:pt x="171412" y="1585907"/>
                  </a:moveTo>
                  <a:cubicBezTo>
                    <a:pt x="171412" y="1518169"/>
                    <a:pt x="306847" y="1447905"/>
                    <a:pt x="428587" y="1388740"/>
                  </a:cubicBezTo>
                  <a:cubicBezTo>
                    <a:pt x="475314" y="1462907"/>
                    <a:pt x="514312" y="1534894"/>
                    <a:pt x="514312" y="1585907"/>
                  </a:cubicBezTo>
                  <a:cubicBezTo>
                    <a:pt x="514312" y="1636921"/>
                    <a:pt x="476577" y="1708911"/>
                    <a:pt x="428587" y="1782654"/>
                  </a:cubicBezTo>
                  <a:cubicBezTo>
                    <a:pt x="306847" y="1723909"/>
                    <a:pt x="171412" y="1653645"/>
                    <a:pt x="171412" y="1585907"/>
                  </a:cubicBezTo>
                  <a:close/>
                  <a:moveTo>
                    <a:pt x="360849" y="2293144"/>
                  </a:moveTo>
                  <a:cubicBezTo>
                    <a:pt x="331267" y="2242130"/>
                    <a:pt x="418713" y="2107997"/>
                    <a:pt x="489437" y="2002521"/>
                  </a:cubicBezTo>
                  <a:cubicBezTo>
                    <a:pt x="565748" y="2041519"/>
                    <a:pt x="633866" y="2082238"/>
                    <a:pt x="656596" y="2121694"/>
                  </a:cubicBezTo>
                  <a:cubicBezTo>
                    <a:pt x="679328" y="2161111"/>
                    <a:pt x="683155" y="2243854"/>
                    <a:pt x="679328" y="2330422"/>
                  </a:cubicBezTo>
                  <a:cubicBezTo>
                    <a:pt x="550741" y="2339875"/>
                    <a:pt x="392154" y="2347567"/>
                    <a:pt x="360843" y="2293147"/>
                  </a:cubicBezTo>
                  <a:close/>
                  <a:moveTo>
                    <a:pt x="878227" y="2810942"/>
                  </a:moveTo>
                  <a:cubicBezTo>
                    <a:pt x="824228" y="2779637"/>
                    <a:pt x="831920" y="2621044"/>
                    <a:pt x="841373" y="2491614"/>
                  </a:cubicBezTo>
                  <a:cubicBezTo>
                    <a:pt x="927098" y="2487749"/>
                    <a:pt x="1008532" y="2491614"/>
                    <a:pt x="1050101" y="2514346"/>
                  </a:cubicBezTo>
                  <a:cubicBezTo>
                    <a:pt x="1091670" y="2537079"/>
                    <a:pt x="1130239" y="2605199"/>
                    <a:pt x="1169273" y="2681505"/>
                  </a:cubicBezTo>
                  <a:cubicBezTo>
                    <a:pt x="1063797" y="2753071"/>
                    <a:pt x="929665" y="2840484"/>
                    <a:pt x="878230" y="2810935"/>
                  </a:cubicBezTo>
                  <a:close/>
                  <a:moveTo>
                    <a:pt x="1585874" y="3000380"/>
                  </a:moveTo>
                  <a:cubicBezTo>
                    <a:pt x="1518136" y="3000380"/>
                    <a:pt x="1447872" y="2864944"/>
                    <a:pt x="1388707" y="2743205"/>
                  </a:cubicBezTo>
                  <a:cubicBezTo>
                    <a:pt x="1462874" y="2696477"/>
                    <a:pt x="1534861" y="2657480"/>
                    <a:pt x="1585874" y="2657480"/>
                  </a:cubicBezTo>
                  <a:cubicBezTo>
                    <a:pt x="1636888" y="2657480"/>
                    <a:pt x="1708877" y="2695215"/>
                    <a:pt x="1782621" y="2743205"/>
                  </a:cubicBezTo>
                  <a:cubicBezTo>
                    <a:pt x="1723876" y="2864944"/>
                    <a:pt x="1653612" y="3000380"/>
                    <a:pt x="1585874" y="3000380"/>
                  </a:cubicBezTo>
                  <a:close/>
                  <a:moveTo>
                    <a:pt x="2293111" y="2810942"/>
                  </a:moveTo>
                  <a:cubicBezTo>
                    <a:pt x="2242097" y="2840525"/>
                    <a:pt x="2107964" y="2753078"/>
                    <a:pt x="2002488" y="2682355"/>
                  </a:cubicBezTo>
                  <a:cubicBezTo>
                    <a:pt x="2041486" y="2606044"/>
                    <a:pt x="2082205" y="2537925"/>
                    <a:pt x="2121661" y="2515196"/>
                  </a:cubicBezTo>
                  <a:cubicBezTo>
                    <a:pt x="2161078" y="2492464"/>
                    <a:pt x="2243821" y="2488637"/>
                    <a:pt x="2330389" y="2492464"/>
                  </a:cubicBezTo>
                  <a:cubicBezTo>
                    <a:pt x="2339841" y="2621051"/>
                    <a:pt x="2347534" y="2779637"/>
                    <a:pt x="2293114" y="2810949"/>
                  </a:cubicBezTo>
                  <a:close/>
                  <a:moveTo>
                    <a:pt x="2810909" y="2293565"/>
                  </a:moveTo>
                  <a:cubicBezTo>
                    <a:pt x="2779604" y="2347564"/>
                    <a:pt x="2621011" y="2339872"/>
                    <a:pt x="2491581" y="2330419"/>
                  </a:cubicBezTo>
                  <a:cubicBezTo>
                    <a:pt x="2487716" y="2244694"/>
                    <a:pt x="2491581" y="2163260"/>
                    <a:pt x="2514313" y="2121691"/>
                  </a:cubicBezTo>
                  <a:cubicBezTo>
                    <a:pt x="2537046" y="2080121"/>
                    <a:pt x="2605166" y="2041553"/>
                    <a:pt x="2681472" y="2002518"/>
                  </a:cubicBezTo>
                  <a:cubicBezTo>
                    <a:pt x="2753037" y="2107994"/>
                    <a:pt x="2840451" y="2242127"/>
                    <a:pt x="2810902" y="2293562"/>
                  </a:cubicBezTo>
                  <a:close/>
                  <a:moveTo>
                    <a:pt x="2743171" y="1783085"/>
                  </a:moveTo>
                  <a:cubicBezTo>
                    <a:pt x="2696443" y="1708917"/>
                    <a:pt x="2657446" y="1636931"/>
                    <a:pt x="2657446" y="1585917"/>
                  </a:cubicBezTo>
                  <a:cubicBezTo>
                    <a:pt x="2657446" y="1534904"/>
                    <a:pt x="2695180" y="1462914"/>
                    <a:pt x="2743171" y="1389171"/>
                  </a:cubicBezTo>
                  <a:cubicBezTo>
                    <a:pt x="2866174" y="1447877"/>
                    <a:pt x="3000346" y="1517759"/>
                    <a:pt x="3000346" y="1585917"/>
                  </a:cubicBezTo>
                  <a:cubicBezTo>
                    <a:pt x="3000346" y="1654076"/>
                    <a:pt x="2864910" y="1723920"/>
                    <a:pt x="2743171" y="1783085"/>
                  </a:cubicBezTo>
                  <a:close/>
                </a:path>
              </a:pathLst>
            </a:custGeom>
            <a:solidFill>
              <a:srgbClr val="000000"/>
            </a:solid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sp>
          <p:nvSpPr>
            <p:cNvPr id="77" name="Freeform: Shape 76">
              <a:extLst>
                <a:ext uri="{FF2B5EF4-FFF2-40B4-BE49-F238E27FC236}">
                  <a16:creationId xmlns:a16="http://schemas.microsoft.com/office/drawing/2014/main" id="{38BF411F-5B1A-496D-B0DB-AC4F4B7D1007}"/>
                </a:ext>
              </a:extLst>
            </p:cNvPr>
            <p:cNvSpPr/>
            <p:nvPr/>
          </p:nvSpPr>
          <p:spPr>
            <a:xfrm>
              <a:off x="-6370920" y="-94545"/>
              <a:ext cx="5425532" cy="5430980"/>
            </a:xfrm>
            <a:custGeom>
              <a:avLst/>
              <a:gdLst>
                <a:gd name="connsiteX0" fmla="*/ 2546834 w 5425532"/>
                <a:gd name="connsiteY0" fmla="*/ 109713 h 5430980"/>
                <a:gd name="connsiteX1" fmla="*/ 2734468 w 5425532"/>
                <a:gd name="connsiteY1" fmla="*/ 220009 h 5430980"/>
                <a:gd name="connsiteX2" fmla="*/ 2598416 w 5425532"/>
                <a:gd name="connsiteY2" fmla="*/ 356630 h 5430980"/>
                <a:gd name="connsiteX3" fmla="*/ 2740513 w 5425532"/>
                <a:gd name="connsiteY3" fmla="*/ 1016634 h 5430980"/>
                <a:gd name="connsiteX4" fmla="*/ 2765197 w 5425532"/>
                <a:gd name="connsiteY4" fmla="*/ 1016634 h 5430980"/>
                <a:gd name="connsiteX5" fmla="*/ 3062560 w 5425532"/>
                <a:gd name="connsiteY5" fmla="*/ 1042428 h 5430980"/>
                <a:gd name="connsiteX6" fmla="*/ 3188199 w 5425532"/>
                <a:gd name="connsiteY6" fmla="*/ 681423 h 5430980"/>
                <a:gd name="connsiteX7" fmla="*/ 3128956 w 5425532"/>
                <a:gd name="connsiteY7" fmla="*/ 605724 h 5430980"/>
                <a:gd name="connsiteX8" fmla="*/ 3209592 w 5425532"/>
                <a:gd name="connsiteY8" fmla="*/ 561292 h 5430980"/>
                <a:gd name="connsiteX9" fmla="*/ 3244149 w 5425532"/>
                <a:gd name="connsiteY9" fmla="*/ 565119 h 5430980"/>
                <a:gd name="connsiteX10" fmla="*/ 3331940 w 5425532"/>
                <a:gd name="connsiteY10" fmla="*/ 650156 h 5430980"/>
                <a:gd name="connsiteX11" fmla="*/ 3251841 w 5425532"/>
                <a:gd name="connsiteY11" fmla="*/ 694052 h 5430980"/>
                <a:gd name="connsiteX12" fmla="*/ 3246368 w 5425532"/>
                <a:gd name="connsiteY12" fmla="*/ 694052 h 5430980"/>
                <a:gd name="connsiteX13" fmla="*/ 3208519 w 5425532"/>
                <a:gd name="connsiteY13" fmla="*/ 1074269 h 5430980"/>
                <a:gd name="connsiteX14" fmla="*/ 3564586 w 5425532"/>
                <a:gd name="connsiteY14" fmla="*/ 1212536 h 5430980"/>
                <a:gd name="connsiteX15" fmla="*/ 3985942 w 5425532"/>
                <a:gd name="connsiteY15" fmla="*/ 684754 h 5430980"/>
                <a:gd name="connsiteX16" fmla="*/ 3925055 w 5425532"/>
                <a:gd name="connsiteY16" fmla="*/ 502057 h 5430980"/>
                <a:gd name="connsiteX17" fmla="*/ 4024368 w 5425532"/>
                <a:gd name="connsiteY17" fmla="*/ 457051 h 5430980"/>
                <a:gd name="connsiteX18" fmla="*/ 4169758 w 5425532"/>
                <a:gd name="connsiteY18" fmla="*/ 502592 h 5430980"/>
                <a:gd name="connsiteX19" fmla="*/ 4278408 w 5425532"/>
                <a:gd name="connsiteY19" fmla="*/ 721499 h 5430980"/>
                <a:gd name="connsiteX20" fmla="*/ 4179094 w 5425532"/>
                <a:gd name="connsiteY20" fmla="*/ 766505 h 5430980"/>
                <a:gd name="connsiteX21" fmla="*/ 4087475 w 5425532"/>
                <a:gd name="connsiteY21" fmla="*/ 747868 h 5430980"/>
                <a:gd name="connsiteX22" fmla="*/ 3800527 w 5425532"/>
                <a:gd name="connsiteY22" fmla="*/ 1360151 h 5430980"/>
                <a:gd name="connsiteX23" fmla="*/ 4118738 w 5425532"/>
                <a:gd name="connsiteY23" fmla="*/ 1665204 h 5430980"/>
                <a:gd name="connsiteX24" fmla="*/ 4450656 w 5425532"/>
                <a:gd name="connsiteY24" fmla="*/ 1475923 h 5430980"/>
                <a:gd name="connsiteX25" fmla="*/ 4456128 w 5425532"/>
                <a:gd name="connsiteY25" fmla="*/ 1379904 h 5430980"/>
                <a:gd name="connsiteX26" fmla="*/ 4482458 w 5425532"/>
                <a:gd name="connsiteY26" fmla="*/ 1371676 h 5430980"/>
                <a:gd name="connsiteX27" fmla="*/ 4569141 w 5425532"/>
                <a:gd name="connsiteY27" fmla="*/ 1425445 h 5430980"/>
                <a:gd name="connsiteX28" fmla="*/ 4579014 w 5425532"/>
                <a:gd name="connsiteY28" fmla="*/ 1547263 h 5430980"/>
                <a:gd name="connsiteX29" fmla="*/ 4552148 w 5425532"/>
                <a:gd name="connsiteY29" fmla="*/ 1555491 h 5430980"/>
                <a:gd name="connsiteX30" fmla="*/ 4485750 w 5425532"/>
                <a:gd name="connsiteY30" fmla="*/ 1524224 h 5430980"/>
                <a:gd name="connsiteX31" fmla="*/ 4207031 w 5425532"/>
                <a:gd name="connsiteY31" fmla="*/ 1785916 h 5430980"/>
                <a:gd name="connsiteX32" fmla="*/ 4378746 w 5425532"/>
                <a:gd name="connsiteY32" fmla="*/ 2109604 h 5430980"/>
                <a:gd name="connsiteX33" fmla="*/ 5042042 w 5425532"/>
                <a:gd name="connsiteY33" fmla="*/ 1983426 h 5430980"/>
                <a:gd name="connsiteX34" fmla="*/ 5115022 w 5425532"/>
                <a:gd name="connsiteY34" fmla="*/ 1805128 h 5430980"/>
                <a:gd name="connsiteX35" fmla="*/ 5139706 w 5425532"/>
                <a:gd name="connsiteY35" fmla="*/ 1801301 h 5430980"/>
                <a:gd name="connsiteX36" fmla="*/ 5300438 w 5425532"/>
                <a:gd name="connsiteY36" fmla="*/ 1964796 h 5430980"/>
                <a:gd name="connsiteX37" fmla="*/ 5240086 w 5425532"/>
                <a:gd name="connsiteY37" fmla="*/ 2202337 h 5430980"/>
                <a:gd name="connsiteX38" fmla="*/ 5215402 w 5425532"/>
                <a:gd name="connsiteY38" fmla="*/ 2206164 h 5430980"/>
                <a:gd name="connsiteX39" fmla="*/ 5078242 w 5425532"/>
                <a:gd name="connsiteY39" fmla="*/ 2098092 h 5430980"/>
                <a:gd name="connsiteX40" fmla="*/ 4462129 w 5425532"/>
                <a:gd name="connsiteY40" fmla="*/ 2375625 h 5430980"/>
                <a:gd name="connsiteX41" fmla="*/ 4497797 w 5425532"/>
                <a:gd name="connsiteY41" fmla="*/ 2597825 h 5430980"/>
                <a:gd name="connsiteX42" fmla="*/ 4505489 w 5425532"/>
                <a:gd name="connsiteY42" fmla="*/ 2781639 h 5430980"/>
                <a:gd name="connsiteX43" fmla="*/ 4882414 w 5425532"/>
                <a:gd name="connsiteY43" fmla="*/ 2849109 h 5430980"/>
                <a:gd name="connsiteX44" fmla="*/ 4945522 w 5425532"/>
                <a:gd name="connsiteY44" fmla="*/ 2778347 h 5430980"/>
                <a:gd name="connsiteX45" fmla="*/ 4947703 w 5425532"/>
                <a:gd name="connsiteY45" fmla="*/ 2778347 h 5430980"/>
                <a:gd name="connsiteX46" fmla="*/ 5006409 w 5425532"/>
                <a:gd name="connsiteY46" fmla="*/ 2885351 h 5430980"/>
                <a:gd name="connsiteX47" fmla="*/ 4938366 w 5425532"/>
                <a:gd name="connsiteY47" fmla="*/ 2985733 h 5430980"/>
                <a:gd name="connsiteX48" fmla="*/ 4936720 w 5425532"/>
                <a:gd name="connsiteY48" fmla="*/ 2985733 h 5430980"/>
                <a:gd name="connsiteX49" fmla="*/ 4879124 w 5425532"/>
                <a:gd name="connsiteY49" fmla="*/ 2908389 h 5430980"/>
                <a:gd name="connsiteX50" fmla="*/ 4497799 w 5425532"/>
                <a:gd name="connsiteY50" fmla="*/ 2932537 h 5430980"/>
                <a:gd name="connsiteX51" fmla="*/ 4403999 w 5425532"/>
                <a:gd name="connsiteY51" fmla="*/ 3351140 h 5430980"/>
                <a:gd name="connsiteX52" fmla="*/ 4983902 w 5425532"/>
                <a:gd name="connsiteY52" fmla="*/ 3697331 h 5430980"/>
                <a:gd name="connsiteX53" fmla="*/ 5122169 w 5425532"/>
                <a:gd name="connsiteY53" fmla="*/ 3605178 h 5430980"/>
                <a:gd name="connsiteX54" fmla="*/ 5156726 w 5425532"/>
                <a:gd name="connsiteY54" fmla="*/ 3612296 h 5430980"/>
                <a:gd name="connsiteX55" fmla="*/ 5189103 w 5425532"/>
                <a:gd name="connsiteY55" fmla="*/ 3854814 h 5430980"/>
                <a:gd name="connsiteX56" fmla="*/ 5021210 w 5425532"/>
                <a:gd name="connsiteY56" fmla="*/ 3999097 h 5430980"/>
                <a:gd name="connsiteX57" fmla="*/ 4986652 w 5425532"/>
                <a:gd name="connsiteY57" fmla="*/ 3991979 h 5430980"/>
                <a:gd name="connsiteX58" fmla="*/ 4934528 w 5425532"/>
                <a:gd name="connsiteY58" fmla="*/ 3806519 h 5430980"/>
                <a:gd name="connsiteX59" fmla="*/ 4289298 w 5425532"/>
                <a:gd name="connsiteY59" fmla="*/ 3604570 h 5430980"/>
                <a:gd name="connsiteX60" fmla="*/ 3997990 w 5425532"/>
                <a:gd name="connsiteY60" fmla="*/ 3993546 h 5430980"/>
                <a:gd name="connsiteX61" fmla="*/ 4222364 w 5425532"/>
                <a:gd name="connsiteY61" fmla="*/ 4302999 h 5430980"/>
                <a:gd name="connsiteX62" fmla="*/ 4281606 w 5425532"/>
                <a:gd name="connsiteY62" fmla="*/ 4283788 h 5430980"/>
                <a:gd name="connsiteX63" fmla="*/ 4318384 w 5425532"/>
                <a:gd name="connsiteY63" fmla="*/ 4298062 h 5430980"/>
                <a:gd name="connsiteX64" fmla="*/ 4285471 w 5425532"/>
                <a:gd name="connsiteY64" fmla="*/ 4415471 h 5430980"/>
                <a:gd name="connsiteX65" fmla="*/ 4203191 w 5425532"/>
                <a:gd name="connsiteY65" fmla="*/ 4452785 h 5430980"/>
                <a:gd name="connsiteX66" fmla="*/ 4165877 w 5425532"/>
                <a:gd name="connsiteY66" fmla="*/ 4438510 h 5430980"/>
                <a:gd name="connsiteX67" fmla="*/ 4178507 w 5425532"/>
                <a:gd name="connsiteY67" fmla="*/ 4343064 h 5430980"/>
                <a:gd name="connsiteX68" fmla="*/ 3888267 w 5425532"/>
                <a:gd name="connsiteY68" fmla="*/ 4094540 h 5430980"/>
                <a:gd name="connsiteX69" fmla="*/ 3638097 w 5425532"/>
                <a:gd name="connsiteY69" fmla="*/ 4271770 h 5430980"/>
                <a:gd name="connsiteX70" fmla="*/ 3858111 w 5425532"/>
                <a:gd name="connsiteY70" fmla="*/ 4909848 h 5430980"/>
                <a:gd name="connsiteX71" fmla="*/ 3928873 w 5425532"/>
                <a:gd name="connsiteY71" fmla="*/ 4899975 h 5430980"/>
                <a:gd name="connsiteX72" fmla="*/ 4045175 w 5425532"/>
                <a:gd name="connsiteY72" fmla="*/ 4956500 h 5430980"/>
                <a:gd name="connsiteX73" fmla="*/ 3914060 w 5425532"/>
                <a:gd name="connsiteY73" fmla="*/ 5162779 h 5430980"/>
                <a:gd name="connsiteX74" fmla="*/ 3786775 w 5425532"/>
                <a:gd name="connsiteY74" fmla="*/ 5194045 h 5430980"/>
                <a:gd name="connsiteX75" fmla="*/ 3671012 w 5425532"/>
                <a:gd name="connsiteY75" fmla="*/ 5137521 h 5430980"/>
                <a:gd name="connsiteX76" fmla="*/ 3750576 w 5425532"/>
                <a:gd name="connsiteY76" fmla="*/ 4961936 h 5430980"/>
                <a:gd name="connsiteX77" fmla="*/ 3387396 w 5425532"/>
                <a:gd name="connsiteY77" fmla="*/ 4391899 h 5430980"/>
                <a:gd name="connsiteX78" fmla="*/ 2925441 w 5425532"/>
                <a:gd name="connsiteY78" fmla="*/ 4499971 h 5430980"/>
                <a:gd name="connsiteX79" fmla="*/ 2844231 w 5425532"/>
                <a:gd name="connsiteY79" fmla="*/ 4505444 h 5430980"/>
                <a:gd name="connsiteX80" fmla="*/ 2800871 w 5425532"/>
                <a:gd name="connsiteY80" fmla="*/ 4885661 h 5430980"/>
                <a:gd name="connsiteX81" fmla="*/ 2874924 w 5425532"/>
                <a:gd name="connsiteY81" fmla="*/ 4946549 h 5430980"/>
                <a:gd name="connsiteX82" fmla="*/ 2771211 w 5425532"/>
                <a:gd name="connsiteY82" fmla="*/ 5011302 h 5430980"/>
                <a:gd name="connsiteX83" fmla="*/ 2769565 w 5425532"/>
                <a:gd name="connsiteY83" fmla="*/ 5011302 h 5430980"/>
                <a:gd name="connsiteX84" fmla="*/ 2666960 w 5425532"/>
                <a:gd name="connsiteY84" fmla="*/ 4947659 h 5430980"/>
                <a:gd name="connsiteX85" fmla="*/ 2740477 w 5425532"/>
                <a:gd name="connsiteY85" fmla="*/ 4885661 h 5430980"/>
                <a:gd name="connsiteX86" fmla="*/ 2693826 w 5425532"/>
                <a:gd name="connsiteY86" fmla="*/ 4505983 h 5430980"/>
                <a:gd name="connsiteX87" fmla="*/ 2382188 w 5425532"/>
                <a:gd name="connsiteY87" fmla="*/ 4465915 h 5430980"/>
                <a:gd name="connsiteX88" fmla="*/ 2111160 w 5425532"/>
                <a:gd name="connsiteY88" fmla="*/ 5082596 h 5430980"/>
                <a:gd name="connsiteX89" fmla="*/ 2217057 w 5425532"/>
                <a:gd name="connsiteY89" fmla="*/ 5243905 h 5430980"/>
                <a:gd name="connsiteX90" fmla="*/ 2072207 w 5425532"/>
                <a:gd name="connsiteY90" fmla="*/ 5320713 h 5430980"/>
                <a:gd name="connsiteX91" fmla="*/ 1980588 w 5425532"/>
                <a:gd name="connsiteY91" fmla="*/ 5306439 h 5430980"/>
                <a:gd name="connsiteX92" fmla="*/ 1819278 w 5425532"/>
                <a:gd name="connsiteY92" fmla="*/ 5122625 h 5430980"/>
                <a:gd name="connsiteX93" fmla="*/ 1964129 w 5425532"/>
                <a:gd name="connsiteY93" fmla="*/ 5046352 h 5430980"/>
                <a:gd name="connsiteX94" fmla="*/ 1997041 w 5425532"/>
                <a:gd name="connsiteY94" fmla="*/ 5047998 h 5430980"/>
                <a:gd name="connsiteX95" fmla="*/ 2116635 w 5425532"/>
                <a:gd name="connsiteY95" fmla="*/ 4382478 h 5430980"/>
                <a:gd name="connsiteX96" fmla="*/ 1736418 w 5425532"/>
                <a:gd name="connsiteY96" fmla="*/ 4172907 h 5430980"/>
                <a:gd name="connsiteX97" fmla="*/ 1465389 w 5425532"/>
                <a:gd name="connsiteY97" fmla="*/ 4442828 h 5430980"/>
                <a:gd name="connsiteX98" fmla="*/ 1485136 w 5425532"/>
                <a:gd name="connsiteY98" fmla="*/ 4537202 h 5430980"/>
                <a:gd name="connsiteX99" fmla="*/ 1443422 w 5425532"/>
                <a:gd name="connsiteY99" fmla="*/ 4554194 h 5430980"/>
                <a:gd name="connsiteX100" fmla="*/ 1363859 w 5425532"/>
                <a:gd name="connsiteY100" fmla="*/ 4522928 h 5430980"/>
                <a:gd name="connsiteX101" fmla="*/ 1322718 w 5425532"/>
                <a:gd name="connsiteY101" fmla="*/ 4408272 h 5430980"/>
                <a:gd name="connsiteX102" fmla="*/ 1364433 w 5425532"/>
                <a:gd name="connsiteY102" fmla="*/ 4391279 h 5430980"/>
                <a:gd name="connsiteX103" fmla="*/ 1418738 w 5425532"/>
                <a:gd name="connsiteY103" fmla="*/ 4406090 h 5430980"/>
                <a:gd name="connsiteX104" fmla="*/ 1619619 w 5425532"/>
                <a:gd name="connsiteY104" fmla="*/ 4080795 h 5430980"/>
                <a:gd name="connsiteX105" fmla="*/ 1313497 w 5425532"/>
                <a:gd name="connsiteY105" fmla="*/ 3735710 h 5430980"/>
                <a:gd name="connsiteX106" fmla="*/ 690801 w 5425532"/>
                <a:gd name="connsiteY106" fmla="*/ 3997402 h 5430980"/>
                <a:gd name="connsiteX107" fmla="*/ 656778 w 5425532"/>
                <a:gd name="connsiteY107" fmla="*/ 4187222 h 5430980"/>
                <a:gd name="connsiteX108" fmla="*/ 613992 w 5425532"/>
                <a:gd name="connsiteY108" fmla="*/ 4198205 h 5430980"/>
                <a:gd name="connsiteX109" fmla="*/ 442278 w 5425532"/>
                <a:gd name="connsiteY109" fmla="*/ 4069814 h 5430980"/>
                <a:gd name="connsiteX110" fmla="*/ 451615 w 5425532"/>
                <a:gd name="connsiteY110" fmla="*/ 3825649 h 5430980"/>
                <a:gd name="connsiteX111" fmla="*/ 494402 w 5425532"/>
                <a:gd name="connsiteY111" fmla="*/ 3814666 h 5430980"/>
                <a:gd name="connsiteX112" fmla="*/ 631562 w 5425532"/>
                <a:gd name="connsiteY112" fmla="*/ 3893655 h 5430980"/>
                <a:gd name="connsiteX113" fmla="*/ 1176371 w 5425532"/>
                <a:gd name="connsiteY113" fmla="*/ 3493697 h 5430980"/>
                <a:gd name="connsiteX114" fmla="*/ 1079279 w 5425532"/>
                <a:gd name="connsiteY114" fmla="*/ 3229781 h 5430980"/>
                <a:gd name="connsiteX115" fmla="*/ 699601 w 5425532"/>
                <a:gd name="connsiteY115" fmla="*/ 3272031 h 5430980"/>
                <a:gd name="connsiteX116" fmla="*/ 656240 w 5425532"/>
                <a:gd name="connsiteY116" fmla="*/ 3358178 h 5430980"/>
                <a:gd name="connsiteX117" fmla="*/ 647477 w 5425532"/>
                <a:gd name="connsiteY117" fmla="*/ 3359288 h 5430980"/>
                <a:gd name="connsiteX118" fmla="*/ 570133 w 5425532"/>
                <a:gd name="connsiteY118" fmla="*/ 3271496 h 5430980"/>
                <a:gd name="connsiteX119" fmla="*/ 609092 w 5425532"/>
                <a:gd name="connsiteY119" fmla="*/ 3155733 h 5430980"/>
                <a:gd name="connsiteX120" fmla="*/ 618430 w 5425532"/>
                <a:gd name="connsiteY120" fmla="*/ 3154623 h 5430980"/>
                <a:gd name="connsiteX121" fmla="*/ 685900 w 5425532"/>
                <a:gd name="connsiteY121" fmla="*/ 3213866 h 5430980"/>
                <a:gd name="connsiteX122" fmla="*/ 1045789 w 5425532"/>
                <a:gd name="connsiteY122" fmla="*/ 3084396 h 5430980"/>
                <a:gd name="connsiteX123" fmla="*/ 1023285 w 5425532"/>
                <a:gd name="connsiteY123" fmla="*/ 2926378 h 5430980"/>
                <a:gd name="connsiteX124" fmla="*/ 1016167 w 5425532"/>
                <a:gd name="connsiteY124" fmla="*/ 2720100 h 5430980"/>
                <a:gd name="connsiteX125" fmla="*/ 357192 w 5425532"/>
                <a:gd name="connsiteY125" fmla="*/ 2574210 h 5430980"/>
                <a:gd name="connsiteX126" fmla="*/ 227723 w 5425532"/>
                <a:gd name="connsiteY126" fmla="*/ 2709724 h 5430980"/>
                <a:gd name="connsiteX127" fmla="*/ 219495 w 5425532"/>
                <a:gd name="connsiteY127" fmla="*/ 2709188 h 5430980"/>
                <a:gd name="connsiteX128" fmla="*/ 112490 w 5425532"/>
                <a:gd name="connsiteY128" fmla="*/ 2489174 h 5430980"/>
                <a:gd name="connsiteX129" fmla="*/ 253481 w 5425532"/>
                <a:gd name="connsiteY129" fmla="*/ 2294417 h 5430980"/>
                <a:gd name="connsiteX130" fmla="*/ 261709 w 5425532"/>
                <a:gd name="connsiteY130" fmla="*/ 2294952 h 5430980"/>
                <a:gd name="connsiteX131" fmla="*/ 369252 w 5425532"/>
                <a:gd name="connsiteY131" fmla="*/ 2454616 h 5430980"/>
                <a:gd name="connsiteX132" fmla="*/ 1045177 w 5425532"/>
                <a:gd name="connsiteY132" fmla="*/ 2443633 h 5430980"/>
                <a:gd name="connsiteX133" fmla="*/ 1216362 w 5425532"/>
                <a:gd name="connsiteY133" fmla="*/ 1950944 h 5430980"/>
                <a:gd name="connsiteX134" fmla="*/ 910779 w 5425532"/>
                <a:gd name="connsiteY134" fmla="*/ 1721054 h 5430980"/>
                <a:gd name="connsiteX135" fmla="*/ 842199 w 5425532"/>
                <a:gd name="connsiteY135" fmla="*/ 1759478 h 5430980"/>
                <a:gd name="connsiteX136" fmla="*/ 820270 w 5425532"/>
                <a:gd name="connsiteY136" fmla="*/ 1754005 h 5430980"/>
                <a:gd name="connsiteX137" fmla="*/ 816979 w 5425532"/>
                <a:gd name="connsiteY137" fmla="*/ 1632187 h 5430980"/>
                <a:gd name="connsiteX138" fmla="*/ 902551 w 5425532"/>
                <a:gd name="connsiteY138" fmla="*/ 1569080 h 5430980"/>
                <a:gd name="connsiteX139" fmla="*/ 924480 w 5425532"/>
                <a:gd name="connsiteY139" fmla="*/ 1574553 h 5430980"/>
                <a:gd name="connsiteX140" fmla="*/ 940401 w 5425532"/>
                <a:gd name="connsiteY140" fmla="*/ 1669463 h 5430980"/>
                <a:gd name="connsiteX141" fmla="*/ 1290992 w 5425532"/>
                <a:gd name="connsiteY141" fmla="*/ 1821436 h 5430980"/>
                <a:gd name="connsiteX142" fmla="*/ 1459953 w 5425532"/>
                <a:gd name="connsiteY142" fmla="*/ 1599237 h 5430980"/>
                <a:gd name="connsiteX143" fmla="*/ 1052872 w 5425532"/>
                <a:gd name="connsiteY143" fmla="*/ 1059933 h 5430980"/>
                <a:gd name="connsiteX144" fmla="*/ 932700 w 5425532"/>
                <a:gd name="connsiteY144" fmla="*/ 1101074 h 5430980"/>
                <a:gd name="connsiteX145" fmla="*/ 860829 w 5425532"/>
                <a:gd name="connsiteY145" fmla="*/ 1073634 h 5430980"/>
                <a:gd name="connsiteX146" fmla="*/ 921717 w 5425532"/>
                <a:gd name="connsiteY146" fmla="*/ 836631 h 5430980"/>
                <a:gd name="connsiteX147" fmla="*/ 1088493 w 5425532"/>
                <a:gd name="connsiteY147" fmla="*/ 758177 h 5430980"/>
                <a:gd name="connsiteX148" fmla="*/ 1160900 w 5425532"/>
                <a:gd name="connsiteY148" fmla="*/ 785617 h 5430980"/>
                <a:gd name="connsiteX149" fmla="*/ 1139507 w 5425532"/>
                <a:gd name="connsiteY149" fmla="*/ 977083 h 5430980"/>
                <a:gd name="connsiteX150" fmla="*/ 1661283 w 5425532"/>
                <a:gd name="connsiteY150" fmla="*/ 1407197 h 5430980"/>
                <a:gd name="connsiteX151" fmla="*/ 1943833 w 5425532"/>
                <a:gd name="connsiteY151" fmla="*/ 1220091 h 5430980"/>
                <a:gd name="connsiteX152" fmla="*/ 1821486 w 5425532"/>
                <a:gd name="connsiteY152" fmla="*/ 858557 h 5430980"/>
                <a:gd name="connsiteX153" fmla="*/ 1786355 w 5425532"/>
                <a:gd name="connsiteY153" fmla="*/ 863494 h 5430980"/>
                <a:gd name="connsiteX154" fmla="*/ 1728184 w 5425532"/>
                <a:gd name="connsiteY154" fmla="*/ 834982 h 5430980"/>
                <a:gd name="connsiteX155" fmla="*/ 1794009 w 5425532"/>
                <a:gd name="connsiteY155" fmla="*/ 732377 h 5430980"/>
                <a:gd name="connsiteX156" fmla="*/ 1856542 w 5425532"/>
                <a:gd name="connsiteY156" fmla="*/ 717030 h 5430980"/>
                <a:gd name="connsiteX157" fmla="*/ 1915249 w 5425532"/>
                <a:gd name="connsiteY157" fmla="*/ 745542 h 5430980"/>
                <a:gd name="connsiteX158" fmla="*/ 1875181 w 5425532"/>
                <a:gd name="connsiteY158" fmla="*/ 832759 h 5430980"/>
                <a:gd name="connsiteX159" fmla="*/ 2078736 w 5425532"/>
                <a:gd name="connsiteY159" fmla="*/ 1155908 h 5430980"/>
                <a:gd name="connsiteX160" fmla="*/ 2463352 w 5425532"/>
                <a:gd name="connsiteY160" fmla="*/ 1042898 h 5430980"/>
                <a:gd name="connsiteX161" fmla="*/ 2479349 w 5425532"/>
                <a:gd name="connsiteY161" fmla="*/ 367581 h 5430980"/>
                <a:gd name="connsiteX162" fmla="*/ 2320263 w 5425532"/>
                <a:gd name="connsiteY162" fmla="*/ 258931 h 5430980"/>
                <a:gd name="connsiteX163" fmla="*/ 2515020 w 5425532"/>
                <a:gd name="connsiteY163" fmla="*/ 111366 h 5430980"/>
                <a:gd name="connsiteX164" fmla="*/ 2546823 w 5425532"/>
                <a:gd name="connsiteY164" fmla="*/ 109721 h 5430980"/>
                <a:gd name="connsiteX165" fmla="*/ 2546823 w 5425532"/>
                <a:gd name="connsiteY165" fmla="*/ 2 h 5430980"/>
                <a:gd name="connsiteX166" fmla="*/ 2504573 w 5425532"/>
                <a:gd name="connsiteY166" fmla="*/ 2184 h 5430980"/>
                <a:gd name="connsiteX167" fmla="*/ 2259340 w 5425532"/>
                <a:gd name="connsiteY167" fmla="*/ 119593 h 5430980"/>
                <a:gd name="connsiteX168" fmla="*/ 2211043 w 5425532"/>
                <a:gd name="connsiteY168" fmla="*/ 269920 h 5430980"/>
                <a:gd name="connsiteX169" fmla="*/ 2367415 w 5425532"/>
                <a:gd name="connsiteY169" fmla="*/ 453734 h 5430980"/>
                <a:gd name="connsiteX170" fmla="*/ 2355896 w 5425532"/>
                <a:gd name="connsiteY170" fmla="*/ 952428 h 5430980"/>
                <a:gd name="connsiteX171" fmla="*/ 2123292 w 5425532"/>
                <a:gd name="connsiteY171" fmla="*/ 1020472 h 5430980"/>
                <a:gd name="connsiteX172" fmla="*/ 2010282 w 5425532"/>
                <a:gd name="connsiteY172" fmla="*/ 841067 h 5430980"/>
                <a:gd name="connsiteX173" fmla="*/ 2014683 w 5425532"/>
                <a:gd name="connsiteY173" fmla="*/ 698431 h 5430980"/>
                <a:gd name="connsiteX174" fmla="*/ 1857243 w 5425532"/>
                <a:gd name="connsiteY174" fmla="*/ 607922 h 5430980"/>
                <a:gd name="connsiteX175" fmla="*/ 1746947 w 5425532"/>
                <a:gd name="connsiteY175" fmla="*/ 633716 h 5430980"/>
                <a:gd name="connsiteX176" fmla="*/ 1624061 w 5425532"/>
                <a:gd name="connsiteY176" fmla="*/ 762107 h 5430980"/>
                <a:gd name="connsiteX177" fmla="*/ 1629534 w 5425532"/>
                <a:gd name="connsiteY177" fmla="*/ 882808 h 5430980"/>
                <a:gd name="connsiteX178" fmla="*/ 1743122 w 5425532"/>
                <a:gd name="connsiteY178" fmla="*/ 968954 h 5430980"/>
                <a:gd name="connsiteX179" fmla="*/ 1811166 w 5425532"/>
                <a:gd name="connsiteY179" fmla="*/ 1169218 h 5430980"/>
                <a:gd name="connsiteX180" fmla="*/ 1664130 w 5425532"/>
                <a:gd name="connsiteY180" fmla="*/ 1266883 h 5430980"/>
                <a:gd name="connsiteX181" fmla="*/ 1278446 w 5425532"/>
                <a:gd name="connsiteY181" fmla="*/ 948672 h 5430980"/>
                <a:gd name="connsiteX182" fmla="*/ 1240597 w 5425532"/>
                <a:gd name="connsiteY182" fmla="*/ 709485 h 5430980"/>
                <a:gd name="connsiteX183" fmla="*/ 1089163 w 5425532"/>
                <a:gd name="connsiteY183" fmla="*/ 648023 h 5430980"/>
                <a:gd name="connsiteX184" fmla="*/ 846105 w 5425532"/>
                <a:gd name="connsiteY184" fmla="*/ 757212 h 5430980"/>
                <a:gd name="connsiteX185" fmla="*/ 781926 w 5425532"/>
                <a:gd name="connsiteY185" fmla="*/ 1149480 h 5430980"/>
                <a:gd name="connsiteX186" fmla="*/ 932783 w 5425532"/>
                <a:gd name="connsiteY186" fmla="*/ 1210942 h 5430980"/>
                <a:gd name="connsiteX187" fmla="*/ 1018929 w 5425532"/>
                <a:gd name="connsiteY187" fmla="*/ 1197241 h 5430980"/>
                <a:gd name="connsiteX188" fmla="*/ 1319584 w 5425532"/>
                <a:gd name="connsiteY188" fmla="*/ 1595554 h 5430980"/>
                <a:gd name="connsiteX189" fmla="*/ 1251540 w 5425532"/>
                <a:gd name="connsiteY189" fmla="*/ 1684991 h 5430980"/>
                <a:gd name="connsiteX190" fmla="*/ 1056782 w 5425532"/>
                <a:gd name="connsiteY190" fmla="*/ 1600491 h 5430980"/>
                <a:gd name="connsiteX191" fmla="*/ 979974 w 5425532"/>
                <a:gd name="connsiteY191" fmla="*/ 1480319 h 5430980"/>
                <a:gd name="connsiteX192" fmla="*/ 902631 w 5425532"/>
                <a:gd name="connsiteY192" fmla="*/ 1459462 h 5430980"/>
                <a:gd name="connsiteX193" fmla="*/ 721580 w 5425532"/>
                <a:gd name="connsiteY193" fmla="*/ 1577988 h 5430980"/>
                <a:gd name="connsiteX194" fmla="*/ 692494 w 5425532"/>
                <a:gd name="connsiteY194" fmla="*/ 1751926 h 5430980"/>
                <a:gd name="connsiteX195" fmla="*/ 765475 w 5425532"/>
                <a:gd name="connsiteY195" fmla="*/ 1849018 h 5430980"/>
                <a:gd name="connsiteX196" fmla="*/ 841748 w 5425532"/>
                <a:gd name="connsiteY196" fmla="*/ 1869301 h 5430980"/>
                <a:gd name="connsiteX197" fmla="*/ 907037 w 5425532"/>
                <a:gd name="connsiteY197" fmla="*/ 1856135 h 5430980"/>
                <a:gd name="connsiteX198" fmla="*/ 1077105 w 5425532"/>
                <a:gd name="connsiteY198" fmla="*/ 1983959 h 5430980"/>
                <a:gd name="connsiteX199" fmla="*/ 955288 w 5425532"/>
                <a:gd name="connsiteY199" fmla="*/ 2335627 h 5430980"/>
                <a:gd name="connsiteX200" fmla="*/ 455476 w 5425532"/>
                <a:gd name="connsiteY200" fmla="*/ 2343855 h 5430980"/>
                <a:gd name="connsiteX201" fmla="*/ 272241 w 5425532"/>
                <a:gd name="connsiteY201" fmla="*/ 2186415 h 5430980"/>
                <a:gd name="connsiteX202" fmla="*/ 252493 w 5425532"/>
                <a:gd name="connsiteY202" fmla="*/ 2185305 h 5430980"/>
                <a:gd name="connsiteX203" fmla="*/ 2323 w 5425532"/>
                <a:gd name="connsiteY203" fmla="*/ 2478260 h 5430980"/>
                <a:gd name="connsiteX204" fmla="*/ 35236 w 5425532"/>
                <a:gd name="connsiteY204" fmla="*/ 2687830 h 5430980"/>
                <a:gd name="connsiteX205" fmla="*/ 207528 w 5425532"/>
                <a:gd name="connsiteY205" fmla="*/ 2818945 h 5430980"/>
                <a:gd name="connsiteX206" fmla="*/ 226740 w 5425532"/>
                <a:gd name="connsiteY206" fmla="*/ 2820055 h 5430980"/>
                <a:gd name="connsiteX207" fmla="*/ 418783 w 5425532"/>
                <a:gd name="connsiteY207" fmla="*/ 2701000 h 5430980"/>
                <a:gd name="connsiteX208" fmla="*/ 906387 w 5425532"/>
                <a:gd name="connsiteY208" fmla="*/ 2808504 h 5430980"/>
                <a:gd name="connsiteX209" fmla="*/ 914079 w 5425532"/>
                <a:gd name="connsiteY209" fmla="*/ 2936896 h 5430980"/>
                <a:gd name="connsiteX210" fmla="*/ 922843 w 5425532"/>
                <a:gd name="connsiteY210" fmla="*/ 3012059 h 5430980"/>
                <a:gd name="connsiteX211" fmla="*/ 723148 w 5425532"/>
                <a:gd name="connsiteY211" fmla="*/ 3083929 h 5430980"/>
                <a:gd name="connsiteX212" fmla="*/ 618368 w 5425532"/>
                <a:gd name="connsiteY212" fmla="*/ 3044970 h 5430980"/>
                <a:gd name="connsiteX213" fmla="*/ 584345 w 5425532"/>
                <a:gd name="connsiteY213" fmla="*/ 3048797 h 5430980"/>
                <a:gd name="connsiteX214" fmla="*/ 463105 w 5425532"/>
                <a:gd name="connsiteY214" fmla="*/ 3296783 h 5430980"/>
                <a:gd name="connsiteX215" fmla="*/ 646919 w 5425532"/>
                <a:gd name="connsiteY215" fmla="*/ 3469075 h 5430980"/>
                <a:gd name="connsiteX216" fmla="*/ 679832 w 5425532"/>
                <a:gd name="connsiteY216" fmla="*/ 3465248 h 5430980"/>
                <a:gd name="connsiteX217" fmla="*/ 789550 w 5425532"/>
                <a:gd name="connsiteY217" fmla="*/ 3372520 h 5430980"/>
                <a:gd name="connsiteX218" fmla="*/ 1000228 w 5425532"/>
                <a:gd name="connsiteY218" fmla="*/ 3348946 h 5430980"/>
                <a:gd name="connsiteX219" fmla="*/ 1040296 w 5425532"/>
                <a:gd name="connsiteY219" fmla="*/ 3457019 h 5430980"/>
                <a:gd name="connsiteX220" fmla="*/ 637585 w 5425532"/>
                <a:gd name="connsiteY220" fmla="*/ 3752735 h 5430980"/>
                <a:gd name="connsiteX221" fmla="*/ 493841 w 5425532"/>
                <a:gd name="connsiteY221" fmla="*/ 3705013 h 5430980"/>
                <a:gd name="connsiteX222" fmla="*/ 397285 w 5425532"/>
                <a:gd name="connsiteY222" fmla="*/ 3730232 h 5430980"/>
                <a:gd name="connsiteX223" fmla="*/ 346272 w 5425532"/>
                <a:gd name="connsiteY223" fmla="*/ 4124146 h 5430980"/>
                <a:gd name="connsiteX224" fmla="*/ 613469 w 5425532"/>
                <a:gd name="connsiteY224" fmla="*/ 4307960 h 5430980"/>
                <a:gd name="connsiteX225" fmla="*/ 710561 w 5425532"/>
                <a:gd name="connsiteY225" fmla="*/ 4282740 h 5430980"/>
                <a:gd name="connsiteX226" fmla="*/ 814812 w 5425532"/>
                <a:gd name="connsiteY226" fmla="*/ 4064372 h 5430980"/>
                <a:gd name="connsiteX227" fmla="*/ 1274592 w 5425532"/>
                <a:gd name="connsiteY227" fmla="*/ 3871260 h 5430980"/>
                <a:gd name="connsiteX228" fmla="*/ 1478147 w 5425532"/>
                <a:gd name="connsiteY228" fmla="*/ 4101150 h 5430980"/>
                <a:gd name="connsiteX229" fmla="*/ 1366783 w 5425532"/>
                <a:gd name="connsiteY229" fmla="*/ 4282202 h 5430980"/>
                <a:gd name="connsiteX230" fmla="*/ 1364602 w 5425532"/>
                <a:gd name="connsiteY230" fmla="*/ 4282202 h 5430980"/>
                <a:gd name="connsiteX231" fmla="*/ 1237317 w 5425532"/>
                <a:gd name="connsiteY231" fmla="*/ 4340372 h 5430980"/>
                <a:gd name="connsiteX232" fmla="*/ 1295488 w 5425532"/>
                <a:gd name="connsiteY232" fmla="*/ 4609215 h 5430980"/>
                <a:gd name="connsiteX233" fmla="*/ 1443630 w 5425532"/>
                <a:gd name="connsiteY233" fmla="*/ 4664630 h 5430980"/>
                <a:gd name="connsiteX234" fmla="*/ 1570915 w 5425532"/>
                <a:gd name="connsiteY234" fmla="*/ 4606460 h 5430980"/>
                <a:gd name="connsiteX235" fmla="*/ 1598891 w 5425532"/>
                <a:gd name="connsiteY235" fmla="*/ 4465469 h 5430980"/>
                <a:gd name="connsiteX236" fmla="*/ 1749218 w 5425532"/>
                <a:gd name="connsiteY236" fmla="*/ 4315681 h 5430980"/>
                <a:gd name="connsiteX237" fmla="*/ 1993382 w 5425532"/>
                <a:gd name="connsiteY237" fmla="*/ 4450087 h 5430980"/>
                <a:gd name="connsiteX238" fmla="*/ 1905055 w 5425532"/>
                <a:gd name="connsiteY238" fmla="*/ 4942198 h 5430980"/>
                <a:gd name="connsiteX239" fmla="*/ 1714658 w 5425532"/>
                <a:gd name="connsiteY239" fmla="*/ 5091409 h 5430980"/>
                <a:gd name="connsiteX240" fmla="*/ 1732760 w 5425532"/>
                <a:gd name="connsiteY240" fmla="*/ 5248848 h 5430980"/>
                <a:gd name="connsiteX241" fmla="*/ 1948904 w 5425532"/>
                <a:gd name="connsiteY241" fmla="*/ 5412343 h 5430980"/>
                <a:gd name="connsiteX242" fmla="*/ 2072368 w 5425532"/>
                <a:gd name="connsiteY242" fmla="*/ 5430980 h 5430980"/>
                <a:gd name="connsiteX243" fmla="*/ 2321999 w 5425532"/>
                <a:gd name="connsiteY243" fmla="*/ 5276832 h 5430980"/>
                <a:gd name="connsiteX244" fmla="*/ 2247372 w 5425532"/>
                <a:gd name="connsiteY244" fmla="*/ 5046403 h 5430980"/>
                <a:gd name="connsiteX245" fmla="*/ 2447636 w 5425532"/>
                <a:gd name="connsiteY245" fmla="*/ 4591032 h 5430980"/>
                <a:gd name="connsiteX246" fmla="*/ 2596317 w 5425532"/>
                <a:gd name="connsiteY246" fmla="*/ 4610243 h 5430980"/>
                <a:gd name="connsiteX247" fmla="*/ 2622111 w 5425532"/>
                <a:gd name="connsiteY247" fmla="*/ 4820921 h 5430980"/>
                <a:gd name="connsiteX248" fmla="*/ 2557358 w 5425532"/>
                <a:gd name="connsiteY248" fmla="*/ 4947676 h 5430980"/>
                <a:gd name="connsiteX249" fmla="*/ 2769681 w 5425532"/>
                <a:gd name="connsiteY249" fmla="*/ 5121037 h 5430980"/>
                <a:gd name="connsiteX250" fmla="*/ 2984758 w 5425532"/>
                <a:gd name="connsiteY250" fmla="*/ 4946560 h 5430980"/>
                <a:gd name="connsiteX251" fmla="*/ 2918933 w 5425532"/>
                <a:gd name="connsiteY251" fmla="*/ 4819275 h 5430980"/>
                <a:gd name="connsiteX252" fmla="*/ 2943081 w 5425532"/>
                <a:gd name="connsiteY252" fmla="*/ 4608597 h 5430980"/>
                <a:gd name="connsiteX253" fmla="*/ 3341933 w 5425532"/>
                <a:gd name="connsiteY253" fmla="*/ 4524671 h 5430980"/>
                <a:gd name="connsiteX254" fmla="*/ 3610776 w 5425532"/>
                <a:gd name="connsiteY254" fmla="*/ 4946027 h 5430980"/>
                <a:gd name="connsiteX255" fmla="*/ 3572927 w 5425532"/>
                <a:gd name="connsiteY255" fmla="*/ 5185792 h 5430980"/>
                <a:gd name="connsiteX256" fmla="*/ 3787435 w 5425532"/>
                <a:gd name="connsiteY256" fmla="*/ 5303740 h 5430980"/>
                <a:gd name="connsiteX257" fmla="*/ 3962442 w 5425532"/>
                <a:gd name="connsiteY257" fmla="*/ 5261490 h 5430980"/>
                <a:gd name="connsiteX258" fmla="*/ 4151193 w 5425532"/>
                <a:gd name="connsiteY258" fmla="*/ 5066732 h 5430980"/>
                <a:gd name="connsiteX259" fmla="*/ 4144611 w 5425532"/>
                <a:gd name="connsiteY259" fmla="*/ 4908714 h 5430980"/>
                <a:gd name="connsiteX260" fmla="*/ 3933394 w 5425532"/>
                <a:gd name="connsiteY260" fmla="*/ 4790188 h 5430980"/>
                <a:gd name="connsiteX261" fmla="*/ 3771017 w 5425532"/>
                <a:gd name="connsiteY261" fmla="*/ 4319465 h 5430980"/>
                <a:gd name="connsiteX262" fmla="*/ 3886779 w 5425532"/>
                <a:gd name="connsiteY262" fmla="*/ 4237720 h 5430980"/>
                <a:gd name="connsiteX263" fmla="*/ 4047511 w 5425532"/>
                <a:gd name="connsiteY263" fmla="*/ 4375418 h 5430980"/>
                <a:gd name="connsiteX264" fmla="*/ 4085935 w 5425532"/>
                <a:gd name="connsiteY264" fmla="*/ 4513117 h 5430980"/>
                <a:gd name="connsiteX265" fmla="*/ 4203883 w 5425532"/>
                <a:gd name="connsiteY265" fmla="*/ 4562486 h 5430980"/>
                <a:gd name="connsiteX266" fmla="*/ 4360794 w 5425532"/>
                <a:gd name="connsiteY266" fmla="*/ 4495552 h 5430980"/>
                <a:gd name="connsiteX267" fmla="*/ 4399753 w 5425532"/>
                <a:gd name="connsiteY267" fmla="*/ 4223985 h 5430980"/>
                <a:gd name="connsiteX268" fmla="*/ 4281805 w 5425532"/>
                <a:gd name="connsiteY268" fmla="*/ 4174042 h 5430980"/>
                <a:gd name="connsiteX269" fmla="*/ 4265349 w 5425532"/>
                <a:gd name="connsiteY269" fmla="*/ 4174578 h 5430980"/>
                <a:gd name="connsiteX270" fmla="*/ 4140817 w 5425532"/>
                <a:gd name="connsiteY270" fmla="*/ 4002863 h 5430980"/>
                <a:gd name="connsiteX271" fmla="*/ 4340513 w 5425532"/>
                <a:gd name="connsiteY271" fmla="*/ 3735666 h 5430980"/>
                <a:gd name="connsiteX272" fmla="*/ 4817281 w 5425532"/>
                <a:gd name="connsiteY272" fmla="*/ 3884876 h 5430980"/>
                <a:gd name="connsiteX273" fmla="*/ 4942391 w 5425532"/>
                <a:gd name="connsiteY273" fmla="*/ 4092262 h 5430980"/>
                <a:gd name="connsiteX274" fmla="*/ 5021380 w 5425532"/>
                <a:gd name="connsiteY274" fmla="*/ 4108718 h 5430980"/>
                <a:gd name="connsiteX275" fmla="*/ 5289655 w 5425532"/>
                <a:gd name="connsiteY275" fmla="*/ 3899687 h 5430980"/>
                <a:gd name="connsiteX276" fmla="*/ 5202438 w 5425532"/>
                <a:gd name="connsiteY276" fmla="*/ 3511779 h 5430980"/>
                <a:gd name="connsiteX277" fmla="*/ 5122874 w 5425532"/>
                <a:gd name="connsiteY277" fmla="*/ 3494786 h 5430980"/>
                <a:gd name="connsiteX278" fmla="*/ 4964318 w 5425532"/>
                <a:gd name="connsiteY278" fmla="*/ 3556784 h 5430980"/>
                <a:gd name="connsiteX279" fmla="*/ 4535849 w 5425532"/>
                <a:gd name="connsiteY279" fmla="*/ 3301098 h 5430980"/>
                <a:gd name="connsiteX280" fmla="*/ 4595665 w 5425532"/>
                <a:gd name="connsiteY280" fmla="*/ 3035546 h 5430980"/>
                <a:gd name="connsiteX281" fmla="*/ 4807450 w 5425532"/>
                <a:gd name="connsiteY281" fmla="*/ 3022381 h 5430980"/>
                <a:gd name="connsiteX282" fmla="*/ 4930914 w 5425532"/>
                <a:gd name="connsiteY282" fmla="*/ 3094788 h 5430980"/>
                <a:gd name="connsiteX283" fmla="*/ 4939142 w 5425532"/>
                <a:gd name="connsiteY283" fmla="*/ 3094788 h 5430980"/>
                <a:gd name="connsiteX284" fmla="*/ 5116372 w 5425532"/>
                <a:gd name="connsiteY284" fmla="*/ 2890694 h 5430980"/>
                <a:gd name="connsiteX285" fmla="*/ 5062603 w 5425532"/>
                <a:gd name="connsiteY285" fmla="*/ 2721154 h 5430980"/>
                <a:gd name="connsiteX286" fmla="*/ 4952884 w 5425532"/>
                <a:gd name="connsiteY286" fmla="*/ 2667920 h 5430980"/>
                <a:gd name="connsiteX287" fmla="*/ 4945766 w 5425532"/>
                <a:gd name="connsiteY287" fmla="*/ 2667920 h 5430980"/>
                <a:gd name="connsiteX288" fmla="*/ 4823949 w 5425532"/>
                <a:gd name="connsiteY288" fmla="*/ 2726627 h 5430980"/>
                <a:gd name="connsiteX289" fmla="*/ 4614378 w 5425532"/>
                <a:gd name="connsiteY289" fmla="*/ 2689313 h 5430980"/>
                <a:gd name="connsiteX290" fmla="*/ 4607260 w 5425532"/>
                <a:gd name="connsiteY290" fmla="*/ 2586708 h 5430980"/>
                <a:gd name="connsiteX291" fmla="*/ 4587513 w 5425532"/>
                <a:gd name="connsiteY291" fmla="*/ 2439143 h 5430980"/>
                <a:gd name="connsiteX292" fmla="*/ 5042884 w 5425532"/>
                <a:gd name="connsiteY292" fmla="*/ 2233942 h 5430980"/>
                <a:gd name="connsiteX293" fmla="*/ 5215715 w 5425532"/>
                <a:gd name="connsiteY293" fmla="*/ 2315152 h 5430980"/>
                <a:gd name="connsiteX294" fmla="*/ 5273311 w 5425532"/>
                <a:gd name="connsiteY294" fmla="*/ 2306388 h 5430980"/>
                <a:gd name="connsiteX295" fmla="*/ 5415409 w 5425532"/>
                <a:gd name="connsiteY295" fmla="*/ 2142893 h 5430980"/>
                <a:gd name="connsiteX296" fmla="*/ 5405536 w 5425532"/>
                <a:gd name="connsiteY296" fmla="*/ 1931108 h 5430980"/>
                <a:gd name="connsiteX297" fmla="*/ 5140552 w 5425532"/>
                <a:gd name="connsiteY297" fmla="*/ 1690814 h 5430980"/>
                <a:gd name="connsiteX298" fmla="*/ 5082956 w 5425532"/>
                <a:gd name="connsiteY298" fmla="*/ 1699577 h 5430980"/>
                <a:gd name="connsiteX299" fmla="*/ 4935391 w 5425532"/>
                <a:gd name="connsiteY299" fmla="*/ 1891621 h 5430980"/>
                <a:gd name="connsiteX300" fmla="*/ 4445456 w 5425532"/>
                <a:gd name="connsiteY300" fmla="*/ 1984885 h 5430980"/>
                <a:gd name="connsiteX301" fmla="*/ 4349436 w 5425532"/>
                <a:gd name="connsiteY301" fmla="*/ 1803295 h 5430980"/>
                <a:gd name="connsiteX302" fmla="*/ 4504162 w 5425532"/>
                <a:gd name="connsiteY302" fmla="*/ 1657905 h 5430980"/>
                <a:gd name="connsiteX303" fmla="*/ 4552995 w 5425532"/>
                <a:gd name="connsiteY303" fmla="*/ 1665024 h 5430980"/>
                <a:gd name="connsiteX304" fmla="*/ 4644614 w 5425532"/>
                <a:gd name="connsiteY304" fmla="*/ 1635403 h 5430980"/>
                <a:gd name="connsiteX305" fmla="*/ 4706076 w 5425532"/>
                <a:gd name="connsiteY305" fmla="*/ 1531151 h 5430980"/>
                <a:gd name="connsiteX306" fmla="*/ 4657779 w 5425532"/>
                <a:gd name="connsiteY306" fmla="*/ 1359966 h 5430980"/>
                <a:gd name="connsiteX307" fmla="*/ 4482772 w 5425532"/>
                <a:gd name="connsiteY307" fmla="*/ 1261769 h 5430980"/>
                <a:gd name="connsiteX308" fmla="*/ 4390618 w 5425532"/>
                <a:gd name="connsiteY308" fmla="*/ 1291926 h 5430980"/>
                <a:gd name="connsiteX309" fmla="*/ 4327511 w 5425532"/>
                <a:gd name="connsiteY309" fmla="*/ 1419749 h 5430980"/>
                <a:gd name="connsiteX310" fmla="*/ 4143393 w 5425532"/>
                <a:gd name="connsiteY310" fmla="*/ 1524686 h 5430980"/>
                <a:gd name="connsiteX311" fmla="*/ 3937114 w 5425532"/>
                <a:gd name="connsiteY311" fmla="*/ 1327176 h 5430980"/>
                <a:gd name="connsiteX312" fmla="*/ 4149438 w 5425532"/>
                <a:gd name="connsiteY312" fmla="*/ 874558 h 5430980"/>
                <a:gd name="connsiteX313" fmla="*/ 4179595 w 5425532"/>
                <a:gd name="connsiteY313" fmla="*/ 876203 h 5430980"/>
                <a:gd name="connsiteX314" fmla="*/ 4372167 w 5425532"/>
                <a:gd name="connsiteY314" fmla="*/ 779648 h 5430980"/>
                <a:gd name="connsiteX315" fmla="*/ 4373813 w 5425532"/>
                <a:gd name="connsiteY315" fmla="*/ 563503 h 5430980"/>
                <a:gd name="connsiteX316" fmla="*/ 4228423 w 5425532"/>
                <a:gd name="connsiteY316" fmla="*/ 409355 h 5430980"/>
                <a:gd name="connsiteX317" fmla="*/ 4025436 w 5425532"/>
                <a:gd name="connsiteY317" fmla="*/ 347357 h 5430980"/>
                <a:gd name="connsiteX318" fmla="*/ 3833393 w 5425532"/>
                <a:gd name="connsiteY318" fmla="*/ 443913 h 5430980"/>
                <a:gd name="connsiteX319" fmla="*/ 3846022 w 5425532"/>
                <a:gd name="connsiteY319" fmla="*/ 685854 h 5430980"/>
                <a:gd name="connsiteX320" fmla="*/ 3534924 w 5425532"/>
                <a:gd name="connsiteY320" fmla="*/ 1075408 h 5430980"/>
                <a:gd name="connsiteX321" fmla="*/ 3328077 w 5425532"/>
                <a:gd name="connsiteY321" fmla="*/ 994772 h 5430980"/>
                <a:gd name="connsiteX322" fmla="*/ 3348934 w 5425532"/>
                <a:gd name="connsiteY322" fmla="*/ 783556 h 5430980"/>
                <a:gd name="connsiteX323" fmla="*/ 3440017 w 5425532"/>
                <a:gd name="connsiteY323" fmla="*/ 675483 h 5430980"/>
                <a:gd name="connsiteX324" fmla="*/ 3269410 w 5425532"/>
                <a:gd name="connsiteY324" fmla="*/ 458222 h 5430980"/>
                <a:gd name="connsiteX325" fmla="*/ 3210703 w 5425532"/>
                <a:gd name="connsiteY325" fmla="*/ 451639 h 5430980"/>
                <a:gd name="connsiteX326" fmla="*/ 3022529 w 5425532"/>
                <a:gd name="connsiteY326" fmla="*/ 581677 h 5430980"/>
                <a:gd name="connsiteX327" fmla="*/ 3059307 w 5425532"/>
                <a:gd name="connsiteY327" fmla="*/ 719944 h 5430980"/>
                <a:gd name="connsiteX328" fmla="*/ 2989617 w 5425532"/>
                <a:gd name="connsiteY328" fmla="*/ 920207 h 5430980"/>
                <a:gd name="connsiteX329" fmla="*/ 2829953 w 5425532"/>
                <a:gd name="connsiteY329" fmla="*/ 907578 h 5430980"/>
                <a:gd name="connsiteX330" fmla="*/ 2725172 w 5425532"/>
                <a:gd name="connsiteY330" fmla="*/ 419827 h 5430980"/>
                <a:gd name="connsiteX331" fmla="*/ 2844766 w 5425532"/>
                <a:gd name="connsiteY331" fmla="*/ 209149 h 5430980"/>
                <a:gd name="connsiteX332" fmla="*/ 2546835 w 5425532"/>
                <a:gd name="connsiteY332" fmla="*/ 0 h 54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5425532" h="5430980">
                  <a:moveTo>
                    <a:pt x="2546834" y="109713"/>
                  </a:moveTo>
                  <a:cubicBezTo>
                    <a:pt x="2647215" y="109713"/>
                    <a:pt x="2728424" y="155789"/>
                    <a:pt x="2734468" y="220009"/>
                  </a:cubicBezTo>
                  <a:cubicBezTo>
                    <a:pt x="2739941" y="278179"/>
                    <a:pt x="2682345" y="332480"/>
                    <a:pt x="2598416" y="356630"/>
                  </a:cubicBezTo>
                  <a:lnTo>
                    <a:pt x="2740513" y="1016634"/>
                  </a:lnTo>
                  <a:lnTo>
                    <a:pt x="2765197" y="1016634"/>
                  </a:lnTo>
                  <a:cubicBezTo>
                    <a:pt x="2866157" y="1016634"/>
                    <a:pt x="2965460" y="1025972"/>
                    <a:pt x="3062560" y="1042428"/>
                  </a:cubicBezTo>
                  <a:lnTo>
                    <a:pt x="3188199" y="681423"/>
                  </a:lnTo>
                  <a:cubicBezTo>
                    <a:pt x="3148130" y="664967"/>
                    <a:pt x="3122910" y="634236"/>
                    <a:pt x="3128956" y="605724"/>
                  </a:cubicBezTo>
                  <a:cubicBezTo>
                    <a:pt x="3135003" y="578284"/>
                    <a:pt x="3168450" y="561292"/>
                    <a:pt x="3209592" y="561292"/>
                  </a:cubicBezTo>
                  <a:cubicBezTo>
                    <a:pt x="3220575" y="561292"/>
                    <a:pt x="3232095" y="562402"/>
                    <a:pt x="3244149" y="565119"/>
                  </a:cubicBezTo>
                  <a:cubicBezTo>
                    <a:pt x="3300099" y="577749"/>
                    <a:pt x="3339595" y="615597"/>
                    <a:pt x="3331940" y="650156"/>
                  </a:cubicBezTo>
                  <a:cubicBezTo>
                    <a:pt x="3325894" y="677021"/>
                    <a:pt x="3292981" y="694052"/>
                    <a:pt x="3251841" y="694052"/>
                  </a:cubicBezTo>
                  <a:lnTo>
                    <a:pt x="3246368" y="694052"/>
                  </a:lnTo>
                  <a:lnTo>
                    <a:pt x="3208519" y="1074269"/>
                  </a:lnTo>
                  <a:cubicBezTo>
                    <a:pt x="3332512" y="1107181"/>
                    <a:pt x="3452105" y="1153833"/>
                    <a:pt x="3564586" y="1212536"/>
                  </a:cubicBezTo>
                  <a:lnTo>
                    <a:pt x="3985942" y="684754"/>
                  </a:lnTo>
                  <a:cubicBezTo>
                    <a:pt x="3921763" y="626048"/>
                    <a:pt x="3894323" y="551425"/>
                    <a:pt x="3925055" y="502057"/>
                  </a:cubicBezTo>
                  <a:cubicBezTo>
                    <a:pt x="3943692" y="471900"/>
                    <a:pt x="3980469" y="457051"/>
                    <a:pt x="4024368" y="457051"/>
                  </a:cubicBezTo>
                  <a:cubicBezTo>
                    <a:pt x="4068800" y="457051"/>
                    <a:pt x="4120924" y="472397"/>
                    <a:pt x="4169758" y="502592"/>
                  </a:cubicBezTo>
                  <a:cubicBezTo>
                    <a:pt x="4267424" y="562944"/>
                    <a:pt x="4315686" y="661149"/>
                    <a:pt x="4278408" y="721499"/>
                  </a:cubicBezTo>
                  <a:cubicBezTo>
                    <a:pt x="4259771" y="751656"/>
                    <a:pt x="4222994" y="766505"/>
                    <a:pt x="4179094" y="766505"/>
                  </a:cubicBezTo>
                  <a:cubicBezTo>
                    <a:pt x="4150583" y="766505"/>
                    <a:pt x="4119278" y="760459"/>
                    <a:pt x="4087475" y="747868"/>
                  </a:cubicBezTo>
                  <a:lnTo>
                    <a:pt x="3800527" y="1360151"/>
                  </a:lnTo>
                  <a:cubicBezTo>
                    <a:pt x="3919053" y="1447942"/>
                    <a:pt x="4026018" y="1550548"/>
                    <a:pt x="4118738" y="1665204"/>
                  </a:cubicBezTo>
                  <a:lnTo>
                    <a:pt x="4450656" y="1475923"/>
                  </a:lnTo>
                  <a:cubicBezTo>
                    <a:pt x="4431444" y="1436964"/>
                    <a:pt x="4432553" y="1396934"/>
                    <a:pt x="4456128" y="1379904"/>
                  </a:cubicBezTo>
                  <a:cubicBezTo>
                    <a:pt x="4463821" y="1374431"/>
                    <a:pt x="4472585" y="1371676"/>
                    <a:pt x="4482458" y="1371676"/>
                  </a:cubicBezTo>
                  <a:cubicBezTo>
                    <a:pt x="4509898" y="1371676"/>
                    <a:pt x="4543919" y="1391423"/>
                    <a:pt x="4569141" y="1425445"/>
                  </a:cubicBezTo>
                  <a:cubicBezTo>
                    <a:pt x="4603163" y="1471522"/>
                    <a:pt x="4607564" y="1526405"/>
                    <a:pt x="4579014" y="1547263"/>
                  </a:cubicBezTo>
                  <a:cubicBezTo>
                    <a:pt x="4571321" y="1552736"/>
                    <a:pt x="4562558" y="1555491"/>
                    <a:pt x="4552148" y="1555491"/>
                  </a:cubicBezTo>
                  <a:cubicBezTo>
                    <a:pt x="4531291" y="1555491"/>
                    <a:pt x="4507142" y="1543971"/>
                    <a:pt x="4485750" y="1524224"/>
                  </a:cubicBezTo>
                  <a:lnTo>
                    <a:pt x="4207031" y="1785916"/>
                  </a:lnTo>
                  <a:cubicBezTo>
                    <a:pt x="4275075" y="1886297"/>
                    <a:pt x="4332670" y="1994948"/>
                    <a:pt x="4378746" y="2109604"/>
                  </a:cubicBezTo>
                  <a:lnTo>
                    <a:pt x="5042042" y="1983426"/>
                  </a:lnTo>
                  <a:cubicBezTo>
                    <a:pt x="5031632" y="1897280"/>
                    <a:pt x="5059608" y="1822694"/>
                    <a:pt x="5115022" y="1805128"/>
                  </a:cubicBezTo>
                  <a:cubicBezTo>
                    <a:pt x="5123250" y="1802372"/>
                    <a:pt x="5131479" y="1801301"/>
                    <a:pt x="5139706" y="1801301"/>
                  </a:cubicBezTo>
                  <a:cubicBezTo>
                    <a:pt x="5201703" y="1801301"/>
                    <a:pt x="5269744" y="1868235"/>
                    <a:pt x="5300438" y="1964796"/>
                  </a:cubicBezTo>
                  <a:cubicBezTo>
                    <a:pt x="5334996" y="2074514"/>
                    <a:pt x="5308131" y="2180940"/>
                    <a:pt x="5240086" y="2202337"/>
                  </a:cubicBezTo>
                  <a:cubicBezTo>
                    <a:pt x="5231858" y="2205093"/>
                    <a:pt x="5223630" y="2206164"/>
                    <a:pt x="5215402" y="2206164"/>
                  </a:cubicBezTo>
                  <a:cubicBezTo>
                    <a:pt x="5166033" y="2206164"/>
                    <a:pt x="5113375" y="2163914"/>
                    <a:pt x="5078242" y="2098092"/>
                  </a:cubicBezTo>
                  <a:lnTo>
                    <a:pt x="4462129" y="2375625"/>
                  </a:lnTo>
                  <a:cubicBezTo>
                    <a:pt x="4478585" y="2448032"/>
                    <a:pt x="4490641" y="2522122"/>
                    <a:pt x="4497797" y="2597825"/>
                  </a:cubicBezTo>
                  <a:cubicBezTo>
                    <a:pt x="4503843" y="2659286"/>
                    <a:pt x="4506025" y="2720710"/>
                    <a:pt x="4505489" y="2781639"/>
                  </a:cubicBezTo>
                  <a:lnTo>
                    <a:pt x="4882414" y="2849109"/>
                  </a:lnTo>
                  <a:cubicBezTo>
                    <a:pt x="4892288" y="2807394"/>
                    <a:pt x="4916972" y="2778347"/>
                    <a:pt x="4945522" y="2778347"/>
                  </a:cubicBezTo>
                  <a:lnTo>
                    <a:pt x="4947703" y="2778347"/>
                  </a:lnTo>
                  <a:cubicBezTo>
                    <a:pt x="4983371" y="2779992"/>
                    <a:pt x="5009700" y="2828290"/>
                    <a:pt x="5006409" y="2885351"/>
                  </a:cubicBezTo>
                  <a:cubicBezTo>
                    <a:pt x="5003118" y="2941876"/>
                    <a:pt x="4973497" y="2985733"/>
                    <a:pt x="4938366" y="2985733"/>
                  </a:cubicBezTo>
                  <a:lnTo>
                    <a:pt x="4936720" y="2985733"/>
                  </a:lnTo>
                  <a:cubicBezTo>
                    <a:pt x="4907634" y="2984087"/>
                    <a:pt x="4884596" y="2951710"/>
                    <a:pt x="4879124" y="2908389"/>
                  </a:cubicBezTo>
                  <a:lnTo>
                    <a:pt x="4497799" y="2932537"/>
                  </a:lnTo>
                  <a:cubicBezTo>
                    <a:pt x="4483524" y="3077388"/>
                    <a:pt x="4451722" y="3217840"/>
                    <a:pt x="4403999" y="3351140"/>
                  </a:cubicBezTo>
                  <a:lnTo>
                    <a:pt x="4983902" y="3697331"/>
                  </a:lnTo>
                  <a:cubicBezTo>
                    <a:pt x="5023396" y="3640271"/>
                    <a:pt x="5075521" y="3605178"/>
                    <a:pt x="5122169" y="3605178"/>
                  </a:cubicBezTo>
                  <a:cubicBezTo>
                    <a:pt x="5134224" y="3605178"/>
                    <a:pt x="5145743" y="3607359"/>
                    <a:pt x="5156726" y="3612296"/>
                  </a:cubicBezTo>
                  <a:cubicBezTo>
                    <a:pt x="5221479" y="3641382"/>
                    <a:pt x="5235716" y="3749995"/>
                    <a:pt x="5189103" y="3854814"/>
                  </a:cubicBezTo>
                  <a:cubicBezTo>
                    <a:pt x="5149609" y="3942032"/>
                    <a:pt x="5080453" y="3999097"/>
                    <a:pt x="5021210" y="3999097"/>
                  </a:cubicBezTo>
                  <a:cubicBezTo>
                    <a:pt x="5009154" y="3999097"/>
                    <a:pt x="4997635" y="3996915"/>
                    <a:pt x="4986652" y="3991979"/>
                  </a:cubicBezTo>
                  <a:cubicBezTo>
                    <a:pt x="4933418" y="3968405"/>
                    <a:pt x="4914245" y="3891019"/>
                    <a:pt x="4934528" y="3806519"/>
                  </a:cubicBezTo>
                  <a:lnTo>
                    <a:pt x="4289298" y="3604570"/>
                  </a:lnTo>
                  <a:cubicBezTo>
                    <a:pt x="4210845" y="3747207"/>
                    <a:pt x="4112646" y="3878351"/>
                    <a:pt x="3997990" y="3993546"/>
                  </a:cubicBezTo>
                  <a:lnTo>
                    <a:pt x="4222364" y="4302999"/>
                  </a:lnTo>
                  <a:cubicBezTo>
                    <a:pt x="4242647" y="4290369"/>
                    <a:pt x="4263504" y="4283788"/>
                    <a:pt x="4281606" y="4283788"/>
                  </a:cubicBezTo>
                  <a:cubicBezTo>
                    <a:pt x="4296417" y="4283788"/>
                    <a:pt x="4309582" y="4288189"/>
                    <a:pt x="4318384" y="4298062"/>
                  </a:cubicBezTo>
                  <a:cubicBezTo>
                    <a:pt x="4341958" y="4323856"/>
                    <a:pt x="4327721" y="4376516"/>
                    <a:pt x="4285471" y="4415471"/>
                  </a:cubicBezTo>
                  <a:cubicBezTo>
                    <a:pt x="4259141" y="4439619"/>
                    <a:pt x="4228411" y="4452785"/>
                    <a:pt x="4203191" y="4452785"/>
                  </a:cubicBezTo>
                  <a:cubicBezTo>
                    <a:pt x="4187845" y="4452785"/>
                    <a:pt x="4174679" y="4448383"/>
                    <a:pt x="4165877" y="4438510"/>
                  </a:cubicBezTo>
                  <a:cubicBezTo>
                    <a:pt x="4146130" y="4417117"/>
                    <a:pt x="4152712" y="4377623"/>
                    <a:pt x="4178507" y="4343064"/>
                  </a:cubicBezTo>
                  <a:lnTo>
                    <a:pt x="3888267" y="4094540"/>
                  </a:lnTo>
                  <a:cubicBezTo>
                    <a:pt x="3810923" y="4160365"/>
                    <a:pt x="3726957" y="4220179"/>
                    <a:pt x="3638097" y="4271770"/>
                  </a:cubicBezTo>
                  <a:lnTo>
                    <a:pt x="3858111" y="4909848"/>
                  </a:lnTo>
                  <a:cubicBezTo>
                    <a:pt x="3882795" y="4903266"/>
                    <a:pt x="3906944" y="4899975"/>
                    <a:pt x="3928873" y="4899975"/>
                  </a:cubicBezTo>
                  <a:cubicBezTo>
                    <a:pt x="3983178" y="4899975"/>
                    <a:pt x="4027070" y="4919186"/>
                    <a:pt x="4045175" y="4956500"/>
                  </a:cubicBezTo>
                  <a:cubicBezTo>
                    <a:pt x="4076441" y="5020679"/>
                    <a:pt x="4017199" y="5112872"/>
                    <a:pt x="3914060" y="5162779"/>
                  </a:cubicBezTo>
                  <a:cubicBezTo>
                    <a:pt x="3870699" y="5183635"/>
                    <a:pt x="3826268" y="5194045"/>
                    <a:pt x="3786775" y="5194045"/>
                  </a:cubicBezTo>
                  <a:cubicBezTo>
                    <a:pt x="3733005" y="5194045"/>
                    <a:pt x="3688578" y="5174834"/>
                    <a:pt x="3671012" y="5137521"/>
                  </a:cubicBezTo>
                  <a:cubicBezTo>
                    <a:pt x="3645218" y="5084861"/>
                    <a:pt x="3680350" y="5013528"/>
                    <a:pt x="3750576" y="4961936"/>
                  </a:cubicBezTo>
                  <a:lnTo>
                    <a:pt x="3387396" y="4391899"/>
                  </a:lnTo>
                  <a:cubicBezTo>
                    <a:pt x="3242545" y="4447314"/>
                    <a:pt x="3087858" y="4484627"/>
                    <a:pt x="2925441" y="4499971"/>
                  </a:cubicBezTo>
                  <a:cubicBezTo>
                    <a:pt x="2898575" y="4502153"/>
                    <a:pt x="2871135" y="4504372"/>
                    <a:pt x="2844231" y="4505444"/>
                  </a:cubicBezTo>
                  <a:lnTo>
                    <a:pt x="2800871" y="4885661"/>
                  </a:lnTo>
                  <a:cubicBezTo>
                    <a:pt x="2843657" y="4893354"/>
                    <a:pt x="2874924" y="4917464"/>
                    <a:pt x="2874924" y="4946549"/>
                  </a:cubicBezTo>
                  <a:cubicBezTo>
                    <a:pt x="2874924" y="4982216"/>
                    <a:pt x="2828273" y="5011302"/>
                    <a:pt x="2771211" y="5011302"/>
                  </a:cubicBezTo>
                  <a:lnTo>
                    <a:pt x="2769565" y="5011302"/>
                  </a:lnTo>
                  <a:cubicBezTo>
                    <a:pt x="2712505" y="5011302"/>
                    <a:pt x="2666960" y="4982790"/>
                    <a:pt x="2666960" y="4947659"/>
                  </a:cubicBezTo>
                  <a:cubicBezTo>
                    <a:pt x="2666960" y="4918573"/>
                    <a:pt x="2697691" y="4893889"/>
                    <a:pt x="2740477" y="4885661"/>
                  </a:cubicBezTo>
                  <a:lnTo>
                    <a:pt x="2693826" y="4505983"/>
                  </a:lnTo>
                  <a:cubicBezTo>
                    <a:pt x="2587400" y="4502156"/>
                    <a:pt x="2483148" y="4488416"/>
                    <a:pt x="2382188" y="4465915"/>
                  </a:cubicBezTo>
                  <a:lnTo>
                    <a:pt x="2111160" y="5082596"/>
                  </a:lnTo>
                  <a:cubicBezTo>
                    <a:pt x="2188504" y="5123200"/>
                    <a:pt x="2234046" y="5187954"/>
                    <a:pt x="2217057" y="5243905"/>
                  </a:cubicBezTo>
                  <a:cubicBezTo>
                    <a:pt x="2202247" y="5292203"/>
                    <a:pt x="2144077" y="5320713"/>
                    <a:pt x="2072207" y="5320713"/>
                  </a:cubicBezTo>
                  <a:cubicBezTo>
                    <a:pt x="2043121" y="5320713"/>
                    <a:pt x="2012390" y="5316312"/>
                    <a:pt x="1980588" y="5306439"/>
                  </a:cubicBezTo>
                  <a:cubicBezTo>
                    <a:pt x="1870869" y="5272991"/>
                    <a:pt x="1798420" y="5190676"/>
                    <a:pt x="1819278" y="5122625"/>
                  </a:cubicBezTo>
                  <a:cubicBezTo>
                    <a:pt x="1834088" y="5074328"/>
                    <a:pt x="1892259" y="5046352"/>
                    <a:pt x="1964129" y="5046352"/>
                  </a:cubicBezTo>
                  <a:cubicBezTo>
                    <a:pt x="1975112" y="5046352"/>
                    <a:pt x="1986058" y="5046888"/>
                    <a:pt x="1997041" y="5047998"/>
                  </a:cubicBezTo>
                  <a:lnTo>
                    <a:pt x="2116635" y="4382478"/>
                  </a:lnTo>
                  <a:cubicBezTo>
                    <a:pt x="1981121" y="4328708"/>
                    <a:pt x="1853298" y="4257946"/>
                    <a:pt x="1736418" y="4172907"/>
                  </a:cubicBezTo>
                  <a:lnTo>
                    <a:pt x="1465389" y="4442828"/>
                  </a:lnTo>
                  <a:cubicBezTo>
                    <a:pt x="1493901" y="4475741"/>
                    <a:pt x="1503239" y="4514699"/>
                    <a:pt x="1485136" y="4537202"/>
                  </a:cubicBezTo>
                  <a:cubicBezTo>
                    <a:pt x="1475799" y="4548722"/>
                    <a:pt x="1460988" y="4554194"/>
                    <a:pt x="1443422" y="4554194"/>
                  </a:cubicBezTo>
                  <a:cubicBezTo>
                    <a:pt x="1419274" y="4554194"/>
                    <a:pt x="1390188" y="4543211"/>
                    <a:pt x="1363859" y="4522928"/>
                  </a:cubicBezTo>
                  <a:cubicBezTo>
                    <a:pt x="1319427" y="4487260"/>
                    <a:pt x="1300751" y="4436246"/>
                    <a:pt x="1322718" y="4408272"/>
                  </a:cubicBezTo>
                  <a:cubicBezTo>
                    <a:pt x="1332056" y="4396752"/>
                    <a:pt x="1346866" y="4391279"/>
                    <a:pt x="1364433" y="4391279"/>
                  </a:cubicBezTo>
                  <a:cubicBezTo>
                    <a:pt x="1380889" y="4391279"/>
                    <a:pt x="1400100" y="4396216"/>
                    <a:pt x="1418738" y="4406090"/>
                  </a:cubicBezTo>
                  <a:lnTo>
                    <a:pt x="1619619" y="4080795"/>
                  </a:lnTo>
                  <a:cubicBezTo>
                    <a:pt x="1503317" y="3980414"/>
                    <a:pt x="1400182" y="3864073"/>
                    <a:pt x="1313497" y="3735710"/>
                  </a:cubicBezTo>
                  <a:lnTo>
                    <a:pt x="690801" y="3997402"/>
                  </a:lnTo>
                  <a:cubicBezTo>
                    <a:pt x="719312" y="4079682"/>
                    <a:pt x="707257" y="4158712"/>
                    <a:pt x="656778" y="4187222"/>
                  </a:cubicBezTo>
                  <a:cubicBezTo>
                    <a:pt x="643613" y="4194340"/>
                    <a:pt x="629338" y="4198205"/>
                    <a:pt x="613992" y="4198205"/>
                  </a:cubicBezTo>
                  <a:cubicBezTo>
                    <a:pt x="556396" y="4198205"/>
                    <a:pt x="487237" y="4148836"/>
                    <a:pt x="442278" y="4069814"/>
                  </a:cubicBezTo>
                  <a:cubicBezTo>
                    <a:pt x="385753" y="3969971"/>
                    <a:pt x="389618" y="3860782"/>
                    <a:pt x="451615" y="3825649"/>
                  </a:cubicBezTo>
                  <a:cubicBezTo>
                    <a:pt x="464781" y="3818531"/>
                    <a:pt x="479055" y="3814666"/>
                    <a:pt x="494402" y="3814666"/>
                  </a:cubicBezTo>
                  <a:cubicBezTo>
                    <a:pt x="538834" y="3814666"/>
                    <a:pt x="589847" y="3843751"/>
                    <a:pt x="631562" y="3893655"/>
                  </a:cubicBezTo>
                  <a:lnTo>
                    <a:pt x="1176371" y="3493697"/>
                  </a:lnTo>
                  <a:cubicBezTo>
                    <a:pt x="1137412" y="3409196"/>
                    <a:pt x="1104500" y="3321404"/>
                    <a:pt x="1079279" y="3229781"/>
                  </a:cubicBezTo>
                  <a:lnTo>
                    <a:pt x="699601" y="3272031"/>
                  </a:lnTo>
                  <a:cubicBezTo>
                    <a:pt x="701246" y="3315928"/>
                    <a:pt x="684790" y="3351595"/>
                    <a:pt x="656240" y="3358178"/>
                  </a:cubicBezTo>
                  <a:cubicBezTo>
                    <a:pt x="653485" y="3358713"/>
                    <a:pt x="650194" y="3359288"/>
                    <a:pt x="647477" y="3359288"/>
                  </a:cubicBezTo>
                  <a:cubicBezTo>
                    <a:pt x="615674" y="3359288"/>
                    <a:pt x="582188" y="3322510"/>
                    <a:pt x="570133" y="3271496"/>
                  </a:cubicBezTo>
                  <a:cubicBezTo>
                    <a:pt x="556968" y="3215546"/>
                    <a:pt x="574534" y="3163953"/>
                    <a:pt x="609092" y="3155733"/>
                  </a:cubicBezTo>
                  <a:cubicBezTo>
                    <a:pt x="612384" y="3155197"/>
                    <a:pt x="615139" y="3154623"/>
                    <a:pt x="618430" y="3154623"/>
                  </a:cubicBezTo>
                  <a:cubicBezTo>
                    <a:pt x="644224" y="3154623"/>
                    <a:pt x="670018" y="3178197"/>
                    <a:pt x="685900" y="3213866"/>
                  </a:cubicBezTo>
                  <a:lnTo>
                    <a:pt x="1045789" y="3084396"/>
                  </a:lnTo>
                  <a:cubicBezTo>
                    <a:pt x="1035915" y="3032809"/>
                    <a:pt x="1028222" y="2980145"/>
                    <a:pt x="1023285" y="2926378"/>
                  </a:cubicBezTo>
                  <a:cubicBezTo>
                    <a:pt x="1016703" y="2857262"/>
                    <a:pt x="1014522" y="2788111"/>
                    <a:pt x="1016167" y="2720100"/>
                  </a:cubicBezTo>
                  <a:lnTo>
                    <a:pt x="357192" y="2574210"/>
                  </a:lnTo>
                  <a:cubicBezTo>
                    <a:pt x="333618" y="2653774"/>
                    <a:pt x="282565" y="2709724"/>
                    <a:pt x="227723" y="2709724"/>
                  </a:cubicBezTo>
                  <a:cubicBezTo>
                    <a:pt x="224967" y="2709724"/>
                    <a:pt x="222250" y="2709724"/>
                    <a:pt x="219495" y="2709188"/>
                  </a:cubicBezTo>
                  <a:cubicBezTo>
                    <a:pt x="148733" y="2702070"/>
                    <a:pt x="100969" y="2603291"/>
                    <a:pt x="112490" y="2489174"/>
                  </a:cubicBezTo>
                  <a:cubicBezTo>
                    <a:pt x="124010" y="2378878"/>
                    <a:pt x="186007" y="2294417"/>
                    <a:pt x="253481" y="2294417"/>
                  </a:cubicBezTo>
                  <a:cubicBezTo>
                    <a:pt x="256236" y="2294417"/>
                    <a:pt x="258953" y="2294417"/>
                    <a:pt x="261709" y="2294952"/>
                  </a:cubicBezTo>
                  <a:cubicBezTo>
                    <a:pt x="319305" y="2300999"/>
                    <a:pt x="362090" y="2367933"/>
                    <a:pt x="369252" y="2454616"/>
                  </a:cubicBezTo>
                  <a:lnTo>
                    <a:pt x="1045177" y="2443633"/>
                  </a:lnTo>
                  <a:cubicBezTo>
                    <a:pt x="1077553" y="2269694"/>
                    <a:pt x="1135686" y="2104025"/>
                    <a:pt x="1216362" y="1950944"/>
                  </a:cubicBezTo>
                  <a:lnTo>
                    <a:pt x="910779" y="1721054"/>
                  </a:lnTo>
                  <a:cubicBezTo>
                    <a:pt x="889922" y="1745202"/>
                    <a:pt x="864128" y="1759478"/>
                    <a:pt x="842199" y="1759478"/>
                  </a:cubicBezTo>
                  <a:cubicBezTo>
                    <a:pt x="834507" y="1759478"/>
                    <a:pt x="826853" y="1757832"/>
                    <a:pt x="820270" y="1754005"/>
                  </a:cubicBezTo>
                  <a:cubicBezTo>
                    <a:pt x="789540" y="1736439"/>
                    <a:pt x="787894" y="1681598"/>
                    <a:pt x="816979" y="1632187"/>
                  </a:cubicBezTo>
                  <a:cubicBezTo>
                    <a:pt x="839482" y="1593228"/>
                    <a:pt x="874040" y="1569080"/>
                    <a:pt x="902551" y="1569080"/>
                  </a:cubicBezTo>
                  <a:cubicBezTo>
                    <a:pt x="910244" y="1569080"/>
                    <a:pt x="917898" y="1570726"/>
                    <a:pt x="924480" y="1574553"/>
                  </a:cubicBezTo>
                  <a:cubicBezTo>
                    <a:pt x="949700" y="1589363"/>
                    <a:pt x="955211" y="1628323"/>
                    <a:pt x="940401" y="1669463"/>
                  </a:cubicBezTo>
                  <a:lnTo>
                    <a:pt x="1290992" y="1821436"/>
                  </a:lnTo>
                  <a:cubicBezTo>
                    <a:pt x="1341469" y="1742982"/>
                    <a:pt x="1397996" y="1668356"/>
                    <a:pt x="1459953" y="1599237"/>
                  </a:cubicBezTo>
                  <a:lnTo>
                    <a:pt x="1052872" y="1059933"/>
                  </a:lnTo>
                  <a:cubicBezTo>
                    <a:pt x="1012268" y="1086799"/>
                    <a:pt x="969482" y="1101074"/>
                    <a:pt x="932700" y="1101074"/>
                  </a:cubicBezTo>
                  <a:cubicBezTo>
                    <a:pt x="903614" y="1101074"/>
                    <a:pt x="878395" y="1092310"/>
                    <a:pt x="860829" y="1073634"/>
                  </a:cubicBezTo>
                  <a:cubicBezTo>
                    <a:pt x="811461" y="1022046"/>
                    <a:pt x="838900" y="916194"/>
                    <a:pt x="921717" y="836631"/>
                  </a:cubicBezTo>
                  <a:cubicBezTo>
                    <a:pt x="974376" y="785617"/>
                    <a:pt x="1037480" y="758177"/>
                    <a:pt x="1088493" y="758177"/>
                  </a:cubicBezTo>
                  <a:cubicBezTo>
                    <a:pt x="1117579" y="758177"/>
                    <a:pt x="1142799" y="766941"/>
                    <a:pt x="1160900" y="785617"/>
                  </a:cubicBezTo>
                  <a:cubicBezTo>
                    <a:pt x="1201504" y="827867"/>
                    <a:pt x="1190521" y="906318"/>
                    <a:pt x="1139507" y="977083"/>
                  </a:cubicBezTo>
                  <a:lnTo>
                    <a:pt x="1661283" y="1407197"/>
                  </a:lnTo>
                  <a:cubicBezTo>
                    <a:pt x="1748500" y="1336435"/>
                    <a:pt x="1843451" y="1273329"/>
                    <a:pt x="1943833" y="1220091"/>
                  </a:cubicBezTo>
                  <a:lnTo>
                    <a:pt x="1821486" y="858557"/>
                  </a:lnTo>
                  <a:cubicBezTo>
                    <a:pt x="1809431" y="861848"/>
                    <a:pt x="1797338" y="863494"/>
                    <a:pt x="1786355" y="863494"/>
                  </a:cubicBezTo>
                  <a:cubicBezTo>
                    <a:pt x="1759489" y="863494"/>
                    <a:pt x="1736986" y="853620"/>
                    <a:pt x="1728184" y="834982"/>
                  </a:cubicBezTo>
                  <a:cubicBezTo>
                    <a:pt x="1712838" y="803180"/>
                    <a:pt x="1742459" y="757065"/>
                    <a:pt x="1794009" y="732377"/>
                  </a:cubicBezTo>
                  <a:cubicBezTo>
                    <a:pt x="1815402" y="721967"/>
                    <a:pt x="1837369" y="717030"/>
                    <a:pt x="1856542" y="717030"/>
                  </a:cubicBezTo>
                  <a:cubicBezTo>
                    <a:pt x="1883982" y="717030"/>
                    <a:pt x="1905911" y="726904"/>
                    <a:pt x="1915249" y="745542"/>
                  </a:cubicBezTo>
                  <a:cubicBezTo>
                    <a:pt x="1927878" y="771872"/>
                    <a:pt x="1910312" y="807004"/>
                    <a:pt x="1875181" y="832759"/>
                  </a:cubicBezTo>
                  <a:lnTo>
                    <a:pt x="2078736" y="1155908"/>
                  </a:lnTo>
                  <a:cubicBezTo>
                    <a:pt x="2199975" y="1104320"/>
                    <a:pt x="2328906" y="1065935"/>
                    <a:pt x="2463352" y="1042898"/>
                  </a:cubicBezTo>
                  <a:lnTo>
                    <a:pt x="2479349" y="367581"/>
                  </a:lnTo>
                  <a:cubicBezTo>
                    <a:pt x="2392667" y="359889"/>
                    <a:pt x="2325730" y="317103"/>
                    <a:pt x="2320263" y="258931"/>
                  </a:cubicBezTo>
                  <a:cubicBezTo>
                    <a:pt x="2313144" y="188169"/>
                    <a:pt x="2400362" y="122310"/>
                    <a:pt x="2515020" y="111366"/>
                  </a:cubicBezTo>
                  <a:cubicBezTo>
                    <a:pt x="2525966" y="110256"/>
                    <a:pt x="2536413" y="109721"/>
                    <a:pt x="2546823" y="109721"/>
                  </a:cubicBezTo>
                  <a:moveTo>
                    <a:pt x="2546823" y="2"/>
                  </a:moveTo>
                  <a:cubicBezTo>
                    <a:pt x="2532548" y="2"/>
                    <a:pt x="2518311" y="538"/>
                    <a:pt x="2504573" y="2184"/>
                  </a:cubicBezTo>
                  <a:cubicBezTo>
                    <a:pt x="2401967" y="12057"/>
                    <a:pt x="2312529" y="54843"/>
                    <a:pt x="2259340" y="119593"/>
                  </a:cubicBezTo>
                  <a:cubicBezTo>
                    <a:pt x="2223137" y="164025"/>
                    <a:pt x="2205570" y="217259"/>
                    <a:pt x="2211043" y="269920"/>
                  </a:cubicBezTo>
                  <a:cubicBezTo>
                    <a:pt x="2218736" y="352200"/>
                    <a:pt x="2278513" y="419709"/>
                    <a:pt x="2367415" y="453734"/>
                  </a:cubicBezTo>
                  <a:lnTo>
                    <a:pt x="2355896" y="952428"/>
                  </a:lnTo>
                  <a:cubicBezTo>
                    <a:pt x="2276907" y="969995"/>
                    <a:pt x="2198985" y="993033"/>
                    <a:pt x="2123292" y="1020472"/>
                  </a:cubicBezTo>
                  <a:lnTo>
                    <a:pt x="2010282" y="841067"/>
                  </a:lnTo>
                  <a:cubicBezTo>
                    <a:pt x="2033856" y="794990"/>
                    <a:pt x="2036076" y="743975"/>
                    <a:pt x="2014683" y="698431"/>
                  </a:cubicBezTo>
                  <a:cubicBezTo>
                    <a:pt x="1987243" y="641370"/>
                    <a:pt x="1928537" y="607922"/>
                    <a:pt x="1857243" y="607922"/>
                  </a:cubicBezTo>
                  <a:cubicBezTo>
                    <a:pt x="1820466" y="607922"/>
                    <a:pt x="1782616" y="616685"/>
                    <a:pt x="1746947" y="633716"/>
                  </a:cubicBezTo>
                  <a:cubicBezTo>
                    <a:pt x="1687704" y="662227"/>
                    <a:pt x="1642695" y="708878"/>
                    <a:pt x="1624061" y="762107"/>
                  </a:cubicBezTo>
                  <a:cubicBezTo>
                    <a:pt x="1609787" y="803247"/>
                    <a:pt x="1611432" y="846033"/>
                    <a:pt x="1629534" y="882808"/>
                  </a:cubicBezTo>
                  <a:cubicBezTo>
                    <a:pt x="1650927" y="927240"/>
                    <a:pt x="1692067" y="957971"/>
                    <a:pt x="1743122" y="968954"/>
                  </a:cubicBezTo>
                  <a:lnTo>
                    <a:pt x="1811166" y="1169218"/>
                  </a:lnTo>
                  <a:cubicBezTo>
                    <a:pt x="1760688" y="1199374"/>
                    <a:pt x="1711323" y="1231751"/>
                    <a:pt x="1664130" y="1266883"/>
                  </a:cubicBezTo>
                  <a:lnTo>
                    <a:pt x="1278446" y="948672"/>
                  </a:lnTo>
                  <a:cubicBezTo>
                    <a:pt x="1310823" y="858699"/>
                    <a:pt x="1298729" y="769267"/>
                    <a:pt x="1240597" y="709485"/>
                  </a:cubicBezTo>
                  <a:cubicBezTo>
                    <a:pt x="1202748" y="669990"/>
                    <a:pt x="1148978" y="648023"/>
                    <a:pt x="1089163" y="648023"/>
                  </a:cubicBezTo>
                  <a:cubicBezTo>
                    <a:pt x="1006882" y="648023"/>
                    <a:pt x="918555" y="687518"/>
                    <a:pt x="846105" y="757212"/>
                  </a:cubicBezTo>
                  <a:cubicBezTo>
                    <a:pt x="715529" y="882322"/>
                    <a:pt x="688087" y="1051283"/>
                    <a:pt x="781926" y="1149480"/>
                  </a:cubicBezTo>
                  <a:cubicBezTo>
                    <a:pt x="819240" y="1188974"/>
                    <a:pt x="873009" y="1210942"/>
                    <a:pt x="932783" y="1210942"/>
                  </a:cubicBezTo>
                  <a:cubicBezTo>
                    <a:pt x="960758" y="1210942"/>
                    <a:pt x="989843" y="1206005"/>
                    <a:pt x="1018929" y="1197241"/>
                  </a:cubicBezTo>
                  <a:lnTo>
                    <a:pt x="1319584" y="1595554"/>
                  </a:lnTo>
                  <a:cubicBezTo>
                    <a:pt x="1296010" y="1624640"/>
                    <a:pt x="1273507" y="1654260"/>
                    <a:pt x="1251540" y="1684991"/>
                  </a:cubicBezTo>
                  <a:lnTo>
                    <a:pt x="1056782" y="1600491"/>
                  </a:lnTo>
                  <a:cubicBezTo>
                    <a:pt x="1050200" y="1549477"/>
                    <a:pt x="1023870" y="1505581"/>
                    <a:pt x="979974" y="1480319"/>
                  </a:cubicBezTo>
                  <a:cubicBezTo>
                    <a:pt x="955826" y="1466619"/>
                    <a:pt x="929497" y="1459462"/>
                    <a:pt x="902631" y="1459462"/>
                  </a:cubicBezTo>
                  <a:cubicBezTo>
                    <a:pt x="832941" y="1459462"/>
                    <a:pt x="763286" y="1505003"/>
                    <a:pt x="721580" y="1577988"/>
                  </a:cubicBezTo>
                  <a:cubicBezTo>
                    <a:pt x="688667" y="1633402"/>
                    <a:pt x="678219" y="1697581"/>
                    <a:pt x="692494" y="1751926"/>
                  </a:cubicBezTo>
                  <a:cubicBezTo>
                    <a:pt x="703477" y="1794176"/>
                    <a:pt x="729807" y="1828734"/>
                    <a:pt x="765475" y="1849018"/>
                  </a:cubicBezTo>
                  <a:cubicBezTo>
                    <a:pt x="787404" y="1862183"/>
                    <a:pt x="814308" y="1869301"/>
                    <a:pt x="841748" y="1869301"/>
                  </a:cubicBezTo>
                  <a:cubicBezTo>
                    <a:pt x="863676" y="1869301"/>
                    <a:pt x="885644" y="1864900"/>
                    <a:pt x="907037" y="1856135"/>
                  </a:cubicBezTo>
                  <a:lnTo>
                    <a:pt x="1077105" y="1983959"/>
                  </a:lnTo>
                  <a:cubicBezTo>
                    <a:pt x="1024981" y="2096969"/>
                    <a:pt x="983841" y="2214388"/>
                    <a:pt x="955288" y="2335627"/>
                  </a:cubicBezTo>
                  <a:lnTo>
                    <a:pt x="455476" y="2343855"/>
                  </a:lnTo>
                  <a:cubicBezTo>
                    <a:pt x="422028" y="2254992"/>
                    <a:pt x="355095" y="2194645"/>
                    <a:pt x="272241" y="2186415"/>
                  </a:cubicBezTo>
                  <a:cubicBezTo>
                    <a:pt x="265658" y="2185879"/>
                    <a:pt x="259075" y="2185305"/>
                    <a:pt x="252493" y="2185305"/>
                  </a:cubicBezTo>
                  <a:cubicBezTo>
                    <a:pt x="125209" y="2185305"/>
                    <a:pt x="20419" y="2308191"/>
                    <a:pt x="2323" y="2478260"/>
                  </a:cubicBezTo>
                  <a:cubicBezTo>
                    <a:pt x="-5369" y="2553958"/>
                    <a:pt x="6150" y="2628048"/>
                    <a:pt x="35236" y="2687830"/>
                  </a:cubicBezTo>
                  <a:cubicBezTo>
                    <a:pt x="72013" y="2764103"/>
                    <a:pt x="135079" y="2811823"/>
                    <a:pt x="207528" y="2818945"/>
                  </a:cubicBezTo>
                  <a:cubicBezTo>
                    <a:pt x="213575" y="2819481"/>
                    <a:pt x="220158" y="2820055"/>
                    <a:pt x="226740" y="2820055"/>
                  </a:cubicBezTo>
                  <a:cubicBezTo>
                    <a:pt x="302438" y="2820055"/>
                    <a:pt x="371590" y="2775623"/>
                    <a:pt x="418783" y="2701000"/>
                  </a:cubicBezTo>
                  <a:lnTo>
                    <a:pt x="906387" y="2808504"/>
                  </a:lnTo>
                  <a:cubicBezTo>
                    <a:pt x="907497" y="2851864"/>
                    <a:pt x="910214" y="2894651"/>
                    <a:pt x="914079" y="2936896"/>
                  </a:cubicBezTo>
                  <a:cubicBezTo>
                    <a:pt x="916261" y="2961580"/>
                    <a:pt x="919016" y="2986839"/>
                    <a:pt x="922843" y="3012059"/>
                  </a:cubicBezTo>
                  <a:lnTo>
                    <a:pt x="723148" y="3083929"/>
                  </a:lnTo>
                  <a:cubicBezTo>
                    <a:pt x="692417" y="3059207"/>
                    <a:pt x="656214" y="3044970"/>
                    <a:pt x="618368" y="3044970"/>
                  </a:cubicBezTo>
                  <a:cubicBezTo>
                    <a:pt x="606848" y="3044970"/>
                    <a:pt x="595329" y="3046080"/>
                    <a:pt x="584345" y="3048797"/>
                  </a:cubicBezTo>
                  <a:cubicBezTo>
                    <a:pt x="487253" y="3071836"/>
                    <a:pt x="435664" y="3178266"/>
                    <a:pt x="463105" y="3296783"/>
                  </a:cubicBezTo>
                  <a:cubicBezTo>
                    <a:pt x="486679" y="3398271"/>
                    <a:pt x="562419" y="3469075"/>
                    <a:pt x="646919" y="3469075"/>
                  </a:cubicBezTo>
                  <a:cubicBezTo>
                    <a:pt x="657903" y="3469075"/>
                    <a:pt x="668848" y="3467965"/>
                    <a:pt x="679832" y="3465248"/>
                  </a:cubicBezTo>
                  <a:cubicBezTo>
                    <a:pt x="729775" y="3453729"/>
                    <a:pt x="768159" y="3419707"/>
                    <a:pt x="789550" y="3372520"/>
                  </a:cubicBezTo>
                  <a:lnTo>
                    <a:pt x="1000228" y="3348946"/>
                  </a:lnTo>
                  <a:cubicBezTo>
                    <a:pt x="1012283" y="3385150"/>
                    <a:pt x="1025448" y="3421353"/>
                    <a:pt x="1040296" y="3457019"/>
                  </a:cubicBezTo>
                  <a:lnTo>
                    <a:pt x="637585" y="3752735"/>
                  </a:lnTo>
                  <a:cubicBezTo>
                    <a:pt x="592044" y="3722005"/>
                    <a:pt x="542139" y="3705013"/>
                    <a:pt x="493841" y="3705013"/>
                  </a:cubicBezTo>
                  <a:cubicBezTo>
                    <a:pt x="458709" y="3705013"/>
                    <a:pt x="426371" y="3713241"/>
                    <a:pt x="397285" y="3730232"/>
                  </a:cubicBezTo>
                  <a:cubicBezTo>
                    <a:pt x="279337" y="3797166"/>
                    <a:pt x="257372" y="3966128"/>
                    <a:pt x="346272" y="4124146"/>
                  </a:cubicBezTo>
                  <a:cubicBezTo>
                    <a:pt x="410451" y="4237734"/>
                    <a:pt x="513048" y="4307960"/>
                    <a:pt x="613469" y="4307960"/>
                  </a:cubicBezTo>
                  <a:cubicBezTo>
                    <a:pt x="648601" y="4307960"/>
                    <a:pt x="680939" y="4299732"/>
                    <a:pt x="710561" y="4282740"/>
                  </a:cubicBezTo>
                  <a:cubicBezTo>
                    <a:pt x="782968" y="4241600"/>
                    <a:pt x="820279" y="4159855"/>
                    <a:pt x="814812" y="4064372"/>
                  </a:cubicBezTo>
                  <a:lnTo>
                    <a:pt x="1274592" y="3871260"/>
                  </a:lnTo>
                  <a:cubicBezTo>
                    <a:pt x="1336053" y="3953541"/>
                    <a:pt x="1404061" y="4030346"/>
                    <a:pt x="1478147" y="4101150"/>
                  </a:cubicBezTo>
                  <a:lnTo>
                    <a:pt x="1366783" y="4282202"/>
                  </a:lnTo>
                  <a:lnTo>
                    <a:pt x="1364602" y="4282202"/>
                  </a:lnTo>
                  <a:cubicBezTo>
                    <a:pt x="1312478" y="4282202"/>
                    <a:pt x="1267510" y="4303059"/>
                    <a:pt x="1237317" y="4340372"/>
                  </a:cubicBezTo>
                  <a:cubicBezTo>
                    <a:pt x="1175856" y="4418826"/>
                    <a:pt x="1201114" y="4534062"/>
                    <a:pt x="1295488" y="4609215"/>
                  </a:cubicBezTo>
                  <a:cubicBezTo>
                    <a:pt x="1341029" y="4645419"/>
                    <a:pt x="1393154" y="4664630"/>
                    <a:pt x="1443630" y="4664630"/>
                  </a:cubicBezTo>
                  <a:cubicBezTo>
                    <a:pt x="1494644" y="4664630"/>
                    <a:pt x="1541296" y="4643237"/>
                    <a:pt x="1570915" y="4606460"/>
                  </a:cubicBezTo>
                  <a:cubicBezTo>
                    <a:pt x="1602717" y="4566965"/>
                    <a:pt x="1611519" y="4516487"/>
                    <a:pt x="1598891" y="4465469"/>
                  </a:cubicBezTo>
                  <a:lnTo>
                    <a:pt x="1749218" y="4315681"/>
                  </a:lnTo>
                  <a:cubicBezTo>
                    <a:pt x="1827136" y="4366694"/>
                    <a:pt x="1908882" y="4411126"/>
                    <a:pt x="1993382" y="4450087"/>
                  </a:cubicBezTo>
                  <a:lnTo>
                    <a:pt x="1905055" y="4942198"/>
                  </a:lnTo>
                  <a:cubicBezTo>
                    <a:pt x="1809610" y="4958118"/>
                    <a:pt x="1738807" y="5012424"/>
                    <a:pt x="1714658" y="5091409"/>
                  </a:cubicBezTo>
                  <a:cubicBezTo>
                    <a:pt x="1699311" y="5141886"/>
                    <a:pt x="1705320" y="5197835"/>
                    <a:pt x="1732760" y="5248848"/>
                  </a:cubicBezTo>
                  <a:cubicBezTo>
                    <a:pt x="1772254" y="5322901"/>
                    <a:pt x="1850708" y="5382716"/>
                    <a:pt x="1948904" y="5412343"/>
                  </a:cubicBezTo>
                  <a:cubicBezTo>
                    <a:pt x="1990045" y="5424973"/>
                    <a:pt x="2031759" y="5430980"/>
                    <a:pt x="2072368" y="5430980"/>
                  </a:cubicBezTo>
                  <a:cubicBezTo>
                    <a:pt x="2197478" y="5430980"/>
                    <a:pt x="2292921" y="5371738"/>
                    <a:pt x="2321999" y="5276832"/>
                  </a:cubicBezTo>
                  <a:cubicBezTo>
                    <a:pt x="2346147" y="5197268"/>
                    <a:pt x="2316527" y="5112230"/>
                    <a:pt x="2247372" y="5046403"/>
                  </a:cubicBezTo>
                  <a:lnTo>
                    <a:pt x="2447636" y="4591032"/>
                  </a:lnTo>
                  <a:cubicBezTo>
                    <a:pt x="2497005" y="4599260"/>
                    <a:pt x="2546371" y="4605842"/>
                    <a:pt x="2596317" y="4610243"/>
                  </a:cubicBezTo>
                  <a:lnTo>
                    <a:pt x="2622111" y="4820921"/>
                  </a:lnTo>
                  <a:cubicBezTo>
                    <a:pt x="2581507" y="4852723"/>
                    <a:pt x="2557358" y="4897729"/>
                    <a:pt x="2557358" y="4947676"/>
                  </a:cubicBezTo>
                  <a:cubicBezTo>
                    <a:pt x="2557358" y="5046412"/>
                    <a:pt x="2648441" y="5121037"/>
                    <a:pt x="2769681" y="5121037"/>
                  </a:cubicBezTo>
                  <a:cubicBezTo>
                    <a:pt x="2890922" y="5121037"/>
                    <a:pt x="2984758" y="5044229"/>
                    <a:pt x="2984758" y="4946560"/>
                  </a:cubicBezTo>
                  <a:cubicBezTo>
                    <a:pt x="2984758" y="4896082"/>
                    <a:pt x="2960074" y="4850540"/>
                    <a:pt x="2918933" y="4819275"/>
                  </a:cubicBezTo>
                  <a:lnTo>
                    <a:pt x="2943081" y="4608597"/>
                  </a:lnTo>
                  <a:cubicBezTo>
                    <a:pt x="3079702" y="4594897"/>
                    <a:pt x="3213002" y="4566883"/>
                    <a:pt x="3341933" y="4524671"/>
                  </a:cubicBezTo>
                  <a:lnTo>
                    <a:pt x="3610776" y="4946027"/>
                  </a:lnTo>
                  <a:cubicBezTo>
                    <a:pt x="3552070" y="5021725"/>
                    <a:pt x="3536149" y="5110629"/>
                    <a:pt x="3572927" y="5185792"/>
                  </a:cubicBezTo>
                  <a:cubicBezTo>
                    <a:pt x="3608058" y="5259309"/>
                    <a:pt x="3688690" y="5303740"/>
                    <a:pt x="3787435" y="5303740"/>
                  </a:cubicBezTo>
                  <a:cubicBezTo>
                    <a:pt x="3845032" y="5303740"/>
                    <a:pt x="3905383" y="5288930"/>
                    <a:pt x="3962442" y="5261490"/>
                  </a:cubicBezTo>
                  <a:cubicBezTo>
                    <a:pt x="4055170" y="5216484"/>
                    <a:pt x="4123752" y="5145726"/>
                    <a:pt x="4151193" y="5066732"/>
                  </a:cubicBezTo>
                  <a:cubicBezTo>
                    <a:pt x="4169830" y="5012427"/>
                    <a:pt x="4167650" y="4956436"/>
                    <a:pt x="4144611" y="4908714"/>
                  </a:cubicBezTo>
                  <a:cubicBezTo>
                    <a:pt x="4109479" y="4835733"/>
                    <a:pt x="4031023" y="4791305"/>
                    <a:pt x="3933394" y="4790188"/>
                  </a:cubicBezTo>
                  <a:lnTo>
                    <a:pt x="3771017" y="4319465"/>
                  </a:lnTo>
                  <a:cubicBezTo>
                    <a:pt x="3810511" y="4293671"/>
                    <a:pt x="3848934" y="4266231"/>
                    <a:pt x="3886779" y="4237720"/>
                  </a:cubicBezTo>
                  <a:lnTo>
                    <a:pt x="4047511" y="4375418"/>
                  </a:lnTo>
                  <a:cubicBezTo>
                    <a:pt x="4038747" y="4426432"/>
                    <a:pt x="4051338" y="4476378"/>
                    <a:pt x="4085935" y="4513117"/>
                  </a:cubicBezTo>
                  <a:cubicBezTo>
                    <a:pt x="4116091" y="4545494"/>
                    <a:pt x="4157806" y="4562486"/>
                    <a:pt x="4203883" y="4562486"/>
                  </a:cubicBezTo>
                  <a:cubicBezTo>
                    <a:pt x="4258188" y="4562486"/>
                    <a:pt x="4315247" y="4538338"/>
                    <a:pt x="4360794" y="4495552"/>
                  </a:cubicBezTo>
                  <a:cubicBezTo>
                    <a:pt x="4448011" y="4414917"/>
                    <a:pt x="4465574" y="4295857"/>
                    <a:pt x="4399753" y="4223985"/>
                  </a:cubicBezTo>
                  <a:cubicBezTo>
                    <a:pt x="4370133" y="4191608"/>
                    <a:pt x="4327882" y="4174042"/>
                    <a:pt x="4281805" y="4174042"/>
                  </a:cubicBezTo>
                  <a:cubicBezTo>
                    <a:pt x="4276333" y="4174042"/>
                    <a:pt x="4270822" y="4174042"/>
                    <a:pt x="4265349" y="4174578"/>
                  </a:cubicBezTo>
                  <a:lnTo>
                    <a:pt x="4140817" y="4002863"/>
                  </a:lnTo>
                  <a:cubicBezTo>
                    <a:pt x="4215444" y="3920009"/>
                    <a:pt x="4282377" y="3830571"/>
                    <a:pt x="4340513" y="3735666"/>
                  </a:cubicBezTo>
                  <a:lnTo>
                    <a:pt x="4817281" y="3884876"/>
                  </a:lnTo>
                  <a:cubicBezTo>
                    <a:pt x="4821108" y="3980896"/>
                    <a:pt x="4866113" y="4058815"/>
                    <a:pt x="4942391" y="4092262"/>
                  </a:cubicBezTo>
                  <a:cubicBezTo>
                    <a:pt x="4966538" y="4103246"/>
                    <a:pt x="4993404" y="4108718"/>
                    <a:pt x="5021380" y="4108718"/>
                  </a:cubicBezTo>
                  <a:cubicBezTo>
                    <a:pt x="5127277" y="4108718"/>
                    <a:pt x="5232057" y="4026438"/>
                    <a:pt x="5289655" y="3899687"/>
                  </a:cubicBezTo>
                  <a:cubicBezTo>
                    <a:pt x="5363172" y="3734017"/>
                    <a:pt x="5325859" y="3567769"/>
                    <a:pt x="5202438" y="3511779"/>
                  </a:cubicBezTo>
                  <a:cubicBezTo>
                    <a:pt x="5177218" y="3500795"/>
                    <a:pt x="5150850" y="3494786"/>
                    <a:pt x="5122874" y="3494786"/>
                  </a:cubicBezTo>
                  <a:cubicBezTo>
                    <a:pt x="5068569" y="3494786"/>
                    <a:pt x="5013156" y="3517289"/>
                    <a:pt x="4964318" y="3556784"/>
                  </a:cubicBezTo>
                  <a:lnTo>
                    <a:pt x="4535849" y="3301098"/>
                  </a:lnTo>
                  <a:cubicBezTo>
                    <a:pt x="4562179" y="3214416"/>
                    <a:pt x="4581926" y="3125514"/>
                    <a:pt x="4595665" y="3035546"/>
                  </a:cubicBezTo>
                  <a:lnTo>
                    <a:pt x="4807450" y="3022381"/>
                  </a:lnTo>
                  <a:cubicBezTo>
                    <a:pt x="4836536" y="3065167"/>
                    <a:pt x="4880431" y="3092071"/>
                    <a:pt x="4930914" y="3094788"/>
                  </a:cubicBezTo>
                  <a:lnTo>
                    <a:pt x="4939142" y="3094788"/>
                  </a:lnTo>
                  <a:cubicBezTo>
                    <a:pt x="5035162" y="3094788"/>
                    <a:pt x="5109749" y="3009215"/>
                    <a:pt x="5116372" y="2890694"/>
                  </a:cubicBezTo>
                  <a:cubicBezTo>
                    <a:pt x="5120199" y="2824868"/>
                    <a:pt x="5100452" y="2763409"/>
                    <a:pt x="5062603" y="2721154"/>
                  </a:cubicBezTo>
                  <a:cubicBezTo>
                    <a:pt x="5033517" y="2688777"/>
                    <a:pt x="4994559" y="2669566"/>
                    <a:pt x="4952884" y="2667920"/>
                  </a:cubicBezTo>
                  <a:lnTo>
                    <a:pt x="4945766" y="2667920"/>
                  </a:lnTo>
                  <a:cubicBezTo>
                    <a:pt x="4898579" y="2667920"/>
                    <a:pt x="4855793" y="2689849"/>
                    <a:pt x="4823949" y="2726627"/>
                  </a:cubicBezTo>
                  <a:lnTo>
                    <a:pt x="4614378" y="2689313"/>
                  </a:lnTo>
                  <a:cubicBezTo>
                    <a:pt x="4613268" y="2654182"/>
                    <a:pt x="4610551" y="2620197"/>
                    <a:pt x="4607260" y="2586708"/>
                  </a:cubicBezTo>
                  <a:cubicBezTo>
                    <a:pt x="4602859" y="2537875"/>
                    <a:pt x="4595740" y="2488511"/>
                    <a:pt x="4587513" y="2439143"/>
                  </a:cubicBezTo>
                  <a:lnTo>
                    <a:pt x="5042884" y="2233942"/>
                  </a:lnTo>
                  <a:cubicBezTo>
                    <a:pt x="5092827" y="2286066"/>
                    <a:pt x="5153709" y="2315152"/>
                    <a:pt x="5215715" y="2315152"/>
                  </a:cubicBezTo>
                  <a:cubicBezTo>
                    <a:pt x="5235462" y="2315152"/>
                    <a:pt x="5254674" y="2312396"/>
                    <a:pt x="5273311" y="2306388"/>
                  </a:cubicBezTo>
                  <a:cubicBezTo>
                    <a:pt x="5342428" y="2284459"/>
                    <a:pt x="5394551" y="2225178"/>
                    <a:pt x="5415409" y="2142893"/>
                  </a:cubicBezTo>
                  <a:cubicBezTo>
                    <a:pt x="5431866" y="2078714"/>
                    <a:pt x="5428039" y="2003548"/>
                    <a:pt x="5405536" y="1931108"/>
                  </a:cubicBezTo>
                  <a:cubicBezTo>
                    <a:pt x="5360530" y="1787364"/>
                    <a:pt x="5253562" y="1690814"/>
                    <a:pt x="5140552" y="1690814"/>
                  </a:cubicBezTo>
                  <a:cubicBezTo>
                    <a:pt x="5120805" y="1690814"/>
                    <a:pt x="5101593" y="1693569"/>
                    <a:pt x="5082956" y="1699577"/>
                  </a:cubicBezTo>
                  <a:cubicBezTo>
                    <a:pt x="5003967" y="1724797"/>
                    <a:pt x="4950195" y="1796669"/>
                    <a:pt x="4935391" y="1891621"/>
                  </a:cubicBezTo>
                  <a:lnTo>
                    <a:pt x="4445456" y="1984885"/>
                  </a:lnTo>
                  <a:cubicBezTo>
                    <a:pt x="4416944" y="1922352"/>
                    <a:pt x="4384569" y="1861421"/>
                    <a:pt x="4349436" y="1803295"/>
                  </a:cubicBezTo>
                  <a:lnTo>
                    <a:pt x="4504162" y="1657905"/>
                  </a:lnTo>
                  <a:cubicBezTo>
                    <a:pt x="4520619" y="1662306"/>
                    <a:pt x="4537075" y="1665024"/>
                    <a:pt x="4552995" y="1665024"/>
                  </a:cubicBezTo>
                  <a:cubicBezTo>
                    <a:pt x="4587018" y="1665024"/>
                    <a:pt x="4618821" y="1654614"/>
                    <a:pt x="4644614" y="1635403"/>
                  </a:cubicBezTo>
                  <a:cubicBezTo>
                    <a:pt x="4677527" y="1611255"/>
                    <a:pt x="4699494" y="1574516"/>
                    <a:pt x="4706076" y="1531151"/>
                  </a:cubicBezTo>
                  <a:cubicBezTo>
                    <a:pt x="4714840" y="1475201"/>
                    <a:pt x="4697312" y="1412626"/>
                    <a:pt x="4657779" y="1359966"/>
                  </a:cubicBezTo>
                  <a:cubicBezTo>
                    <a:pt x="4612237" y="1298505"/>
                    <a:pt x="4546953" y="1261769"/>
                    <a:pt x="4482772" y="1261769"/>
                  </a:cubicBezTo>
                  <a:cubicBezTo>
                    <a:pt x="4448750" y="1261769"/>
                    <a:pt x="4416947" y="1272179"/>
                    <a:pt x="4390618" y="1291926"/>
                  </a:cubicBezTo>
                  <a:cubicBezTo>
                    <a:pt x="4350550" y="1321012"/>
                    <a:pt x="4328621" y="1367624"/>
                    <a:pt x="4327511" y="1419749"/>
                  </a:cubicBezTo>
                  <a:lnTo>
                    <a:pt x="4143393" y="1524686"/>
                  </a:lnTo>
                  <a:cubicBezTo>
                    <a:pt x="4079750" y="1453925"/>
                    <a:pt x="4010632" y="1387526"/>
                    <a:pt x="3937114" y="1327176"/>
                  </a:cubicBezTo>
                  <a:lnTo>
                    <a:pt x="4149438" y="874558"/>
                  </a:lnTo>
                  <a:cubicBezTo>
                    <a:pt x="4159312" y="875667"/>
                    <a:pt x="4169721" y="876203"/>
                    <a:pt x="4179595" y="876203"/>
                  </a:cubicBezTo>
                  <a:cubicBezTo>
                    <a:pt x="4263521" y="876203"/>
                    <a:pt x="4333743" y="841072"/>
                    <a:pt x="4372167" y="779648"/>
                  </a:cubicBezTo>
                  <a:cubicBezTo>
                    <a:pt x="4410591" y="717650"/>
                    <a:pt x="4411127" y="639196"/>
                    <a:pt x="4373813" y="563503"/>
                  </a:cubicBezTo>
                  <a:cubicBezTo>
                    <a:pt x="4344193" y="503686"/>
                    <a:pt x="4292604" y="449386"/>
                    <a:pt x="4228423" y="409355"/>
                  </a:cubicBezTo>
                  <a:cubicBezTo>
                    <a:pt x="4163670" y="369286"/>
                    <a:pt x="4091802" y="347357"/>
                    <a:pt x="4025436" y="347357"/>
                  </a:cubicBezTo>
                  <a:cubicBezTo>
                    <a:pt x="3941510" y="347357"/>
                    <a:pt x="3871817" y="382489"/>
                    <a:pt x="3833393" y="443913"/>
                  </a:cubicBezTo>
                  <a:cubicBezTo>
                    <a:pt x="3789497" y="514675"/>
                    <a:pt x="3796079" y="604116"/>
                    <a:pt x="3846022" y="685854"/>
                  </a:cubicBezTo>
                  <a:lnTo>
                    <a:pt x="3534924" y="1075408"/>
                  </a:lnTo>
                  <a:cubicBezTo>
                    <a:pt x="3467454" y="1044141"/>
                    <a:pt x="3398303" y="1017237"/>
                    <a:pt x="3328077" y="994772"/>
                  </a:cubicBezTo>
                  <a:lnTo>
                    <a:pt x="3348934" y="783556"/>
                  </a:lnTo>
                  <a:cubicBezTo>
                    <a:pt x="3395011" y="761627"/>
                    <a:pt x="3428497" y="723203"/>
                    <a:pt x="3440017" y="675483"/>
                  </a:cubicBezTo>
                  <a:cubicBezTo>
                    <a:pt x="3461946" y="577818"/>
                    <a:pt x="3388429" y="485086"/>
                    <a:pt x="3269410" y="458222"/>
                  </a:cubicBezTo>
                  <a:cubicBezTo>
                    <a:pt x="3249126" y="453821"/>
                    <a:pt x="3229915" y="451639"/>
                    <a:pt x="3210703" y="451639"/>
                  </a:cubicBezTo>
                  <a:cubicBezTo>
                    <a:pt x="3115793" y="451639"/>
                    <a:pt x="3040095" y="503763"/>
                    <a:pt x="3022529" y="581677"/>
                  </a:cubicBezTo>
                  <a:cubicBezTo>
                    <a:pt x="3012120" y="631620"/>
                    <a:pt x="3025820" y="680991"/>
                    <a:pt x="3059307" y="719944"/>
                  </a:cubicBezTo>
                  <a:lnTo>
                    <a:pt x="2989617" y="920207"/>
                  </a:lnTo>
                  <a:cubicBezTo>
                    <a:pt x="2936383" y="913625"/>
                    <a:pt x="2883191" y="909224"/>
                    <a:pt x="2829953" y="907578"/>
                  </a:cubicBezTo>
                  <a:lnTo>
                    <a:pt x="2725172" y="419827"/>
                  </a:lnTo>
                  <a:cubicBezTo>
                    <a:pt x="2806382" y="369349"/>
                    <a:pt x="2852457" y="292004"/>
                    <a:pt x="2844766" y="209149"/>
                  </a:cubicBezTo>
                  <a:cubicBezTo>
                    <a:pt x="2832673" y="88331"/>
                    <a:pt x="2707567" y="0"/>
                    <a:pt x="2546835" y="0"/>
                  </a:cubicBezTo>
                  <a:close/>
                </a:path>
              </a:pathLst>
            </a:custGeom>
            <a:solidFill>
              <a:srgbClr val="000000"/>
            </a:solid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grpSp>
      <p:cxnSp>
        <p:nvCxnSpPr>
          <p:cNvPr id="149" name="Straight Arrow Connector 148">
            <a:extLst>
              <a:ext uri="{FF2B5EF4-FFF2-40B4-BE49-F238E27FC236}">
                <a16:creationId xmlns:a16="http://schemas.microsoft.com/office/drawing/2014/main" id="{82EF8C23-A87A-47E3-8799-4AF6AD710FB3}"/>
              </a:ext>
            </a:extLst>
          </p:cNvPr>
          <p:cNvCxnSpPr>
            <a:cxnSpLocks/>
          </p:cNvCxnSpPr>
          <p:nvPr/>
        </p:nvCxnSpPr>
        <p:spPr>
          <a:xfrm>
            <a:off x="2470192" y="2532824"/>
            <a:ext cx="0" cy="187599"/>
          </a:xfrm>
          <a:prstGeom prst="straightConnector1">
            <a:avLst/>
          </a:prstGeom>
          <a:ln w="19050">
            <a:solidFill>
              <a:srgbClr val="A3CFE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44104396-8FD3-4B52-A9AF-D74247877462}"/>
              </a:ext>
            </a:extLst>
          </p:cNvPr>
          <p:cNvCxnSpPr>
            <a:cxnSpLocks/>
          </p:cNvCxnSpPr>
          <p:nvPr/>
        </p:nvCxnSpPr>
        <p:spPr>
          <a:xfrm>
            <a:off x="2734162" y="2919701"/>
            <a:ext cx="1571138" cy="0"/>
          </a:xfrm>
          <a:prstGeom prst="straightConnector1">
            <a:avLst/>
          </a:prstGeom>
          <a:ln w="19050">
            <a:solidFill>
              <a:srgbClr val="A3CFE2"/>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F386277-A33A-475F-8D1A-2775EF491223}"/>
              </a:ext>
            </a:extLst>
          </p:cNvPr>
          <p:cNvCxnSpPr>
            <a:cxnSpLocks/>
          </p:cNvCxnSpPr>
          <p:nvPr/>
        </p:nvCxnSpPr>
        <p:spPr>
          <a:xfrm>
            <a:off x="1756604" y="4700548"/>
            <a:ext cx="398163" cy="0"/>
          </a:xfrm>
          <a:prstGeom prst="line">
            <a:avLst/>
          </a:prstGeom>
          <a:ln w="127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2F33E9E-B21E-4500-A9A5-965447B3843A}"/>
              </a:ext>
            </a:extLst>
          </p:cNvPr>
          <p:cNvCxnSpPr>
            <a:cxnSpLocks/>
          </p:cNvCxnSpPr>
          <p:nvPr/>
        </p:nvCxnSpPr>
        <p:spPr>
          <a:xfrm>
            <a:off x="2950633" y="4700548"/>
            <a:ext cx="403270" cy="0"/>
          </a:xfrm>
          <a:prstGeom prst="line">
            <a:avLst/>
          </a:prstGeom>
          <a:ln w="127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5" name="Group 204">
            <a:extLst>
              <a:ext uri="{FF2B5EF4-FFF2-40B4-BE49-F238E27FC236}">
                <a16:creationId xmlns:a16="http://schemas.microsoft.com/office/drawing/2014/main" id="{89F7E789-8DD5-4F55-9C69-13441861B18B}"/>
              </a:ext>
            </a:extLst>
          </p:cNvPr>
          <p:cNvGrpSpPr/>
          <p:nvPr/>
        </p:nvGrpSpPr>
        <p:grpSpPr>
          <a:xfrm>
            <a:off x="2479670" y="4541427"/>
            <a:ext cx="373921" cy="375142"/>
            <a:chOff x="3314670" y="4541427"/>
            <a:chExt cx="373921" cy="375142"/>
          </a:xfrm>
        </p:grpSpPr>
        <p:pic>
          <p:nvPicPr>
            <p:cNvPr id="204" name="Picture 203">
              <a:extLst>
                <a:ext uri="{FF2B5EF4-FFF2-40B4-BE49-F238E27FC236}">
                  <a16:creationId xmlns:a16="http://schemas.microsoft.com/office/drawing/2014/main" id="{3DE631D7-1C7D-43C4-9900-A389A37DB2C7}"/>
                </a:ext>
              </a:extLst>
            </p:cNvPr>
            <p:cNvPicPr>
              <a:picLocks noChangeAspect="1"/>
            </p:cNvPicPr>
            <p:nvPr/>
          </p:nvPicPr>
          <p:blipFill rotWithShape="1">
            <a:blip r:embed="rId27"/>
            <a:srcRect l="8356" r="29424"/>
            <a:stretch/>
          </p:blipFill>
          <p:spPr>
            <a:xfrm>
              <a:off x="3344638" y="4573588"/>
              <a:ext cx="192317" cy="191894"/>
            </a:xfrm>
            <a:prstGeom prst="ellipse">
              <a:avLst/>
            </a:prstGeom>
          </p:spPr>
        </p:pic>
        <p:grpSp>
          <p:nvGrpSpPr>
            <p:cNvPr id="202" name="Group 201">
              <a:extLst>
                <a:ext uri="{FF2B5EF4-FFF2-40B4-BE49-F238E27FC236}">
                  <a16:creationId xmlns:a16="http://schemas.microsoft.com/office/drawing/2014/main" id="{503C654D-1A9F-4A6E-AB35-2D5B8B25C050}"/>
                </a:ext>
              </a:extLst>
            </p:cNvPr>
            <p:cNvGrpSpPr/>
            <p:nvPr/>
          </p:nvGrpSpPr>
          <p:grpSpPr>
            <a:xfrm>
              <a:off x="3314670" y="4541427"/>
              <a:ext cx="373921" cy="375142"/>
              <a:chOff x="-4810564" y="219626"/>
              <a:chExt cx="4439162" cy="4453653"/>
            </a:xfrm>
            <a:solidFill>
              <a:srgbClr val="383A37"/>
            </a:solidFill>
          </p:grpSpPr>
          <p:sp>
            <p:nvSpPr>
              <p:cNvPr id="160" name="Freeform: Shape 159">
                <a:extLst>
                  <a:ext uri="{FF2B5EF4-FFF2-40B4-BE49-F238E27FC236}">
                    <a16:creationId xmlns:a16="http://schemas.microsoft.com/office/drawing/2014/main" id="{DCA21C77-69BF-47B1-9933-97CB2870C588}"/>
                  </a:ext>
                </a:extLst>
              </p:cNvPr>
              <p:cNvSpPr/>
              <p:nvPr/>
            </p:nvSpPr>
            <p:spPr>
              <a:xfrm>
                <a:off x="-4810564" y="219626"/>
                <a:ext cx="4439162" cy="4453653"/>
              </a:xfrm>
              <a:custGeom>
                <a:avLst/>
                <a:gdLst>
                  <a:gd name="connsiteX0" fmla="*/ 4434982 w 4439162"/>
                  <a:gd name="connsiteY0" fmla="*/ 4009254 h 4453653"/>
                  <a:gd name="connsiteX1" fmla="*/ 4347191 w 4439162"/>
                  <a:gd name="connsiteY1" fmla="*/ 3844652 h 4453653"/>
                  <a:gd name="connsiteX2" fmla="*/ 3359638 w 4439162"/>
                  <a:gd name="connsiteY2" fmla="*/ 2857101 h 4453653"/>
                  <a:gd name="connsiteX3" fmla="*/ 3107244 w 4439162"/>
                  <a:gd name="connsiteY3" fmla="*/ 2774820 h 4453653"/>
                  <a:gd name="connsiteX4" fmla="*/ 3074332 w 4439162"/>
                  <a:gd name="connsiteY4" fmla="*/ 2763837 h 4453653"/>
                  <a:gd name="connsiteX5" fmla="*/ 2739661 w 4439162"/>
                  <a:gd name="connsiteY5" fmla="*/ 2429166 h 4453653"/>
                  <a:gd name="connsiteX6" fmla="*/ 2734189 w 4439162"/>
                  <a:gd name="connsiteY6" fmla="*/ 2379797 h 4453653"/>
                  <a:gd name="connsiteX7" fmla="*/ 2421444 w 4439162"/>
                  <a:gd name="connsiteY7" fmla="*/ 311424 h 4453653"/>
                  <a:gd name="connsiteX8" fmla="*/ 2322709 w 4439162"/>
                  <a:gd name="connsiteY8" fmla="*/ 240089 h 4453653"/>
                  <a:gd name="connsiteX9" fmla="*/ 1817960 w 4439162"/>
                  <a:gd name="connsiteY9" fmla="*/ 31596 h 4453653"/>
                  <a:gd name="connsiteX10" fmla="*/ 237877 w 4439162"/>
                  <a:gd name="connsiteY10" fmla="*/ 695471 h 4453653"/>
                  <a:gd name="connsiteX11" fmla="*/ 34890 w 4439162"/>
                  <a:gd name="connsiteY11" fmla="*/ 1183760 h 4453653"/>
                  <a:gd name="connsiteX12" fmla="*/ 676798 w 4439162"/>
                  <a:gd name="connsiteY12" fmla="*/ 2769330 h 4453653"/>
                  <a:gd name="connsiteX13" fmla="*/ 1170555 w 4439162"/>
                  <a:gd name="connsiteY13" fmla="*/ 2983299 h 4453653"/>
                  <a:gd name="connsiteX14" fmla="*/ 2383049 w 4439162"/>
                  <a:gd name="connsiteY14" fmla="*/ 2741888 h 4453653"/>
                  <a:gd name="connsiteX15" fmla="*/ 2421473 w 4439162"/>
                  <a:gd name="connsiteY15" fmla="*/ 2741888 h 4453653"/>
                  <a:gd name="connsiteX16" fmla="*/ 2432456 w 4439162"/>
                  <a:gd name="connsiteY16" fmla="*/ 2747360 h 4453653"/>
                  <a:gd name="connsiteX17" fmla="*/ 2767127 w 4439162"/>
                  <a:gd name="connsiteY17" fmla="*/ 3082031 h 4453653"/>
                  <a:gd name="connsiteX18" fmla="*/ 2778110 w 4439162"/>
                  <a:gd name="connsiteY18" fmla="*/ 3114943 h 4453653"/>
                  <a:gd name="connsiteX19" fmla="*/ 2860391 w 4439162"/>
                  <a:gd name="connsiteY19" fmla="*/ 3367337 h 4453653"/>
                  <a:gd name="connsiteX20" fmla="*/ 3858915 w 4439162"/>
                  <a:gd name="connsiteY20" fmla="*/ 4365862 h 4453653"/>
                  <a:gd name="connsiteX21" fmla="*/ 4067409 w 4439162"/>
                  <a:gd name="connsiteY21" fmla="*/ 4453654 h 4453653"/>
                  <a:gd name="connsiteX22" fmla="*/ 4281378 w 4439162"/>
                  <a:gd name="connsiteY22" fmla="*/ 4365862 h 4453653"/>
                  <a:gd name="connsiteX23" fmla="*/ 4352713 w 4439162"/>
                  <a:gd name="connsiteY23" fmla="*/ 4294527 h 4453653"/>
                  <a:gd name="connsiteX24" fmla="*/ 4434955 w 4439162"/>
                  <a:gd name="connsiteY24" fmla="*/ 4009264 h 4453653"/>
                  <a:gd name="connsiteX25" fmla="*/ 2415986 w 4439162"/>
                  <a:gd name="connsiteY25" fmla="*/ 2489521 h 4453653"/>
                  <a:gd name="connsiteX26" fmla="*/ 2092298 w 4439162"/>
                  <a:gd name="connsiteY26" fmla="*/ 2714474 h 4453653"/>
                  <a:gd name="connsiteX27" fmla="*/ 1916714 w 4439162"/>
                  <a:gd name="connsiteY27" fmla="*/ 2785808 h 4453653"/>
                  <a:gd name="connsiteX28" fmla="*/ 545114 w 4439162"/>
                  <a:gd name="connsiteY28" fmla="*/ 2456605 h 4453653"/>
                  <a:gd name="connsiteX29" fmla="*/ 172058 w 4439162"/>
                  <a:gd name="connsiteY29" fmla="*/ 1249597 h 4453653"/>
                  <a:gd name="connsiteX30" fmla="*/ 369569 w 4439162"/>
                  <a:gd name="connsiteY30" fmla="*/ 766784 h 4453653"/>
                  <a:gd name="connsiteX31" fmla="*/ 1494281 w 4439162"/>
                  <a:gd name="connsiteY31" fmla="*/ 157793 h 4453653"/>
                  <a:gd name="connsiteX32" fmla="*/ 2410510 w 4439162"/>
                  <a:gd name="connsiteY32" fmla="*/ 519906 h 4453653"/>
                  <a:gd name="connsiteX33" fmla="*/ 2448933 w 4439162"/>
                  <a:gd name="connsiteY33" fmla="*/ 552818 h 4453653"/>
                  <a:gd name="connsiteX34" fmla="*/ 2415982 w 4439162"/>
                  <a:gd name="connsiteY34" fmla="*/ 2489518 h 4453653"/>
                  <a:gd name="connsiteX35" fmla="*/ 2854908 w 4439162"/>
                  <a:gd name="connsiteY35" fmla="*/ 2928443 h 4453653"/>
                  <a:gd name="connsiteX36" fmla="*/ 2553146 w 4439162"/>
                  <a:gd name="connsiteY36" fmla="*/ 2632197 h 4453653"/>
                  <a:gd name="connsiteX37" fmla="*/ 2629954 w 4439162"/>
                  <a:gd name="connsiteY37" fmla="*/ 2555390 h 4453653"/>
                  <a:gd name="connsiteX38" fmla="*/ 2926200 w 4439162"/>
                  <a:gd name="connsiteY38" fmla="*/ 2851636 h 4453653"/>
                  <a:gd name="connsiteX39" fmla="*/ 4237481 w 4439162"/>
                  <a:gd name="connsiteY39" fmla="*/ 4162883 h 4453653"/>
                  <a:gd name="connsiteX40" fmla="*/ 4166146 w 4439162"/>
                  <a:gd name="connsiteY40" fmla="*/ 4234218 h 4453653"/>
                  <a:gd name="connsiteX41" fmla="*/ 3968635 w 4439162"/>
                  <a:gd name="connsiteY41" fmla="*/ 4234218 h 4453653"/>
                  <a:gd name="connsiteX42" fmla="*/ 2970111 w 4439162"/>
                  <a:gd name="connsiteY42" fmla="*/ 3235693 h 4453653"/>
                  <a:gd name="connsiteX43" fmla="*/ 2970111 w 4439162"/>
                  <a:gd name="connsiteY43" fmla="*/ 3038183 h 4453653"/>
                  <a:gd name="connsiteX44" fmla="*/ 3041446 w 4439162"/>
                  <a:gd name="connsiteY44" fmla="*/ 2966848 h 4453653"/>
                  <a:gd name="connsiteX45" fmla="*/ 3140181 w 4439162"/>
                  <a:gd name="connsiteY45" fmla="*/ 2928425 h 4453653"/>
                  <a:gd name="connsiteX46" fmla="*/ 3238917 w 4439162"/>
                  <a:gd name="connsiteY46" fmla="*/ 2966848 h 4453653"/>
                  <a:gd name="connsiteX47" fmla="*/ 4237442 w 4439162"/>
                  <a:gd name="connsiteY47" fmla="*/ 3965373 h 4453653"/>
                  <a:gd name="connsiteX48" fmla="*/ 4275865 w 4439162"/>
                  <a:gd name="connsiteY48" fmla="*/ 4064108 h 4453653"/>
                  <a:gd name="connsiteX49" fmla="*/ 4237442 w 4439162"/>
                  <a:gd name="connsiteY49" fmla="*/ 4162883 h 44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39162" h="4453653">
                    <a:moveTo>
                      <a:pt x="4434982" y="4009254"/>
                    </a:moveTo>
                    <a:cubicBezTo>
                      <a:pt x="4423998" y="3948902"/>
                      <a:pt x="4391086" y="3888553"/>
                      <a:pt x="4347191" y="3844652"/>
                    </a:cubicBezTo>
                    <a:lnTo>
                      <a:pt x="3359638" y="2857101"/>
                    </a:lnTo>
                    <a:cubicBezTo>
                      <a:pt x="3293813" y="2791275"/>
                      <a:pt x="3200552" y="2763837"/>
                      <a:pt x="3107244" y="2774820"/>
                    </a:cubicBezTo>
                    <a:cubicBezTo>
                      <a:pt x="3096261" y="2774820"/>
                      <a:pt x="3085315" y="2774820"/>
                      <a:pt x="3074332" y="2763837"/>
                    </a:cubicBezTo>
                    <a:lnTo>
                      <a:pt x="2739661" y="2429166"/>
                    </a:lnTo>
                    <a:cubicBezTo>
                      <a:pt x="2723205" y="2412710"/>
                      <a:pt x="2723205" y="2396254"/>
                      <a:pt x="2734189" y="2379797"/>
                    </a:cubicBezTo>
                    <a:cubicBezTo>
                      <a:pt x="3189560" y="1737888"/>
                      <a:pt x="3085318" y="821660"/>
                      <a:pt x="2421444" y="311424"/>
                    </a:cubicBezTo>
                    <a:cubicBezTo>
                      <a:pt x="2388532" y="283985"/>
                      <a:pt x="2355619" y="262056"/>
                      <a:pt x="2322709" y="240089"/>
                    </a:cubicBezTo>
                    <a:cubicBezTo>
                      <a:pt x="2169090" y="141354"/>
                      <a:pt x="1999021" y="70021"/>
                      <a:pt x="1817960" y="31596"/>
                    </a:cubicBezTo>
                    <a:cubicBezTo>
                      <a:pt x="1192510" y="-94581"/>
                      <a:pt x="583520" y="163280"/>
                      <a:pt x="237877" y="695471"/>
                    </a:cubicBezTo>
                    <a:cubicBezTo>
                      <a:pt x="139141" y="843613"/>
                      <a:pt x="73275" y="1008215"/>
                      <a:pt x="34890" y="1183760"/>
                    </a:cubicBezTo>
                    <a:cubicBezTo>
                      <a:pt x="-96794" y="1803733"/>
                      <a:pt x="150124" y="2412714"/>
                      <a:pt x="676798" y="2769330"/>
                    </a:cubicBezTo>
                    <a:cubicBezTo>
                      <a:pt x="824941" y="2868066"/>
                      <a:pt x="995010" y="2939398"/>
                      <a:pt x="1170555" y="2983299"/>
                    </a:cubicBezTo>
                    <a:cubicBezTo>
                      <a:pt x="1609477" y="3082035"/>
                      <a:pt x="2042883" y="2983299"/>
                      <a:pt x="2383049" y="2741888"/>
                    </a:cubicBezTo>
                    <a:cubicBezTo>
                      <a:pt x="2394033" y="2730904"/>
                      <a:pt x="2410489" y="2736416"/>
                      <a:pt x="2421473" y="2741888"/>
                    </a:cubicBezTo>
                    <a:cubicBezTo>
                      <a:pt x="2426945" y="2741888"/>
                      <a:pt x="2426945" y="2741888"/>
                      <a:pt x="2432456" y="2747360"/>
                    </a:cubicBezTo>
                    <a:lnTo>
                      <a:pt x="2767127" y="3082031"/>
                    </a:lnTo>
                    <a:cubicBezTo>
                      <a:pt x="2778110" y="3093014"/>
                      <a:pt x="2778110" y="3103960"/>
                      <a:pt x="2778110" y="3114943"/>
                    </a:cubicBezTo>
                    <a:cubicBezTo>
                      <a:pt x="2767127" y="3202735"/>
                      <a:pt x="2794567" y="3301471"/>
                      <a:pt x="2860391" y="3367337"/>
                    </a:cubicBezTo>
                    <a:lnTo>
                      <a:pt x="3858915" y="4365862"/>
                    </a:lnTo>
                    <a:cubicBezTo>
                      <a:pt x="3919268" y="4426215"/>
                      <a:pt x="3996075" y="4453654"/>
                      <a:pt x="4067409" y="4453654"/>
                    </a:cubicBezTo>
                    <a:cubicBezTo>
                      <a:pt x="4144216" y="4453654"/>
                      <a:pt x="4221028" y="4426214"/>
                      <a:pt x="4281378" y="4365862"/>
                    </a:cubicBezTo>
                    <a:lnTo>
                      <a:pt x="4352713" y="4294527"/>
                    </a:lnTo>
                    <a:cubicBezTo>
                      <a:pt x="4418499" y="4206774"/>
                      <a:pt x="4451449" y="4108000"/>
                      <a:pt x="4434955" y="4009264"/>
                    </a:cubicBezTo>
                    <a:close/>
                    <a:moveTo>
                      <a:pt x="2415986" y="2489521"/>
                    </a:moveTo>
                    <a:cubicBezTo>
                      <a:pt x="2322722" y="2577313"/>
                      <a:pt x="2218476" y="2654123"/>
                      <a:pt x="2092298" y="2714474"/>
                    </a:cubicBezTo>
                    <a:cubicBezTo>
                      <a:pt x="2037419" y="2741914"/>
                      <a:pt x="1977065" y="2769353"/>
                      <a:pt x="1916714" y="2785808"/>
                    </a:cubicBezTo>
                    <a:cubicBezTo>
                      <a:pt x="1411965" y="2939428"/>
                      <a:pt x="896244" y="2807738"/>
                      <a:pt x="545114" y="2456605"/>
                    </a:cubicBezTo>
                    <a:cubicBezTo>
                      <a:pt x="232370" y="2143861"/>
                      <a:pt x="89743" y="1699472"/>
                      <a:pt x="172058" y="1249597"/>
                    </a:cubicBezTo>
                    <a:cubicBezTo>
                      <a:pt x="204971" y="1079528"/>
                      <a:pt x="270794" y="914926"/>
                      <a:pt x="369569" y="766784"/>
                    </a:cubicBezTo>
                    <a:cubicBezTo>
                      <a:pt x="627430" y="377230"/>
                      <a:pt x="1044386" y="157793"/>
                      <a:pt x="1494281" y="157793"/>
                    </a:cubicBezTo>
                    <a:cubicBezTo>
                      <a:pt x="1834428" y="157793"/>
                      <a:pt x="2158155" y="283971"/>
                      <a:pt x="2410510" y="519906"/>
                    </a:cubicBezTo>
                    <a:cubicBezTo>
                      <a:pt x="2421493" y="530889"/>
                      <a:pt x="2437949" y="541835"/>
                      <a:pt x="2448933" y="552818"/>
                    </a:cubicBezTo>
                    <a:cubicBezTo>
                      <a:pt x="2992067" y="1084999"/>
                      <a:pt x="2981075" y="1968309"/>
                      <a:pt x="2415982" y="2489518"/>
                    </a:cubicBezTo>
                    <a:close/>
                    <a:moveTo>
                      <a:pt x="2854908" y="2928443"/>
                    </a:moveTo>
                    <a:lnTo>
                      <a:pt x="2553146" y="2632197"/>
                    </a:lnTo>
                    <a:lnTo>
                      <a:pt x="2629954" y="2555390"/>
                    </a:lnTo>
                    <a:lnTo>
                      <a:pt x="2926200" y="2851636"/>
                    </a:lnTo>
                    <a:close/>
                    <a:moveTo>
                      <a:pt x="4237481" y="4162883"/>
                    </a:moveTo>
                    <a:lnTo>
                      <a:pt x="4166146" y="4234218"/>
                    </a:lnTo>
                    <a:cubicBezTo>
                      <a:pt x="4111266" y="4289098"/>
                      <a:pt x="4023509" y="4289098"/>
                      <a:pt x="3968635" y="4234218"/>
                    </a:cubicBezTo>
                    <a:lnTo>
                      <a:pt x="2970111" y="3235693"/>
                    </a:lnTo>
                    <a:cubicBezTo>
                      <a:pt x="2915231" y="3180814"/>
                      <a:pt x="2915231" y="3093057"/>
                      <a:pt x="2970111" y="3038183"/>
                    </a:cubicBezTo>
                    <a:lnTo>
                      <a:pt x="3041446" y="2966848"/>
                    </a:lnTo>
                    <a:cubicBezTo>
                      <a:pt x="3068885" y="2939408"/>
                      <a:pt x="3101798" y="2928425"/>
                      <a:pt x="3140181" y="2928425"/>
                    </a:cubicBezTo>
                    <a:cubicBezTo>
                      <a:pt x="3178605" y="2928425"/>
                      <a:pt x="3211516" y="2944881"/>
                      <a:pt x="3238917" y="2966848"/>
                    </a:cubicBezTo>
                    <a:lnTo>
                      <a:pt x="4237442" y="3965373"/>
                    </a:lnTo>
                    <a:cubicBezTo>
                      <a:pt x="4264882" y="3992813"/>
                      <a:pt x="4275865" y="4025725"/>
                      <a:pt x="4275865" y="4064108"/>
                    </a:cubicBezTo>
                    <a:cubicBezTo>
                      <a:pt x="4281338" y="4102532"/>
                      <a:pt x="4264882" y="4135444"/>
                      <a:pt x="4237442" y="4162883"/>
                    </a:cubicBezTo>
                    <a:close/>
                  </a:path>
                </a:pathLst>
              </a:custGeom>
              <a:grp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sp>
            <p:nvSpPr>
              <p:cNvPr id="161" name="Freeform: Shape 160">
                <a:extLst>
                  <a:ext uri="{FF2B5EF4-FFF2-40B4-BE49-F238E27FC236}">
                    <a16:creationId xmlns:a16="http://schemas.microsoft.com/office/drawing/2014/main" id="{E1B0A643-239D-475F-AC72-7BC153C94E16}"/>
                  </a:ext>
                </a:extLst>
              </p:cNvPr>
              <p:cNvSpPr/>
              <p:nvPr/>
            </p:nvSpPr>
            <p:spPr>
              <a:xfrm>
                <a:off x="-4530160" y="498968"/>
                <a:ext cx="2449955" cy="2446078"/>
              </a:xfrm>
              <a:custGeom>
                <a:avLst/>
                <a:gdLst>
                  <a:gd name="connsiteX0" fmla="*/ 2393443 w 2449955"/>
                  <a:gd name="connsiteY0" fmla="*/ 844066 h 2446078"/>
                  <a:gd name="connsiteX1" fmla="*/ 2327618 w 2449955"/>
                  <a:gd name="connsiteY1" fmla="*/ 684980 h 2446078"/>
                  <a:gd name="connsiteX2" fmla="*/ 2135574 w 2449955"/>
                  <a:gd name="connsiteY2" fmla="*/ 410660 h 2446078"/>
                  <a:gd name="connsiteX3" fmla="*/ 357980 w 2449955"/>
                  <a:gd name="connsiteY3" fmla="*/ 355780 h 2446078"/>
                  <a:gd name="connsiteX4" fmla="*/ 357980 w 2449955"/>
                  <a:gd name="connsiteY4" fmla="*/ 2089482 h 2446078"/>
                  <a:gd name="connsiteX5" fmla="*/ 1224831 w 2449955"/>
                  <a:gd name="connsiteY5" fmla="*/ 2446079 h 2446078"/>
                  <a:gd name="connsiteX6" fmla="*/ 2091683 w 2449955"/>
                  <a:gd name="connsiteY6" fmla="*/ 2089482 h 2446078"/>
                  <a:gd name="connsiteX7" fmla="*/ 2141052 w 2449955"/>
                  <a:gd name="connsiteY7" fmla="*/ 2040114 h 2446078"/>
                  <a:gd name="connsiteX8" fmla="*/ 2393445 w 2449955"/>
                  <a:gd name="connsiteY8" fmla="*/ 844078 h 2446078"/>
                  <a:gd name="connsiteX9" fmla="*/ 2239823 w 2449955"/>
                  <a:gd name="connsiteY9" fmla="*/ 1546325 h 2446078"/>
                  <a:gd name="connsiteX10" fmla="*/ 2179471 w 2449955"/>
                  <a:gd name="connsiteY10" fmla="*/ 1694467 h 2446078"/>
                  <a:gd name="connsiteX11" fmla="*/ 2135575 w 2449955"/>
                  <a:gd name="connsiteY11" fmla="*/ 1765803 h 2446078"/>
                  <a:gd name="connsiteX12" fmla="*/ 357981 w 2449955"/>
                  <a:gd name="connsiteY12" fmla="*/ 1848083 h 2446078"/>
                  <a:gd name="connsiteX13" fmla="*/ 379910 w 2449955"/>
                  <a:gd name="connsiteY13" fmla="*/ 575238 h 2446078"/>
                  <a:gd name="connsiteX14" fmla="*/ 1224796 w 2449955"/>
                  <a:gd name="connsiteY14" fmla="*/ 158281 h 2446078"/>
                  <a:gd name="connsiteX15" fmla="*/ 1976423 w 2449955"/>
                  <a:gd name="connsiteY15" fmla="*/ 471026 h 2446078"/>
                  <a:gd name="connsiteX16" fmla="*/ 2135509 w 2449955"/>
                  <a:gd name="connsiteY16" fmla="*/ 679519 h 2446078"/>
                  <a:gd name="connsiteX17" fmla="*/ 2239829 w 2449955"/>
                  <a:gd name="connsiteY17" fmla="*/ 1546340 h 244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9955" h="2446078">
                    <a:moveTo>
                      <a:pt x="2393443" y="844066"/>
                    </a:moveTo>
                    <a:cubicBezTo>
                      <a:pt x="2376986" y="789186"/>
                      <a:pt x="2355019" y="734347"/>
                      <a:pt x="2327618" y="684980"/>
                    </a:cubicBezTo>
                    <a:cubicBezTo>
                      <a:pt x="2272738" y="580728"/>
                      <a:pt x="2212384" y="487469"/>
                      <a:pt x="2135574" y="410660"/>
                    </a:cubicBezTo>
                    <a:cubicBezTo>
                      <a:pt x="1663744" y="-116054"/>
                      <a:pt x="851756" y="-137980"/>
                      <a:pt x="357980" y="355780"/>
                    </a:cubicBezTo>
                    <a:cubicBezTo>
                      <a:pt x="-119327" y="833087"/>
                      <a:pt x="-119327" y="1612166"/>
                      <a:pt x="357980" y="2089482"/>
                    </a:cubicBezTo>
                    <a:cubicBezTo>
                      <a:pt x="599392" y="2330894"/>
                      <a:pt x="912097" y="2446079"/>
                      <a:pt x="1224831" y="2446079"/>
                    </a:cubicBezTo>
                    <a:cubicBezTo>
                      <a:pt x="1537566" y="2446079"/>
                      <a:pt x="1850281" y="2325378"/>
                      <a:pt x="2091683" y="2089482"/>
                    </a:cubicBezTo>
                    <a:cubicBezTo>
                      <a:pt x="2108139" y="2073026"/>
                      <a:pt x="2124595" y="2056570"/>
                      <a:pt x="2141052" y="2040114"/>
                    </a:cubicBezTo>
                    <a:cubicBezTo>
                      <a:pt x="2420878" y="1721902"/>
                      <a:pt x="2525129" y="1277504"/>
                      <a:pt x="2393445" y="844078"/>
                    </a:cubicBezTo>
                    <a:close/>
                    <a:moveTo>
                      <a:pt x="2239823" y="1546325"/>
                    </a:moveTo>
                    <a:cubicBezTo>
                      <a:pt x="2223367" y="1595694"/>
                      <a:pt x="2201400" y="1650576"/>
                      <a:pt x="2179471" y="1694467"/>
                    </a:cubicBezTo>
                    <a:cubicBezTo>
                      <a:pt x="2168488" y="1721907"/>
                      <a:pt x="2152031" y="1743836"/>
                      <a:pt x="2135575" y="1765803"/>
                    </a:cubicBezTo>
                    <a:cubicBezTo>
                      <a:pt x="1729571" y="2429637"/>
                      <a:pt x="807866" y="2457079"/>
                      <a:pt x="357981" y="1848083"/>
                    </a:cubicBezTo>
                    <a:cubicBezTo>
                      <a:pt x="83661" y="1469511"/>
                      <a:pt x="89138" y="942846"/>
                      <a:pt x="379910" y="575238"/>
                    </a:cubicBezTo>
                    <a:cubicBezTo>
                      <a:pt x="593880" y="300918"/>
                      <a:pt x="912091" y="158281"/>
                      <a:pt x="1224796" y="158281"/>
                    </a:cubicBezTo>
                    <a:cubicBezTo>
                      <a:pt x="1499116" y="158281"/>
                      <a:pt x="1767960" y="262533"/>
                      <a:pt x="1976423" y="471026"/>
                    </a:cubicBezTo>
                    <a:cubicBezTo>
                      <a:pt x="2036776" y="531378"/>
                      <a:pt x="2091657" y="602709"/>
                      <a:pt x="2135509" y="679519"/>
                    </a:cubicBezTo>
                    <a:cubicBezTo>
                      <a:pt x="2289207" y="926397"/>
                      <a:pt x="2333098" y="1239102"/>
                      <a:pt x="2239829" y="1546340"/>
                    </a:cubicBezTo>
                    <a:close/>
                  </a:path>
                </a:pathLst>
              </a:custGeom>
              <a:grp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grpSp>
      </p:grpSp>
      <p:sp>
        <p:nvSpPr>
          <p:cNvPr id="206" name="Freeform: Shape 205">
            <a:extLst>
              <a:ext uri="{FF2B5EF4-FFF2-40B4-BE49-F238E27FC236}">
                <a16:creationId xmlns:a16="http://schemas.microsoft.com/office/drawing/2014/main" id="{95B7F253-D749-4DDF-A6E2-115892F56081}"/>
              </a:ext>
            </a:extLst>
          </p:cNvPr>
          <p:cNvSpPr/>
          <p:nvPr/>
        </p:nvSpPr>
        <p:spPr>
          <a:xfrm>
            <a:off x="3775037" y="4202113"/>
            <a:ext cx="173037" cy="1001712"/>
          </a:xfrm>
          <a:custGeom>
            <a:avLst/>
            <a:gdLst>
              <a:gd name="connsiteX0" fmla="*/ 173037 w 173037"/>
              <a:gd name="connsiteY0" fmla="*/ 0 h 1001712"/>
              <a:gd name="connsiteX1" fmla="*/ 0 w 173037"/>
              <a:gd name="connsiteY1" fmla="*/ 0 h 1001712"/>
              <a:gd name="connsiteX2" fmla="*/ 0 w 173037"/>
              <a:gd name="connsiteY2" fmla="*/ 1001712 h 1001712"/>
              <a:gd name="connsiteX3" fmla="*/ 169862 w 173037"/>
              <a:gd name="connsiteY3" fmla="*/ 1001712 h 1001712"/>
            </a:gdLst>
            <a:ahLst/>
            <a:cxnLst>
              <a:cxn ang="0">
                <a:pos x="connsiteX0" y="connsiteY0"/>
              </a:cxn>
              <a:cxn ang="0">
                <a:pos x="connsiteX1" y="connsiteY1"/>
              </a:cxn>
              <a:cxn ang="0">
                <a:pos x="connsiteX2" y="connsiteY2"/>
              </a:cxn>
              <a:cxn ang="0">
                <a:pos x="connsiteX3" y="connsiteY3"/>
              </a:cxn>
            </a:cxnLst>
            <a:rect l="l" t="t" r="r" b="b"/>
            <a:pathLst>
              <a:path w="173037" h="1001712">
                <a:moveTo>
                  <a:pt x="173037" y="0"/>
                </a:moveTo>
                <a:lnTo>
                  <a:pt x="0" y="0"/>
                </a:lnTo>
                <a:lnTo>
                  <a:pt x="0" y="1001712"/>
                </a:lnTo>
                <a:lnTo>
                  <a:pt x="169862" y="1001712"/>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Nunito"/>
              <a:ea typeface="+mn-ea"/>
              <a:cs typeface="+mn-cs"/>
            </a:endParaRPr>
          </a:p>
        </p:txBody>
      </p:sp>
      <p:sp>
        <p:nvSpPr>
          <p:cNvPr id="207" name="Freeform: Shape 206">
            <a:extLst>
              <a:ext uri="{FF2B5EF4-FFF2-40B4-BE49-F238E27FC236}">
                <a16:creationId xmlns:a16="http://schemas.microsoft.com/office/drawing/2014/main" id="{EE6E1A6B-5BFB-4518-B52B-60FA18D61C9C}"/>
              </a:ext>
            </a:extLst>
          </p:cNvPr>
          <p:cNvSpPr/>
          <p:nvPr/>
        </p:nvSpPr>
        <p:spPr>
          <a:xfrm>
            <a:off x="4779353" y="4169301"/>
            <a:ext cx="64071" cy="326565"/>
          </a:xfrm>
          <a:custGeom>
            <a:avLst/>
            <a:gdLst>
              <a:gd name="connsiteX0" fmla="*/ 173037 w 173037"/>
              <a:gd name="connsiteY0" fmla="*/ 0 h 1001712"/>
              <a:gd name="connsiteX1" fmla="*/ 0 w 173037"/>
              <a:gd name="connsiteY1" fmla="*/ 0 h 1001712"/>
              <a:gd name="connsiteX2" fmla="*/ 0 w 173037"/>
              <a:gd name="connsiteY2" fmla="*/ 1001712 h 1001712"/>
              <a:gd name="connsiteX3" fmla="*/ 169862 w 173037"/>
              <a:gd name="connsiteY3" fmla="*/ 1001712 h 1001712"/>
            </a:gdLst>
            <a:ahLst/>
            <a:cxnLst>
              <a:cxn ang="0">
                <a:pos x="connsiteX0" y="connsiteY0"/>
              </a:cxn>
              <a:cxn ang="0">
                <a:pos x="connsiteX1" y="connsiteY1"/>
              </a:cxn>
              <a:cxn ang="0">
                <a:pos x="connsiteX2" y="connsiteY2"/>
              </a:cxn>
              <a:cxn ang="0">
                <a:pos x="connsiteX3" y="connsiteY3"/>
              </a:cxn>
            </a:cxnLst>
            <a:rect l="l" t="t" r="r" b="b"/>
            <a:pathLst>
              <a:path w="173037" h="1001712">
                <a:moveTo>
                  <a:pt x="173037" y="0"/>
                </a:moveTo>
                <a:lnTo>
                  <a:pt x="0" y="0"/>
                </a:lnTo>
                <a:lnTo>
                  <a:pt x="0" y="1001712"/>
                </a:lnTo>
                <a:lnTo>
                  <a:pt x="169862" y="1001712"/>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Nunito"/>
              <a:ea typeface="+mn-ea"/>
              <a:cs typeface="+mn-cs"/>
            </a:endParaRPr>
          </a:p>
        </p:txBody>
      </p:sp>
      <p:cxnSp>
        <p:nvCxnSpPr>
          <p:cNvPr id="208" name="Straight Connector 207">
            <a:extLst>
              <a:ext uri="{FF2B5EF4-FFF2-40B4-BE49-F238E27FC236}">
                <a16:creationId xmlns:a16="http://schemas.microsoft.com/office/drawing/2014/main" id="{85AC10A9-29A2-4142-896A-11F2B5E4114E}"/>
              </a:ext>
            </a:extLst>
          </p:cNvPr>
          <p:cNvCxnSpPr>
            <a:cxnSpLocks/>
          </p:cNvCxnSpPr>
          <p:nvPr/>
        </p:nvCxnSpPr>
        <p:spPr>
          <a:xfrm>
            <a:off x="4653597" y="4327486"/>
            <a:ext cx="117953" cy="0"/>
          </a:xfrm>
          <a:prstGeom prst="line">
            <a:avLst/>
          </a:prstGeom>
          <a:ln w="127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Freeform: Shape 209">
            <a:extLst>
              <a:ext uri="{FF2B5EF4-FFF2-40B4-BE49-F238E27FC236}">
                <a16:creationId xmlns:a16="http://schemas.microsoft.com/office/drawing/2014/main" id="{826FB03A-D2CC-47F8-A28E-748C83B16D19}"/>
              </a:ext>
            </a:extLst>
          </p:cNvPr>
          <p:cNvSpPr/>
          <p:nvPr/>
        </p:nvSpPr>
        <p:spPr>
          <a:xfrm>
            <a:off x="4779353" y="4995034"/>
            <a:ext cx="64071" cy="326565"/>
          </a:xfrm>
          <a:custGeom>
            <a:avLst/>
            <a:gdLst>
              <a:gd name="connsiteX0" fmla="*/ 173037 w 173037"/>
              <a:gd name="connsiteY0" fmla="*/ 0 h 1001712"/>
              <a:gd name="connsiteX1" fmla="*/ 0 w 173037"/>
              <a:gd name="connsiteY1" fmla="*/ 0 h 1001712"/>
              <a:gd name="connsiteX2" fmla="*/ 0 w 173037"/>
              <a:gd name="connsiteY2" fmla="*/ 1001712 h 1001712"/>
              <a:gd name="connsiteX3" fmla="*/ 169862 w 173037"/>
              <a:gd name="connsiteY3" fmla="*/ 1001712 h 1001712"/>
            </a:gdLst>
            <a:ahLst/>
            <a:cxnLst>
              <a:cxn ang="0">
                <a:pos x="connsiteX0" y="connsiteY0"/>
              </a:cxn>
              <a:cxn ang="0">
                <a:pos x="connsiteX1" y="connsiteY1"/>
              </a:cxn>
              <a:cxn ang="0">
                <a:pos x="connsiteX2" y="connsiteY2"/>
              </a:cxn>
              <a:cxn ang="0">
                <a:pos x="connsiteX3" y="connsiteY3"/>
              </a:cxn>
            </a:cxnLst>
            <a:rect l="l" t="t" r="r" b="b"/>
            <a:pathLst>
              <a:path w="173037" h="1001712">
                <a:moveTo>
                  <a:pt x="173037" y="0"/>
                </a:moveTo>
                <a:lnTo>
                  <a:pt x="0" y="0"/>
                </a:lnTo>
                <a:lnTo>
                  <a:pt x="0" y="1001712"/>
                </a:lnTo>
                <a:lnTo>
                  <a:pt x="169862" y="1001712"/>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Nunito"/>
              <a:ea typeface="+mn-ea"/>
              <a:cs typeface="+mn-cs"/>
            </a:endParaRPr>
          </a:p>
        </p:txBody>
      </p:sp>
      <p:cxnSp>
        <p:nvCxnSpPr>
          <p:cNvPr id="211" name="Straight Connector 210">
            <a:extLst>
              <a:ext uri="{FF2B5EF4-FFF2-40B4-BE49-F238E27FC236}">
                <a16:creationId xmlns:a16="http://schemas.microsoft.com/office/drawing/2014/main" id="{D5ACC646-C212-4C32-B961-842C587BB2B4}"/>
              </a:ext>
            </a:extLst>
          </p:cNvPr>
          <p:cNvCxnSpPr>
            <a:cxnSpLocks/>
          </p:cNvCxnSpPr>
          <p:nvPr/>
        </p:nvCxnSpPr>
        <p:spPr>
          <a:xfrm>
            <a:off x="4653597" y="5153219"/>
            <a:ext cx="117953" cy="0"/>
          </a:xfrm>
          <a:prstGeom prst="line">
            <a:avLst/>
          </a:prstGeom>
          <a:ln w="127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460B900-3235-4D10-9FA6-7039C35A8542}"/>
              </a:ext>
            </a:extLst>
          </p:cNvPr>
          <p:cNvCxnSpPr>
            <a:cxnSpLocks/>
          </p:cNvCxnSpPr>
          <p:nvPr/>
        </p:nvCxnSpPr>
        <p:spPr>
          <a:xfrm>
            <a:off x="6093383" y="2192867"/>
            <a:ext cx="0" cy="35306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720095C1-2BDE-42C9-89B9-D7E6C4E05B2B}"/>
              </a:ext>
            </a:extLst>
          </p:cNvPr>
          <p:cNvCxnSpPr/>
          <p:nvPr/>
        </p:nvCxnSpPr>
        <p:spPr>
          <a:xfrm flipV="1">
            <a:off x="7763731" y="2734994"/>
            <a:ext cx="0" cy="385634"/>
          </a:xfrm>
          <a:prstGeom prst="straightConnector1">
            <a:avLst/>
          </a:prstGeom>
          <a:ln w="38100" cap="rnd">
            <a:tailEnd type="triangle"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60AA2768-5416-442A-97E4-DC7A9863B821}"/>
              </a:ext>
            </a:extLst>
          </p:cNvPr>
          <p:cNvCxnSpPr>
            <a:cxnSpLocks/>
          </p:cNvCxnSpPr>
          <p:nvPr/>
        </p:nvCxnSpPr>
        <p:spPr>
          <a:xfrm flipV="1">
            <a:off x="10205685" y="2585486"/>
            <a:ext cx="0" cy="535142"/>
          </a:xfrm>
          <a:prstGeom prst="straightConnector1">
            <a:avLst/>
          </a:prstGeom>
          <a:ln w="57150" cap="rnd">
            <a:tailEnd type="triangle" w="lg" len="med"/>
          </a:ln>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F28552D1-5CBD-4D77-80F0-FFE093F5E485}"/>
              </a:ext>
            </a:extLst>
          </p:cNvPr>
          <p:cNvSpPr/>
          <p:nvPr/>
        </p:nvSpPr>
        <p:spPr>
          <a:xfrm>
            <a:off x="7341737" y="4630980"/>
            <a:ext cx="1115624" cy="111562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9" name="Oval 218">
            <a:extLst>
              <a:ext uri="{FF2B5EF4-FFF2-40B4-BE49-F238E27FC236}">
                <a16:creationId xmlns:a16="http://schemas.microsoft.com/office/drawing/2014/main" id="{6BF31E6A-BF2D-49F6-9C0D-00164D6D7F63}"/>
              </a:ext>
            </a:extLst>
          </p:cNvPr>
          <p:cNvSpPr/>
          <p:nvPr/>
        </p:nvSpPr>
        <p:spPr>
          <a:xfrm>
            <a:off x="7396026" y="4688911"/>
            <a:ext cx="999762" cy="99976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0" name="Oval 219">
            <a:extLst>
              <a:ext uri="{FF2B5EF4-FFF2-40B4-BE49-F238E27FC236}">
                <a16:creationId xmlns:a16="http://schemas.microsoft.com/office/drawing/2014/main" id="{49DB9B75-1E58-4C11-81BC-8BE9ED977F39}"/>
              </a:ext>
            </a:extLst>
          </p:cNvPr>
          <p:cNvSpPr/>
          <p:nvPr/>
        </p:nvSpPr>
        <p:spPr>
          <a:xfrm>
            <a:off x="9004734" y="4630980"/>
            <a:ext cx="1115624" cy="111562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1" name="Oval 220">
            <a:extLst>
              <a:ext uri="{FF2B5EF4-FFF2-40B4-BE49-F238E27FC236}">
                <a16:creationId xmlns:a16="http://schemas.microsoft.com/office/drawing/2014/main" id="{1B4A1966-4AF4-40A0-AB81-7FAFB0234E49}"/>
              </a:ext>
            </a:extLst>
          </p:cNvPr>
          <p:cNvSpPr/>
          <p:nvPr/>
        </p:nvSpPr>
        <p:spPr>
          <a:xfrm>
            <a:off x="9059023" y="4688911"/>
            <a:ext cx="999762" cy="99976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222" name="Straight Connector 221">
            <a:extLst>
              <a:ext uri="{FF2B5EF4-FFF2-40B4-BE49-F238E27FC236}">
                <a16:creationId xmlns:a16="http://schemas.microsoft.com/office/drawing/2014/main" id="{695FAF9A-AB11-4D36-AB62-7DD6B1A9C2E8}"/>
              </a:ext>
            </a:extLst>
          </p:cNvPr>
          <p:cNvCxnSpPr>
            <a:cxnSpLocks/>
          </p:cNvCxnSpPr>
          <p:nvPr/>
        </p:nvCxnSpPr>
        <p:spPr>
          <a:xfrm>
            <a:off x="6759369" y="4081097"/>
            <a:ext cx="40610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1C0C20F3-B768-4476-AB44-5D32E748E350}"/>
              </a:ext>
            </a:extLst>
          </p:cNvPr>
          <p:cNvGrpSpPr/>
          <p:nvPr/>
        </p:nvGrpSpPr>
        <p:grpSpPr>
          <a:xfrm>
            <a:off x="6759369" y="2506415"/>
            <a:ext cx="266614" cy="266882"/>
            <a:chOff x="-6370920" y="-94545"/>
            <a:chExt cx="5425532" cy="5430980"/>
          </a:xfrm>
        </p:grpSpPr>
        <p:sp>
          <p:nvSpPr>
            <p:cNvPr id="225" name="Oval 224">
              <a:extLst>
                <a:ext uri="{FF2B5EF4-FFF2-40B4-BE49-F238E27FC236}">
                  <a16:creationId xmlns:a16="http://schemas.microsoft.com/office/drawing/2014/main" id="{F6B3998F-C764-4DCD-B3F7-CFB464103787}"/>
                </a:ext>
              </a:extLst>
            </p:cNvPr>
            <p:cNvSpPr/>
            <p:nvPr/>
          </p:nvSpPr>
          <p:spPr>
            <a:xfrm>
              <a:off x="-5360542" y="914400"/>
              <a:ext cx="3502768" cy="3502768"/>
            </a:xfrm>
            <a:prstGeom prst="ellipse">
              <a:avLst/>
            </a:prstGeom>
            <a:solidFill>
              <a:srgbClr val="A3C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6" name="Freeform: Shape 225">
              <a:extLst>
                <a:ext uri="{FF2B5EF4-FFF2-40B4-BE49-F238E27FC236}">
                  <a16:creationId xmlns:a16="http://schemas.microsoft.com/office/drawing/2014/main" id="{36CCF87D-E53D-4499-AF41-F916251A1149}"/>
                </a:ext>
              </a:extLst>
            </p:cNvPr>
            <p:cNvSpPr/>
            <p:nvPr/>
          </p:nvSpPr>
          <p:spPr>
            <a:xfrm>
              <a:off x="-4937295" y="1395438"/>
              <a:ext cx="2632471" cy="2632472"/>
            </a:xfrm>
            <a:custGeom>
              <a:avLst/>
              <a:gdLst>
                <a:gd name="connsiteX0" fmla="*/ 2837489 w 3171824"/>
                <a:gd name="connsiteY0" fmla="*/ 1243007 h 3171825"/>
                <a:gd name="connsiteX1" fmla="*/ 2959228 w 3171824"/>
                <a:gd name="connsiteY1" fmla="*/ 790810 h 3171825"/>
                <a:gd name="connsiteX2" fmla="*/ 2907142 w 3171824"/>
                <a:gd name="connsiteY2" fmla="*/ 748216 h 3171825"/>
                <a:gd name="connsiteX3" fmla="*/ 2840361 w 3171824"/>
                <a:gd name="connsiteY3" fmla="*/ 756329 h 3171825"/>
                <a:gd name="connsiteX4" fmla="*/ 2799986 w 3171824"/>
                <a:gd name="connsiteY4" fmla="*/ 810137 h 3171825"/>
                <a:gd name="connsiteX5" fmla="*/ 2810932 w 3171824"/>
                <a:gd name="connsiteY5" fmla="*/ 876535 h 3171825"/>
                <a:gd name="connsiteX6" fmla="*/ 2682344 w 3171824"/>
                <a:gd name="connsiteY6" fmla="*/ 1167157 h 3171825"/>
                <a:gd name="connsiteX7" fmla="*/ 2515185 w 3171824"/>
                <a:gd name="connsiteY7" fmla="*/ 1047985 h 3171825"/>
                <a:gd name="connsiteX8" fmla="*/ 2397923 w 3171824"/>
                <a:gd name="connsiteY8" fmla="*/ 1016489 h 3171825"/>
                <a:gd name="connsiteX9" fmla="*/ 2366427 w 3171824"/>
                <a:gd name="connsiteY9" fmla="*/ 1133712 h 3171825"/>
                <a:gd name="connsiteX10" fmla="*/ 2587588 w 3171824"/>
                <a:gd name="connsiteY10" fmla="*/ 1311167 h 3171825"/>
                <a:gd name="connsiteX11" fmla="*/ 2486021 w 3171824"/>
                <a:gd name="connsiteY11" fmla="*/ 1585909 h 3171825"/>
                <a:gd name="connsiteX12" fmla="*/ 2586746 w 3171824"/>
                <a:gd name="connsiteY12" fmla="*/ 1858504 h 3171825"/>
                <a:gd name="connsiteX13" fmla="*/ 2365585 w 3171824"/>
                <a:gd name="connsiteY13" fmla="*/ 2035960 h 3171825"/>
                <a:gd name="connsiteX14" fmla="*/ 2319699 w 3171824"/>
                <a:gd name="connsiteY14" fmla="*/ 2319695 h 3171825"/>
                <a:gd name="connsiteX15" fmla="*/ 2035964 w 3171824"/>
                <a:gd name="connsiteY15" fmla="*/ 2365543 h 3171825"/>
                <a:gd name="connsiteX16" fmla="*/ 1858508 w 3171824"/>
                <a:gd name="connsiteY16" fmla="*/ 2586704 h 3171825"/>
                <a:gd name="connsiteX17" fmla="*/ 1585912 w 3171824"/>
                <a:gd name="connsiteY17" fmla="*/ 2486018 h 3171825"/>
                <a:gd name="connsiteX18" fmla="*/ 1313317 w 3171824"/>
                <a:gd name="connsiteY18" fmla="*/ 2586743 h 3171825"/>
                <a:gd name="connsiteX19" fmla="*/ 1135861 w 3171824"/>
                <a:gd name="connsiteY19" fmla="*/ 2365582 h 3171825"/>
                <a:gd name="connsiteX20" fmla="*/ 852126 w 3171824"/>
                <a:gd name="connsiteY20" fmla="*/ 2319696 h 3171825"/>
                <a:gd name="connsiteX21" fmla="*/ 806278 w 3171824"/>
                <a:gd name="connsiteY21" fmla="*/ 2035961 h 3171825"/>
                <a:gd name="connsiteX22" fmla="*/ 585118 w 3171824"/>
                <a:gd name="connsiteY22" fmla="*/ 1858505 h 3171825"/>
                <a:gd name="connsiteX23" fmla="*/ 685803 w 3171824"/>
                <a:gd name="connsiteY23" fmla="*/ 1585910 h 3171825"/>
                <a:gd name="connsiteX24" fmla="*/ 585079 w 3171824"/>
                <a:gd name="connsiteY24" fmla="*/ 1313314 h 3171825"/>
                <a:gd name="connsiteX25" fmla="*/ 806239 w 3171824"/>
                <a:gd name="connsiteY25" fmla="*/ 1135858 h 3171825"/>
                <a:gd name="connsiteX26" fmla="*/ 852087 w 3171824"/>
                <a:gd name="connsiteY26" fmla="*/ 852123 h 3171825"/>
                <a:gd name="connsiteX27" fmla="*/ 1135822 w 3171824"/>
                <a:gd name="connsiteY27" fmla="*/ 806275 h 3171825"/>
                <a:gd name="connsiteX28" fmla="*/ 1313278 w 3171824"/>
                <a:gd name="connsiteY28" fmla="*/ 585115 h 3171825"/>
                <a:gd name="connsiteX29" fmla="*/ 1585912 w 3171824"/>
                <a:gd name="connsiteY29" fmla="*/ 685800 h 3171825"/>
                <a:gd name="connsiteX30" fmla="*/ 1671637 w 3171824"/>
                <a:gd name="connsiteY30" fmla="*/ 600075 h 3171825"/>
                <a:gd name="connsiteX31" fmla="*/ 1585912 w 3171824"/>
                <a:gd name="connsiteY31" fmla="*/ 514350 h 3171825"/>
                <a:gd name="connsiteX32" fmla="*/ 1389166 w 3171824"/>
                <a:gd name="connsiteY32" fmla="*/ 428625 h 3171825"/>
                <a:gd name="connsiteX33" fmla="*/ 1585912 w 3171824"/>
                <a:gd name="connsiteY33" fmla="*/ 171450 h 3171825"/>
                <a:gd name="connsiteX34" fmla="*/ 1671637 w 3171824"/>
                <a:gd name="connsiteY34" fmla="*/ 85725 h 3171825"/>
                <a:gd name="connsiteX35" fmla="*/ 1585912 w 3171824"/>
                <a:gd name="connsiteY35" fmla="*/ 0 h 3171825"/>
                <a:gd name="connsiteX36" fmla="*/ 1243012 w 3171824"/>
                <a:gd name="connsiteY36" fmla="*/ 334328 h 3171825"/>
                <a:gd name="connsiteX37" fmla="*/ 790816 w 3171824"/>
                <a:gd name="connsiteY37" fmla="*/ 212588 h 3171825"/>
                <a:gd name="connsiteX38" fmla="*/ 666931 w 3171824"/>
                <a:gd name="connsiteY38" fmla="*/ 668655 h 3171825"/>
                <a:gd name="connsiteX39" fmla="*/ 210864 w 3171824"/>
                <a:gd name="connsiteY39" fmla="*/ 792540 h 3171825"/>
                <a:gd name="connsiteX40" fmla="*/ 334328 w 3171824"/>
                <a:gd name="connsiteY40" fmla="*/ 1243013 h 3171825"/>
                <a:gd name="connsiteX41" fmla="*/ 0 w 3171824"/>
                <a:gd name="connsiteY41" fmla="*/ 1585913 h 3171825"/>
                <a:gd name="connsiteX42" fmla="*/ 334328 w 3171824"/>
                <a:gd name="connsiteY42" fmla="*/ 1928813 h 3171825"/>
                <a:gd name="connsiteX43" fmla="*/ 212588 w 3171824"/>
                <a:gd name="connsiteY43" fmla="*/ 2381010 h 3171825"/>
                <a:gd name="connsiteX44" fmla="*/ 668655 w 3171824"/>
                <a:gd name="connsiteY44" fmla="*/ 2504894 h 3171825"/>
                <a:gd name="connsiteX45" fmla="*/ 792540 w 3171824"/>
                <a:gd name="connsiteY45" fmla="*/ 2960961 h 3171825"/>
                <a:gd name="connsiteX46" fmla="*/ 1243012 w 3171824"/>
                <a:gd name="connsiteY46" fmla="*/ 2837498 h 3171825"/>
                <a:gd name="connsiteX47" fmla="*/ 1585912 w 3171824"/>
                <a:gd name="connsiteY47" fmla="*/ 3171825 h 3171825"/>
                <a:gd name="connsiteX48" fmla="*/ 1928812 w 3171824"/>
                <a:gd name="connsiteY48" fmla="*/ 2837498 h 3171825"/>
                <a:gd name="connsiteX49" fmla="*/ 2271712 w 3171824"/>
                <a:gd name="connsiteY49" fmla="*/ 2988354 h 3171825"/>
                <a:gd name="connsiteX50" fmla="*/ 2379285 w 3171824"/>
                <a:gd name="connsiteY50" fmla="*/ 2957509 h 3171825"/>
                <a:gd name="connsiteX51" fmla="*/ 2503170 w 3171824"/>
                <a:gd name="connsiteY51" fmla="*/ 2501442 h 3171825"/>
                <a:gd name="connsiteX52" fmla="*/ 2959237 w 3171824"/>
                <a:gd name="connsiteY52" fmla="*/ 2377557 h 3171825"/>
                <a:gd name="connsiteX53" fmla="*/ 2837497 w 3171824"/>
                <a:gd name="connsiteY53" fmla="*/ 1928799 h 3171825"/>
                <a:gd name="connsiteX54" fmla="*/ 3171825 w 3171824"/>
                <a:gd name="connsiteY54" fmla="*/ 1585899 h 3171825"/>
                <a:gd name="connsiteX55" fmla="*/ 2837497 w 3171824"/>
                <a:gd name="connsiteY55" fmla="*/ 1242999 h 3171825"/>
                <a:gd name="connsiteX56" fmla="*/ 878648 w 3171824"/>
                <a:gd name="connsiteY56" fmla="*/ 360882 h 3171825"/>
                <a:gd name="connsiteX57" fmla="*/ 1169270 w 3171824"/>
                <a:gd name="connsiteY57" fmla="*/ 489470 h 3171825"/>
                <a:gd name="connsiteX58" fmla="*/ 1050098 w 3171824"/>
                <a:gd name="connsiteY58" fmla="*/ 656629 h 3171825"/>
                <a:gd name="connsiteX59" fmla="*/ 841370 w 3171824"/>
                <a:gd name="connsiteY59" fmla="*/ 679361 h 3171825"/>
                <a:gd name="connsiteX60" fmla="*/ 878645 w 3171824"/>
                <a:gd name="connsiteY60" fmla="*/ 360876 h 3171825"/>
                <a:gd name="connsiteX61" fmla="*/ 360849 w 3171824"/>
                <a:gd name="connsiteY61" fmla="*/ 878260 h 3171825"/>
                <a:gd name="connsiteX62" fmla="*/ 680177 w 3171824"/>
                <a:gd name="connsiteY62" fmla="*/ 841406 h 3171825"/>
                <a:gd name="connsiteX63" fmla="*/ 657445 w 3171824"/>
                <a:gd name="connsiteY63" fmla="*/ 1050134 h 3171825"/>
                <a:gd name="connsiteX64" fmla="*/ 490286 w 3171824"/>
                <a:gd name="connsiteY64" fmla="*/ 1169306 h 3171825"/>
                <a:gd name="connsiteX65" fmla="*/ 360856 w 3171824"/>
                <a:gd name="connsiteY65" fmla="*/ 878263 h 3171825"/>
                <a:gd name="connsiteX66" fmla="*/ 171412 w 3171824"/>
                <a:gd name="connsiteY66" fmla="*/ 1585907 h 3171825"/>
                <a:gd name="connsiteX67" fmla="*/ 428587 w 3171824"/>
                <a:gd name="connsiteY67" fmla="*/ 1388740 h 3171825"/>
                <a:gd name="connsiteX68" fmla="*/ 514312 w 3171824"/>
                <a:gd name="connsiteY68" fmla="*/ 1585907 h 3171825"/>
                <a:gd name="connsiteX69" fmla="*/ 428587 w 3171824"/>
                <a:gd name="connsiteY69" fmla="*/ 1782654 h 3171825"/>
                <a:gd name="connsiteX70" fmla="*/ 171412 w 3171824"/>
                <a:gd name="connsiteY70" fmla="*/ 1585907 h 3171825"/>
                <a:gd name="connsiteX71" fmla="*/ 360849 w 3171824"/>
                <a:gd name="connsiteY71" fmla="*/ 2293144 h 3171825"/>
                <a:gd name="connsiteX72" fmla="*/ 489437 w 3171824"/>
                <a:gd name="connsiteY72" fmla="*/ 2002521 h 3171825"/>
                <a:gd name="connsiteX73" fmla="*/ 656596 w 3171824"/>
                <a:gd name="connsiteY73" fmla="*/ 2121694 h 3171825"/>
                <a:gd name="connsiteX74" fmla="*/ 679328 w 3171824"/>
                <a:gd name="connsiteY74" fmla="*/ 2330422 h 3171825"/>
                <a:gd name="connsiteX75" fmla="*/ 360843 w 3171824"/>
                <a:gd name="connsiteY75" fmla="*/ 2293147 h 3171825"/>
                <a:gd name="connsiteX76" fmla="*/ 878227 w 3171824"/>
                <a:gd name="connsiteY76" fmla="*/ 2810942 h 3171825"/>
                <a:gd name="connsiteX77" fmla="*/ 841373 w 3171824"/>
                <a:gd name="connsiteY77" fmla="*/ 2491614 h 3171825"/>
                <a:gd name="connsiteX78" fmla="*/ 1050101 w 3171824"/>
                <a:gd name="connsiteY78" fmla="*/ 2514346 h 3171825"/>
                <a:gd name="connsiteX79" fmla="*/ 1169273 w 3171824"/>
                <a:gd name="connsiteY79" fmla="*/ 2681505 h 3171825"/>
                <a:gd name="connsiteX80" fmla="*/ 878230 w 3171824"/>
                <a:gd name="connsiteY80" fmla="*/ 2810935 h 3171825"/>
                <a:gd name="connsiteX81" fmla="*/ 1585874 w 3171824"/>
                <a:gd name="connsiteY81" fmla="*/ 3000380 h 3171825"/>
                <a:gd name="connsiteX82" fmla="*/ 1388707 w 3171824"/>
                <a:gd name="connsiteY82" fmla="*/ 2743205 h 3171825"/>
                <a:gd name="connsiteX83" fmla="*/ 1585874 w 3171824"/>
                <a:gd name="connsiteY83" fmla="*/ 2657480 h 3171825"/>
                <a:gd name="connsiteX84" fmla="*/ 1782621 w 3171824"/>
                <a:gd name="connsiteY84" fmla="*/ 2743205 h 3171825"/>
                <a:gd name="connsiteX85" fmla="*/ 1585874 w 3171824"/>
                <a:gd name="connsiteY85" fmla="*/ 3000380 h 3171825"/>
                <a:gd name="connsiteX86" fmla="*/ 2293111 w 3171824"/>
                <a:gd name="connsiteY86" fmla="*/ 2810942 h 3171825"/>
                <a:gd name="connsiteX87" fmla="*/ 2002488 w 3171824"/>
                <a:gd name="connsiteY87" fmla="*/ 2682355 h 3171825"/>
                <a:gd name="connsiteX88" fmla="*/ 2121661 w 3171824"/>
                <a:gd name="connsiteY88" fmla="*/ 2515196 h 3171825"/>
                <a:gd name="connsiteX89" fmla="*/ 2330389 w 3171824"/>
                <a:gd name="connsiteY89" fmla="*/ 2492464 h 3171825"/>
                <a:gd name="connsiteX90" fmla="*/ 2293114 w 3171824"/>
                <a:gd name="connsiteY90" fmla="*/ 2810949 h 3171825"/>
                <a:gd name="connsiteX91" fmla="*/ 2810909 w 3171824"/>
                <a:gd name="connsiteY91" fmla="*/ 2293565 h 3171825"/>
                <a:gd name="connsiteX92" fmla="*/ 2491581 w 3171824"/>
                <a:gd name="connsiteY92" fmla="*/ 2330419 h 3171825"/>
                <a:gd name="connsiteX93" fmla="*/ 2514313 w 3171824"/>
                <a:gd name="connsiteY93" fmla="*/ 2121691 h 3171825"/>
                <a:gd name="connsiteX94" fmla="*/ 2681472 w 3171824"/>
                <a:gd name="connsiteY94" fmla="*/ 2002518 h 3171825"/>
                <a:gd name="connsiteX95" fmla="*/ 2810902 w 3171824"/>
                <a:gd name="connsiteY95" fmla="*/ 2293562 h 3171825"/>
                <a:gd name="connsiteX96" fmla="*/ 2743171 w 3171824"/>
                <a:gd name="connsiteY96" fmla="*/ 1783085 h 3171825"/>
                <a:gd name="connsiteX97" fmla="*/ 2657446 w 3171824"/>
                <a:gd name="connsiteY97" fmla="*/ 1585917 h 3171825"/>
                <a:gd name="connsiteX98" fmla="*/ 2743171 w 3171824"/>
                <a:gd name="connsiteY98" fmla="*/ 1389171 h 3171825"/>
                <a:gd name="connsiteX99" fmla="*/ 3000346 w 3171824"/>
                <a:gd name="connsiteY99" fmla="*/ 1585917 h 3171825"/>
                <a:gd name="connsiteX100" fmla="*/ 2743171 w 3171824"/>
                <a:gd name="connsiteY100" fmla="*/ 1783085 h 317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171824" h="3171825">
                  <a:moveTo>
                    <a:pt x="2837489" y="1243007"/>
                  </a:moveTo>
                  <a:cubicBezTo>
                    <a:pt x="2942926" y="1086136"/>
                    <a:pt x="3038105" y="926667"/>
                    <a:pt x="2959228" y="790810"/>
                  </a:cubicBezTo>
                  <a:cubicBezTo>
                    <a:pt x="2948397" y="770106"/>
                    <a:pt x="2929569" y="754722"/>
                    <a:pt x="2907142" y="748216"/>
                  </a:cubicBezTo>
                  <a:cubicBezTo>
                    <a:pt x="2884716" y="741710"/>
                    <a:pt x="2860568" y="744618"/>
                    <a:pt x="2840361" y="756329"/>
                  </a:cubicBezTo>
                  <a:cubicBezTo>
                    <a:pt x="2820117" y="768001"/>
                    <a:pt x="2805574" y="787442"/>
                    <a:pt x="2799986" y="810137"/>
                  </a:cubicBezTo>
                  <a:cubicBezTo>
                    <a:pt x="2794437" y="832831"/>
                    <a:pt x="2798379" y="856826"/>
                    <a:pt x="2810932" y="876535"/>
                  </a:cubicBezTo>
                  <a:cubicBezTo>
                    <a:pt x="2840514" y="927548"/>
                    <a:pt x="2753068" y="1061681"/>
                    <a:pt x="2682344" y="1167157"/>
                  </a:cubicBezTo>
                  <a:cubicBezTo>
                    <a:pt x="2606033" y="1128581"/>
                    <a:pt x="2537915" y="1087441"/>
                    <a:pt x="2515185" y="1047985"/>
                  </a:cubicBezTo>
                  <a:cubicBezTo>
                    <a:pt x="2491496" y="1006921"/>
                    <a:pt x="2439028" y="992799"/>
                    <a:pt x="2397923" y="1016489"/>
                  </a:cubicBezTo>
                  <a:cubicBezTo>
                    <a:pt x="2356860" y="1040140"/>
                    <a:pt x="2342776" y="1092646"/>
                    <a:pt x="2366427" y="1133712"/>
                  </a:cubicBezTo>
                  <a:cubicBezTo>
                    <a:pt x="2409290" y="1206999"/>
                    <a:pt x="2491566" y="1262299"/>
                    <a:pt x="2587588" y="1311167"/>
                  </a:cubicBezTo>
                  <a:cubicBezTo>
                    <a:pt x="2528882" y="1405465"/>
                    <a:pt x="2486021" y="1500184"/>
                    <a:pt x="2486021" y="1585909"/>
                  </a:cubicBezTo>
                  <a:cubicBezTo>
                    <a:pt x="2486021" y="1671634"/>
                    <a:pt x="2528884" y="1766352"/>
                    <a:pt x="2586746" y="1858504"/>
                  </a:cubicBezTo>
                  <a:cubicBezTo>
                    <a:pt x="2490726" y="1908638"/>
                    <a:pt x="2408026" y="1962677"/>
                    <a:pt x="2365585" y="2035960"/>
                  </a:cubicBezTo>
                  <a:cubicBezTo>
                    <a:pt x="2323144" y="2109243"/>
                    <a:pt x="2314571" y="2209977"/>
                    <a:pt x="2319699" y="2319695"/>
                  </a:cubicBezTo>
                  <a:cubicBezTo>
                    <a:pt x="2209981" y="2315830"/>
                    <a:pt x="2110971" y="2322259"/>
                    <a:pt x="2035964" y="2365543"/>
                  </a:cubicBezTo>
                  <a:cubicBezTo>
                    <a:pt x="1960957" y="2408826"/>
                    <a:pt x="1907376" y="2490682"/>
                    <a:pt x="1858508" y="2586704"/>
                  </a:cubicBezTo>
                  <a:cubicBezTo>
                    <a:pt x="1766354" y="2528878"/>
                    <a:pt x="1673783" y="2486018"/>
                    <a:pt x="1585912" y="2486018"/>
                  </a:cubicBezTo>
                  <a:cubicBezTo>
                    <a:pt x="1498042" y="2486018"/>
                    <a:pt x="1405469" y="2528881"/>
                    <a:pt x="1313317" y="2586743"/>
                  </a:cubicBezTo>
                  <a:cubicBezTo>
                    <a:pt x="1263183" y="2490723"/>
                    <a:pt x="1209144" y="2408023"/>
                    <a:pt x="1135861" y="2365582"/>
                  </a:cubicBezTo>
                  <a:cubicBezTo>
                    <a:pt x="1062579" y="2323141"/>
                    <a:pt x="961844" y="2314568"/>
                    <a:pt x="852126" y="2319696"/>
                  </a:cubicBezTo>
                  <a:cubicBezTo>
                    <a:pt x="855991" y="2209978"/>
                    <a:pt x="849562" y="2110968"/>
                    <a:pt x="806278" y="2035961"/>
                  </a:cubicBezTo>
                  <a:cubicBezTo>
                    <a:pt x="762995" y="1960954"/>
                    <a:pt x="681140" y="1907374"/>
                    <a:pt x="585118" y="1858505"/>
                  </a:cubicBezTo>
                  <a:cubicBezTo>
                    <a:pt x="642943" y="1766352"/>
                    <a:pt x="685803" y="1673780"/>
                    <a:pt x="685803" y="1585910"/>
                  </a:cubicBezTo>
                  <a:cubicBezTo>
                    <a:pt x="685803" y="1498039"/>
                    <a:pt x="642941" y="1405466"/>
                    <a:pt x="585079" y="1313314"/>
                  </a:cubicBezTo>
                  <a:cubicBezTo>
                    <a:pt x="681098" y="1263180"/>
                    <a:pt x="763798" y="1209141"/>
                    <a:pt x="806239" y="1135858"/>
                  </a:cubicBezTo>
                  <a:cubicBezTo>
                    <a:pt x="848680" y="1062576"/>
                    <a:pt x="855952" y="961841"/>
                    <a:pt x="852087" y="852123"/>
                  </a:cubicBezTo>
                  <a:cubicBezTo>
                    <a:pt x="961805" y="856409"/>
                    <a:pt x="1060815" y="849559"/>
                    <a:pt x="1135822" y="806275"/>
                  </a:cubicBezTo>
                  <a:cubicBezTo>
                    <a:pt x="1210829" y="762992"/>
                    <a:pt x="1264410" y="681137"/>
                    <a:pt x="1313278" y="585115"/>
                  </a:cubicBezTo>
                  <a:cubicBezTo>
                    <a:pt x="1405471" y="642941"/>
                    <a:pt x="1500187" y="685800"/>
                    <a:pt x="1585912" y="685800"/>
                  </a:cubicBezTo>
                  <a:cubicBezTo>
                    <a:pt x="1633252" y="685800"/>
                    <a:pt x="1671637" y="647415"/>
                    <a:pt x="1671637" y="600075"/>
                  </a:cubicBezTo>
                  <a:cubicBezTo>
                    <a:pt x="1671637" y="552735"/>
                    <a:pt x="1633252" y="514350"/>
                    <a:pt x="1585912" y="514350"/>
                  </a:cubicBezTo>
                  <a:cubicBezTo>
                    <a:pt x="1534899" y="514350"/>
                    <a:pt x="1462909" y="476615"/>
                    <a:pt x="1389166" y="428625"/>
                  </a:cubicBezTo>
                  <a:cubicBezTo>
                    <a:pt x="1447873" y="305622"/>
                    <a:pt x="1517754" y="171450"/>
                    <a:pt x="1585912" y="171450"/>
                  </a:cubicBezTo>
                  <a:cubicBezTo>
                    <a:pt x="1633252" y="171450"/>
                    <a:pt x="1671637" y="133065"/>
                    <a:pt x="1671637" y="85725"/>
                  </a:cubicBezTo>
                  <a:cubicBezTo>
                    <a:pt x="1671637" y="38385"/>
                    <a:pt x="1633252" y="0"/>
                    <a:pt x="1585912" y="0"/>
                  </a:cubicBezTo>
                  <a:cubicBezTo>
                    <a:pt x="1421732" y="0"/>
                    <a:pt x="1328737" y="161575"/>
                    <a:pt x="1243012" y="334328"/>
                  </a:cubicBezTo>
                  <a:cubicBezTo>
                    <a:pt x="1086141" y="228891"/>
                    <a:pt x="926673" y="133711"/>
                    <a:pt x="790816" y="212588"/>
                  </a:cubicBezTo>
                  <a:cubicBezTo>
                    <a:pt x="654959" y="291465"/>
                    <a:pt x="653656" y="478336"/>
                    <a:pt x="666931" y="668655"/>
                  </a:cubicBezTo>
                  <a:cubicBezTo>
                    <a:pt x="476611" y="655375"/>
                    <a:pt x="291044" y="654074"/>
                    <a:pt x="210864" y="792540"/>
                  </a:cubicBezTo>
                  <a:cubicBezTo>
                    <a:pt x="130726" y="930964"/>
                    <a:pt x="228889" y="1087875"/>
                    <a:pt x="334328" y="1243013"/>
                  </a:cubicBezTo>
                  <a:cubicBezTo>
                    <a:pt x="162878" y="1328738"/>
                    <a:pt x="0" y="1420047"/>
                    <a:pt x="0" y="1585913"/>
                  </a:cubicBezTo>
                  <a:cubicBezTo>
                    <a:pt x="0" y="1751778"/>
                    <a:pt x="161575" y="1843088"/>
                    <a:pt x="334328" y="1928813"/>
                  </a:cubicBezTo>
                  <a:cubicBezTo>
                    <a:pt x="228891" y="2085684"/>
                    <a:pt x="133711" y="2245153"/>
                    <a:pt x="212588" y="2381010"/>
                  </a:cubicBezTo>
                  <a:cubicBezTo>
                    <a:pt x="291465" y="2516867"/>
                    <a:pt x="478336" y="2518170"/>
                    <a:pt x="668655" y="2504894"/>
                  </a:cubicBezTo>
                  <a:cubicBezTo>
                    <a:pt x="655375" y="2695214"/>
                    <a:pt x="654074" y="2881242"/>
                    <a:pt x="792540" y="2960961"/>
                  </a:cubicBezTo>
                  <a:cubicBezTo>
                    <a:pt x="930964" y="3040678"/>
                    <a:pt x="1087875" y="2942937"/>
                    <a:pt x="1243012" y="2837498"/>
                  </a:cubicBezTo>
                  <a:cubicBezTo>
                    <a:pt x="1328737" y="3008948"/>
                    <a:pt x="1420047" y="3171825"/>
                    <a:pt x="1585912" y="3171825"/>
                  </a:cubicBezTo>
                  <a:cubicBezTo>
                    <a:pt x="1751778" y="3171825"/>
                    <a:pt x="1843087" y="3010251"/>
                    <a:pt x="1928812" y="2837498"/>
                  </a:cubicBezTo>
                  <a:cubicBezTo>
                    <a:pt x="2044958" y="2915492"/>
                    <a:pt x="2163258" y="2988354"/>
                    <a:pt x="2271712" y="2988354"/>
                  </a:cubicBezTo>
                  <a:cubicBezTo>
                    <a:pt x="2309715" y="2987933"/>
                    <a:pt x="2346875" y="2977294"/>
                    <a:pt x="2379285" y="2957509"/>
                  </a:cubicBezTo>
                  <a:cubicBezTo>
                    <a:pt x="2517748" y="2877792"/>
                    <a:pt x="2516445" y="2691761"/>
                    <a:pt x="2503170" y="2501442"/>
                  </a:cubicBezTo>
                  <a:cubicBezTo>
                    <a:pt x="2693490" y="2514722"/>
                    <a:pt x="2879517" y="2516023"/>
                    <a:pt x="2959237" y="2377557"/>
                  </a:cubicBezTo>
                  <a:cubicBezTo>
                    <a:pt x="3038953" y="2239133"/>
                    <a:pt x="2942933" y="2083946"/>
                    <a:pt x="2837497" y="1928799"/>
                  </a:cubicBezTo>
                  <a:cubicBezTo>
                    <a:pt x="3008947" y="1843074"/>
                    <a:pt x="3171825" y="1751764"/>
                    <a:pt x="3171825" y="1585899"/>
                  </a:cubicBezTo>
                  <a:cubicBezTo>
                    <a:pt x="3171825" y="1420033"/>
                    <a:pt x="3010251" y="1328724"/>
                    <a:pt x="2837497" y="1242999"/>
                  </a:cubicBezTo>
                  <a:close/>
                  <a:moveTo>
                    <a:pt x="878648" y="360882"/>
                  </a:moveTo>
                  <a:cubicBezTo>
                    <a:pt x="929662" y="331300"/>
                    <a:pt x="1063794" y="418746"/>
                    <a:pt x="1169270" y="489470"/>
                  </a:cubicBezTo>
                  <a:cubicBezTo>
                    <a:pt x="1130694" y="565781"/>
                    <a:pt x="1089554" y="633900"/>
                    <a:pt x="1050098" y="656629"/>
                  </a:cubicBezTo>
                  <a:cubicBezTo>
                    <a:pt x="1010680" y="679361"/>
                    <a:pt x="927937" y="683188"/>
                    <a:pt x="841370" y="679361"/>
                  </a:cubicBezTo>
                  <a:cubicBezTo>
                    <a:pt x="831917" y="550774"/>
                    <a:pt x="824225" y="392187"/>
                    <a:pt x="878645" y="360876"/>
                  </a:cubicBezTo>
                  <a:close/>
                  <a:moveTo>
                    <a:pt x="360849" y="878260"/>
                  </a:moveTo>
                  <a:cubicBezTo>
                    <a:pt x="392154" y="824261"/>
                    <a:pt x="550747" y="831953"/>
                    <a:pt x="680177" y="841406"/>
                  </a:cubicBezTo>
                  <a:cubicBezTo>
                    <a:pt x="684043" y="927131"/>
                    <a:pt x="680177" y="1008565"/>
                    <a:pt x="657445" y="1050134"/>
                  </a:cubicBezTo>
                  <a:cubicBezTo>
                    <a:pt x="634713" y="1091703"/>
                    <a:pt x="566592" y="1130272"/>
                    <a:pt x="490286" y="1169306"/>
                  </a:cubicBezTo>
                  <a:cubicBezTo>
                    <a:pt x="418721" y="1063831"/>
                    <a:pt x="331308" y="929698"/>
                    <a:pt x="360856" y="878263"/>
                  </a:cubicBezTo>
                  <a:close/>
                  <a:moveTo>
                    <a:pt x="171412" y="1585907"/>
                  </a:moveTo>
                  <a:cubicBezTo>
                    <a:pt x="171412" y="1518169"/>
                    <a:pt x="306847" y="1447905"/>
                    <a:pt x="428587" y="1388740"/>
                  </a:cubicBezTo>
                  <a:cubicBezTo>
                    <a:pt x="475314" y="1462907"/>
                    <a:pt x="514312" y="1534894"/>
                    <a:pt x="514312" y="1585907"/>
                  </a:cubicBezTo>
                  <a:cubicBezTo>
                    <a:pt x="514312" y="1636921"/>
                    <a:pt x="476577" y="1708911"/>
                    <a:pt x="428587" y="1782654"/>
                  </a:cubicBezTo>
                  <a:cubicBezTo>
                    <a:pt x="306847" y="1723909"/>
                    <a:pt x="171412" y="1653645"/>
                    <a:pt x="171412" y="1585907"/>
                  </a:cubicBezTo>
                  <a:close/>
                  <a:moveTo>
                    <a:pt x="360849" y="2293144"/>
                  </a:moveTo>
                  <a:cubicBezTo>
                    <a:pt x="331267" y="2242130"/>
                    <a:pt x="418713" y="2107997"/>
                    <a:pt x="489437" y="2002521"/>
                  </a:cubicBezTo>
                  <a:cubicBezTo>
                    <a:pt x="565748" y="2041519"/>
                    <a:pt x="633866" y="2082238"/>
                    <a:pt x="656596" y="2121694"/>
                  </a:cubicBezTo>
                  <a:cubicBezTo>
                    <a:pt x="679328" y="2161111"/>
                    <a:pt x="683155" y="2243854"/>
                    <a:pt x="679328" y="2330422"/>
                  </a:cubicBezTo>
                  <a:cubicBezTo>
                    <a:pt x="550741" y="2339875"/>
                    <a:pt x="392154" y="2347567"/>
                    <a:pt x="360843" y="2293147"/>
                  </a:cubicBezTo>
                  <a:close/>
                  <a:moveTo>
                    <a:pt x="878227" y="2810942"/>
                  </a:moveTo>
                  <a:cubicBezTo>
                    <a:pt x="824228" y="2779637"/>
                    <a:pt x="831920" y="2621044"/>
                    <a:pt x="841373" y="2491614"/>
                  </a:cubicBezTo>
                  <a:cubicBezTo>
                    <a:pt x="927098" y="2487749"/>
                    <a:pt x="1008532" y="2491614"/>
                    <a:pt x="1050101" y="2514346"/>
                  </a:cubicBezTo>
                  <a:cubicBezTo>
                    <a:pt x="1091670" y="2537079"/>
                    <a:pt x="1130239" y="2605199"/>
                    <a:pt x="1169273" y="2681505"/>
                  </a:cubicBezTo>
                  <a:cubicBezTo>
                    <a:pt x="1063797" y="2753071"/>
                    <a:pt x="929665" y="2840484"/>
                    <a:pt x="878230" y="2810935"/>
                  </a:cubicBezTo>
                  <a:close/>
                  <a:moveTo>
                    <a:pt x="1585874" y="3000380"/>
                  </a:moveTo>
                  <a:cubicBezTo>
                    <a:pt x="1518136" y="3000380"/>
                    <a:pt x="1447872" y="2864944"/>
                    <a:pt x="1388707" y="2743205"/>
                  </a:cubicBezTo>
                  <a:cubicBezTo>
                    <a:pt x="1462874" y="2696477"/>
                    <a:pt x="1534861" y="2657480"/>
                    <a:pt x="1585874" y="2657480"/>
                  </a:cubicBezTo>
                  <a:cubicBezTo>
                    <a:pt x="1636888" y="2657480"/>
                    <a:pt x="1708877" y="2695215"/>
                    <a:pt x="1782621" y="2743205"/>
                  </a:cubicBezTo>
                  <a:cubicBezTo>
                    <a:pt x="1723876" y="2864944"/>
                    <a:pt x="1653612" y="3000380"/>
                    <a:pt x="1585874" y="3000380"/>
                  </a:cubicBezTo>
                  <a:close/>
                  <a:moveTo>
                    <a:pt x="2293111" y="2810942"/>
                  </a:moveTo>
                  <a:cubicBezTo>
                    <a:pt x="2242097" y="2840525"/>
                    <a:pt x="2107964" y="2753078"/>
                    <a:pt x="2002488" y="2682355"/>
                  </a:cubicBezTo>
                  <a:cubicBezTo>
                    <a:pt x="2041486" y="2606044"/>
                    <a:pt x="2082205" y="2537925"/>
                    <a:pt x="2121661" y="2515196"/>
                  </a:cubicBezTo>
                  <a:cubicBezTo>
                    <a:pt x="2161078" y="2492464"/>
                    <a:pt x="2243821" y="2488637"/>
                    <a:pt x="2330389" y="2492464"/>
                  </a:cubicBezTo>
                  <a:cubicBezTo>
                    <a:pt x="2339841" y="2621051"/>
                    <a:pt x="2347534" y="2779637"/>
                    <a:pt x="2293114" y="2810949"/>
                  </a:cubicBezTo>
                  <a:close/>
                  <a:moveTo>
                    <a:pt x="2810909" y="2293565"/>
                  </a:moveTo>
                  <a:cubicBezTo>
                    <a:pt x="2779604" y="2347564"/>
                    <a:pt x="2621011" y="2339872"/>
                    <a:pt x="2491581" y="2330419"/>
                  </a:cubicBezTo>
                  <a:cubicBezTo>
                    <a:pt x="2487716" y="2244694"/>
                    <a:pt x="2491581" y="2163260"/>
                    <a:pt x="2514313" y="2121691"/>
                  </a:cubicBezTo>
                  <a:cubicBezTo>
                    <a:pt x="2537046" y="2080121"/>
                    <a:pt x="2605166" y="2041553"/>
                    <a:pt x="2681472" y="2002518"/>
                  </a:cubicBezTo>
                  <a:cubicBezTo>
                    <a:pt x="2753037" y="2107994"/>
                    <a:pt x="2840451" y="2242127"/>
                    <a:pt x="2810902" y="2293562"/>
                  </a:cubicBezTo>
                  <a:close/>
                  <a:moveTo>
                    <a:pt x="2743171" y="1783085"/>
                  </a:moveTo>
                  <a:cubicBezTo>
                    <a:pt x="2696443" y="1708917"/>
                    <a:pt x="2657446" y="1636931"/>
                    <a:pt x="2657446" y="1585917"/>
                  </a:cubicBezTo>
                  <a:cubicBezTo>
                    <a:pt x="2657446" y="1534904"/>
                    <a:pt x="2695180" y="1462914"/>
                    <a:pt x="2743171" y="1389171"/>
                  </a:cubicBezTo>
                  <a:cubicBezTo>
                    <a:pt x="2866174" y="1447877"/>
                    <a:pt x="3000346" y="1517759"/>
                    <a:pt x="3000346" y="1585917"/>
                  </a:cubicBezTo>
                  <a:cubicBezTo>
                    <a:pt x="3000346" y="1654076"/>
                    <a:pt x="2864910" y="1723920"/>
                    <a:pt x="2743171" y="1783085"/>
                  </a:cubicBezTo>
                  <a:close/>
                </a:path>
              </a:pathLst>
            </a:custGeom>
            <a:solidFill>
              <a:srgbClr val="000000"/>
            </a:solid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sp>
          <p:nvSpPr>
            <p:cNvPr id="227" name="Freeform: Shape 226">
              <a:extLst>
                <a:ext uri="{FF2B5EF4-FFF2-40B4-BE49-F238E27FC236}">
                  <a16:creationId xmlns:a16="http://schemas.microsoft.com/office/drawing/2014/main" id="{95DCC677-0B45-4409-9ADF-551A59DA466E}"/>
                </a:ext>
              </a:extLst>
            </p:cNvPr>
            <p:cNvSpPr/>
            <p:nvPr/>
          </p:nvSpPr>
          <p:spPr>
            <a:xfrm>
              <a:off x="-6370920" y="-94545"/>
              <a:ext cx="5425532" cy="5430980"/>
            </a:xfrm>
            <a:custGeom>
              <a:avLst/>
              <a:gdLst>
                <a:gd name="connsiteX0" fmla="*/ 2546834 w 5425532"/>
                <a:gd name="connsiteY0" fmla="*/ 109713 h 5430980"/>
                <a:gd name="connsiteX1" fmla="*/ 2734468 w 5425532"/>
                <a:gd name="connsiteY1" fmla="*/ 220009 h 5430980"/>
                <a:gd name="connsiteX2" fmla="*/ 2598416 w 5425532"/>
                <a:gd name="connsiteY2" fmla="*/ 356630 h 5430980"/>
                <a:gd name="connsiteX3" fmla="*/ 2740513 w 5425532"/>
                <a:gd name="connsiteY3" fmla="*/ 1016634 h 5430980"/>
                <a:gd name="connsiteX4" fmla="*/ 2765197 w 5425532"/>
                <a:gd name="connsiteY4" fmla="*/ 1016634 h 5430980"/>
                <a:gd name="connsiteX5" fmla="*/ 3062560 w 5425532"/>
                <a:gd name="connsiteY5" fmla="*/ 1042428 h 5430980"/>
                <a:gd name="connsiteX6" fmla="*/ 3188199 w 5425532"/>
                <a:gd name="connsiteY6" fmla="*/ 681423 h 5430980"/>
                <a:gd name="connsiteX7" fmla="*/ 3128956 w 5425532"/>
                <a:gd name="connsiteY7" fmla="*/ 605724 h 5430980"/>
                <a:gd name="connsiteX8" fmla="*/ 3209592 w 5425532"/>
                <a:gd name="connsiteY8" fmla="*/ 561292 h 5430980"/>
                <a:gd name="connsiteX9" fmla="*/ 3244149 w 5425532"/>
                <a:gd name="connsiteY9" fmla="*/ 565119 h 5430980"/>
                <a:gd name="connsiteX10" fmla="*/ 3331940 w 5425532"/>
                <a:gd name="connsiteY10" fmla="*/ 650156 h 5430980"/>
                <a:gd name="connsiteX11" fmla="*/ 3251841 w 5425532"/>
                <a:gd name="connsiteY11" fmla="*/ 694052 h 5430980"/>
                <a:gd name="connsiteX12" fmla="*/ 3246368 w 5425532"/>
                <a:gd name="connsiteY12" fmla="*/ 694052 h 5430980"/>
                <a:gd name="connsiteX13" fmla="*/ 3208519 w 5425532"/>
                <a:gd name="connsiteY13" fmla="*/ 1074269 h 5430980"/>
                <a:gd name="connsiteX14" fmla="*/ 3564586 w 5425532"/>
                <a:gd name="connsiteY14" fmla="*/ 1212536 h 5430980"/>
                <a:gd name="connsiteX15" fmla="*/ 3985942 w 5425532"/>
                <a:gd name="connsiteY15" fmla="*/ 684754 h 5430980"/>
                <a:gd name="connsiteX16" fmla="*/ 3925055 w 5425532"/>
                <a:gd name="connsiteY16" fmla="*/ 502057 h 5430980"/>
                <a:gd name="connsiteX17" fmla="*/ 4024368 w 5425532"/>
                <a:gd name="connsiteY17" fmla="*/ 457051 h 5430980"/>
                <a:gd name="connsiteX18" fmla="*/ 4169758 w 5425532"/>
                <a:gd name="connsiteY18" fmla="*/ 502592 h 5430980"/>
                <a:gd name="connsiteX19" fmla="*/ 4278408 w 5425532"/>
                <a:gd name="connsiteY19" fmla="*/ 721499 h 5430980"/>
                <a:gd name="connsiteX20" fmla="*/ 4179094 w 5425532"/>
                <a:gd name="connsiteY20" fmla="*/ 766505 h 5430980"/>
                <a:gd name="connsiteX21" fmla="*/ 4087475 w 5425532"/>
                <a:gd name="connsiteY21" fmla="*/ 747868 h 5430980"/>
                <a:gd name="connsiteX22" fmla="*/ 3800527 w 5425532"/>
                <a:gd name="connsiteY22" fmla="*/ 1360151 h 5430980"/>
                <a:gd name="connsiteX23" fmla="*/ 4118738 w 5425532"/>
                <a:gd name="connsiteY23" fmla="*/ 1665204 h 5430980"/>
                <a:gd name="connsiteX24" fmla="*/ 4450656 w 5425532"/>
                <a:gd name="connsiteY24" fmla="*/ 1475923 h 5430980"/>
                <a:gd name="connsiteX25" fmla="*/ 4456128 w 5425532"/>
                <a:gd name="connsiteY25" fmla="*/ 1379904 h 5430980"/>
                <a:gd name="connsiteX26" fmla="*/ 4482458 w 5425532"/>
                <a:gd name="connsiteY26" fmla="*/ 1371676 h 5430980"/>
                <a:gd name="connsiteX27" fmla="*/ 4569141 w 5425532"/>
                <a:gd name="connsiteY27" fmla="*/ 1425445 h 5430980"/>
                <a:gd name="connsiteX28" fmla="*/ 4579014 w 5425532"/>
                <a:gd name="connsiteY28" fmla="*/ 1547263 h 5430980"/>
                <a:gd name="connsiteX29" fmla="*/ 4552148 w 5425532"/>
                <a:gd name="connsiteY29" fmla="*/ 1555491 h 5430980"/>
                <a:gd name="connsiteX30" fmla="*/ 4485750 w 5425532"/>
                <a:gd name="connsiteY30" fmla="*/ 1524224 h 5430980"/>
                <a:gd name="connsiteX31" fmla="*/ 4207031 w 5425532"/>
                <a:gd name="connsiteY31" fmla="*/ 1785916 h 5430980"/>
                <a:gd name="connsiteX32" fmla="*/ 4378746 w 5425532"/>
                <a:gd name="connsiteY32" fmla="*/ 2109604 h 5430980"/>
                <a:gd name="connsiteX33" fmla="*/ 5042042 w 5425532"/>
                <a:gd name="connsiteY33" fmla="*/ 1983426 h 5430980"/>
                <a:gd name="connsiteX34" fmla="*/ 5115022 w 5425532"/>
                <a:gd name="connsiteY34" fmla="*/ 1805128 h 5430980"/>
                <a:gd name="connsiteX35" fmla="*/ 5139706 w 5425532"/>
                <a:gd name="connsiteY35" fmla="*/ 1801301 h 5430980"/>
                <a:gd name="connsiteX36" fmla="*/ 5300438 w 5425532"/>
                <a:gd name="connsiteY36" fmla="*/ 1964796 h 5430980"/>
                <a:gd name="connsiteX37" fmla="*/ 5240086 w 5425532"/>
                <a:gd name="connsiteY37" fmla="*/ 2202337 h 5430980"/>
                <a:gd name="connsiteX38" fmla="*/ 5215402 w 5425532"/>
                <a:gd name="connsiteY38" fmla="*/ 2206164 h 5430980"/>
                <a:gd name="connsiteX39" fmla="*/ 5078242 w 5425532"/>
                <a:gd name="connsiteY39" fmla="*/ 2098092 h 5430980"/>
                <a:gd name="connsiteX40" fmla="*/ 4462129 w 5425532"/>
                <a:gd name="connsiteY40" fmla="*/ 2375625 h 5430980"/>
                <a:gd name="connsiteX41" fmla="*/ 4497797 w 5425532"/>
                <a:gd name="connsiteY41" fmla="*/ 2597825 h 5430980"/>
                <a:gd name="connsiteX42" fmla="*/ 4505489 w 5425532"/>
                <a:gd name="connsiteY42" fmla="*/ 2781639 h 5430980"/>
                <a:gd name="connsiteX43" fmla="*/ 4882414 w 5425532"/>
                <a:gd name="connsiteY43" fmla="*/ 2849109 h 5430980"/>
                <a:gd name="connsiteX44" fmla="*/ 4945522 w 5425532"/>
                <a:gd name="connsiteY44" fmla="*/ 2778347 h 5430980"/>
                <a:gd name="connsiteX45" fmla="*/ 4947703 w 5425532"/>
                <a:gd name="connsiteY45" fmla="*/ 2778347 h 5430980"/>
                <a:gd name="connsiteX46" fmla="*/ 5006409 w 5425532"/>
                <a:gd name="connsiteY46" fmla="*/ 2885351 h 5430980"/>
                <a:gd name="connsiteX47" fmla="*/ 4938366 w 5425532"/>
                <a:gd name="connsiteY47" fmla="*/ 2985733 h 5430980"/>
                <a:gd name="connsiteX48" fmla="*/ 4936720 w 5425532"/>
                <a:gd name="connsiteY48" fmla="*/ 2985733 h 5430980"/>
                <a:gd name="connsiteX49" fmla="*/ 4879124 w 5425532"/>
                <a:gd name="connsiteY49" fmla="*/ 2908389 h 5430980"/>
                <a:gd name="connsiteX50" fmla="*/ 4497799 w 5425532"/>
                <a:gd name="connsiteY50" fmla="*/ 2932537 h 5430980"/>
                <a:gd name="connsiteX51" fmla="*/ 4403999 w 5425532"/>
                <a:gd name="connsiteY51" fmla="*/ 3351140 h 5430980"/>
                <a:gd name="connsiteX52" fmla="*/ 4983902 w 5425532"/>
                <a:gd name="connsiteY52" fmla="*/ 3697331 h 5430980"/>
                <a:gd name="connsiteX53" fmla="*/ 5122169 w 5425532"/>
                <a:gd name="connsiteY53" fmla="*/ 3605178 h 5430980"/>
                <a:gd name="connsiteX54" fmla="*/ 5156726 w 5425532"/>
                <a:gd name="connsiteY54" fmla="*/ 3612296 h 5430980"/>
                <a:gd name="connsiteX55" fmla="*/ 5189103 w 5425532"/>
                <a:gd name="connsiteY55" fmla="*/ 3854814 h 5430980"/>
                <a:gd name="connsiteX56" fmla="*/ 5021210 w 5425532"/>
                <a:gd name="connsiteY56" fmla="*/ 3999097 h 5430980"/>
                <a:gd name="connsiteX57" fmla="*/ 4986652 w 5425532"/>
                <a:gd name="connsiteY57" fmla="*/ 3991979 h 5430980"/>
                <a:gd name="connsiteX58" fmla="*/ 4934528 w 5425532"/>
                <a:gd name="connsiteY58" fmla="*/ 3806519 h 5430980"/>
                <a:gd name="connsiteX59" fmla="*/ 4289298 w 5425532"/>
                <a:gd name="connsiteY59" fmla="*/ 3604570 h 5430980"/>
                <a:gd name="connsiteX60" fmla="*/ 3997990 w 5425532"/>
                <a:gd name="connsiteY60" fmla="*/ 3993546 h 5430980"/>
                <a:gd name="connsiteX61" fmla="*/ 4222364 w 5425532"/>
                <a:gd name="connsiteY61" fmla="*/ 4302999 h 5430980"/>
                <a:gd name="connsiteX62" fmla="*/ 4281606 w 5425532"/>
                <a:gd name="connsiteY62" fmla="*/ 4283788 h 5430980"/>
                <a:gd name="connsiteX63" fmla="*/ 4318384 w 5425532"/>
                <a:gd name="connsiteY63" fmla="*/ 4298062 h 5430980"/>
                <a:gd name="connsiteX64" fmla="*/ 4285471 w 5425532"/>
                <a:gd name="connsiteY64" fmla="*/ 4415471 h 5430980"/>
                <a:gd name="connsiteX65" fmla="*/ 4203191 w 5425532"/>
                <a:gd name="connsiteY65" fmla="*/ 4452785 h 5430980"/>
                <a:gd name="connsiteX66" fmla="*/ 4165877 w 5425532"/>
                <a:gd name="connsiteY66" fmla="*/ 4438510 h 5430980"/>
                <a:gd name="connsiteX67" fmla="*/ 4178507 w 5425532"/>
                <a:gd name="connsiteY67" fmla="*/ 4343064 h 5430980"/>
                <a:gd name="connsiteX68" fmla="*/ 3888267 w 5425532"/>
                <a:gd name="connsiteY68" fmla="*/ 4094540 h 5430980"/>
                <a:gd name="connsiteX69" fmla="*/ 3638097 w 5425532"/>
                <a:gd name="connsiteY69" fmla="*/ 4271770 h 5430980"/>
                <a:gd name="connsiteX70" fmla="*/ 3858111 w 5425532"/>
                <a:gd name="connsiteY70" fmla="*/ 4909848 h 5430980"/>
                <a:gd name="connsiteX71" fmla="*/ 3928873 w 5425532"/>
                <a:gd name="connsiteY71" fmla="*/ 4899975 h 5430980"/>
                <a:gd name="connsiteX72" fmla="*/ 4045175 w 5425532"/>
                <a:gd name="connsiteY72" fmla="*/ 4956500 h 5430980"/>
                <a:gd name="connsiteX73" fmla="*/ 3914060 w 5425532"/>
                <a:gd name="connsiteY73" fmla="*/ 5162779 h 5430980"/>
                <a:gd name="connsiteX74" fmla="*/ 3786775 w 5425532"/>
                <a:gd name="connsiteY74" fmla="*/ 5194045 h 5430980"/>
                <a:gd name="connsiteX75" fmla="*/ 3671012 w 5425532"/>
                <a:gd name="connsiteY75" fmla="*/ 5137521 h 5430980"/>
                <a:gd name="connsiteX76" fmla="*/ 3750576 w 5425532"/>
                <a:gd name="connsiteY76" fmla="*/ 4961936 h 5430980"/>
                <a:gd name="connsiteX77" fmla="*/ 3387396 w 5425532"/>
                <a:gd name="connsiteY77" fmla="*/ 4391899 h 5430980"/>
                <a:gd name="connsiteX78" fmla="*/ 2925441 w 5425532"/>
                <a:gd name="connsiteY78" fmla="*/ 4499971 h 5430980"/>
                <a:gd name="connsiteX79" fmla="*/ 2844231 w 5425532"/>
                <a:gd name="connsiteY79" fmla="*/ 4505444 h 5430980"/>
                <a:gd name="connsiteX80" fmla="*/ 2800871 w 5425532"/>
                <a:gd name="connsiteY80" fmla="*/ 4885661 h 5430980"/>
                <a:gd name="connsiteX81" fmla="*/ 2874924 w 5425532"/>
                <a:gd name="connsiteY81" fmla="*/ 4946549 h 5430980"/>
                <a:gd name="connsiteX82" fmla="*/ 2771211 w 5425532"/>
                <a:gd name="connsiteY82" fmla="*/ 5011302 h 5430980"/>
                <a:gd name="connsiteX83" fmla="*/ 2769565 w 5425532"/>
                <a:gd name="connsiteY83" fmla="*/ 5011302 h 5430980"/>
                <a:gd name="connsiteX84" fmla="*/ 2666960 w 5425532"/>
                <a:gd name="connsiteY84" fmla="*/ 4947659 h 5430980"/>
                <a:gd name="connsiteX85" fmla="*/ 2740477 w 5425532"/>
                <a:gd name="connsiteY85" fmla="*/ 4885661 h 5430980"/>
                <a:gd name="connsiteX86" fmla="*/ 2693826 w 5425532"/>
                <a:gd name="connsiteY86" fmla="*/ 4505983 h 5430980"/>
                <a:gd name="connsiteX87" fmla="*/ 2382188 w 5425532"/>
                <a:gd name="connsiteY87" fmla="*/ 4465915 h 5430980"/>
                <a:gd name="connsiteX88" fmla="*/ 2111160 w 5425532"/>
                <a:gd name="connsiteY88" fmla="*/ 5082596 h 5430980"/>
                <a:gd name="connsiteX89" fmla="*/ 2217057 w 5425532"/>
                <a:gd name="connsiteY89" fmla="*/ 5243905 h 5430980"/>
                <a:gd name="connsiteX90" fmla="*/ 2072207 w 5425532"/>
                <a:gd name="connsiteY90" fmla="*/ 5320713 h 5430980"/>
                <a:gd name="connsiteX91" fmla="*/ 1980588 w 5425532"/>
                <a:gd name="connsiteY91" fmla="*/ 5306439 h 5430980"/>
                <a:gd name="connsiteX92" fmla="*/ 1819278 w 5425532"/>
                <a:gd name="connsiteY92" fmla="*/ 5122625 h 5430980"/>
                <a:gd name="connsiteX93" fmla="*/ 1964129 w 5425532"/>
                <a:gd name="connsiteY93" fmla="*/ 5046352 h 5430980"/>
                <a:gd name="connsiteX94" fmla="*/ 1997041 w 5425532"/>
                <a:gd name="connsiteY94" fmla="*/ 5047998 h 5430980"/>
                <a:gd name="connsiteX95" fmla="*/ 2116635 w 5425532"/>
                <a:gd name="connsiteY95" fmla="*/ 4382478 h 5430980"/>
                <a:gd name="connsiteX96" fmla="*/ 1736418 w 5425532"/>
                <a:gd name="connsiteY96" fmla="*/ 4172907 h 5430980"/>
                <a:gd name="connsiteX97" fmla="*/ 1465389 w 5425532"/>
                <a:gd name="connsiteY97" fmla="*/ 4442828 h 5430980"/>
                <a:gd name="connsiteX98" fmla="*/ 1485136 w 5425532"/>
                <a:gd name="connsiteY98" fmla="*/ 4537202 h 5430980"/>
                <a:gd name="connsiteX99" fmla="*/ 1443422 w 5425532"/>
                <a:gd name="connsiteY99" fmla="*/ 4554194 h 5430980"/>
                <a:gd name="connsiteX100" fmla="*/ 1363859 w 5425532"/>
                <a:gd name="connsiteY100" fmla="*/ 4522928 h 5430980"/>
                <a:gd name="connsiteX101" fmla="*/ 1322718 w 5425532"/>
                <a:gd name="connsiteY101" fmla="*/ 4408272 h 5430980"/>
                <a:gd name="connsiteX102" fmla="*/ 1364433 w 5425532"/>
                <a:gd name="connsiteY102" fmla="*/ 4391279 h 5430980"/>
                <a:gd name="connsiteX103" fmla="*/ 1418738 w 5425532"/>
                <a:gd name="connsiteY103" fmla="*/ 4406090 h 5430980"/>
                <a:gd name="connsiteX104" fmla="*/ 1619619 w 5425532"/>
                <a:gd name="connsiteY104" fmla="*/ 4080795 h 5430980"/>
                <a:gd name="connsiteX105" fmla="*/ 1313497 w 5425532"/>
                <a:gd name="connsiteY105" fmla="*/ 3735710 h 5430980"/>
                <a:gd name="connsiteX106" fmla="*/ 690801 w 5425532"/>
                <a:gd name="connsiteY106" fmla="*/ 3997402 h 5430980"/>
                <a:gd name="connsiteX107" fmla="*/ 656778 w 5425532"/>
                <a:gd name="connsiteY107" fmla="*/ 4187222 h 5430980"/>
                <a:gd name="connsiteX108" fmla="*/ 613992 w 5425532"/>
                <a:gd name="connsiteY108" fmla="*/ 4198205 h 5430980"/>
                <a:gd name="connsiteX109" fmla="*/ 442278 w 5425532"/>
                <a:gd name="connsiteY109" fmla="*/ 4069814 h 5430980"/>
                <a:gd name="connsiteX110" fmla="*/ 451615 w 5425532"/>
                <a:gd name="connsiteY110" fmla="*/ 3825649 h 5430980"/>
                <a:gd name="connsiteX111" fmla="*/ 494402 w 5425532"/>
                <a:gd name="connsiteY111" fmla="*/ 3814666 h 5430980"/>
                <a:gd name="connsiteX112" fmla="*/ 631562 w 5425532"/>
                <a:gd name="connsiteY112" fmla="*/ 3893655 h 5430980"/>
                <a:gd name="connsiteX113" fmla="*/ 1176371 w 5425532"/>
                <a:gd name="connsiteY113" fmla="*/ 3493697 h 5430980"/>
                <a:gd name="connsiteX114" fmla="*/ 1079279 w 5425532"/>
                <a:gd name="connsiteY114" fmla="*/ 3229781 h 5430980"/>
                <a:gd name="connsiteX115" fmla="*/ 699601 w 5425532"/>
                <a:gd name="connsiteY115" fmla="*/ 3272031 h 5430980"/>
                <a:gd name="connsiteX116" fmla="*/ 656240 w 5425532"/>
                <a:gd name="connsiteY116" fmla="*/ 3358178 h 5430980"/>
                <a:gd name="connsiteX117" fmla="*/ 647477 w 5425532"/>
                <a:gd name="connsiteY117" fmla="*/ 3359288 h 5430980"/>
                <a:gd name="connsiteX118" fmla="*/ 570133 w 5425532"/>
                <a:gd name="connsiteY118" fmla="*/ 3271496 h 5430980"/>
                <a:gd name="connsiteX119" fmla="*/ 609092 w 5425532"/>
                <a:gd name="connsiteY119" fmla="*/ 3155733 h 5430980"/>
                <a:gd name="connsiteX120" fmla="*/ 618430 w 5425532"/>
                <a:gd name="connsiteY120" fmla="*/ 3154623 h 5430980"/>
                <a:gd name="connsiteX121" fmla="*/ 685900 w 5425532"/>
                <a:gd name="connsiteY121" fmla="*/ 3213866 h 5430980"/>
                <a:gd name="connsiteX122" fmla="*/ 1045789 w 5425532"/>
                <a:gd name="connsiteY122" fmla="*/ 3084396 h 5430980"/>
                <a:gd name="connsiteX123" fmla="*/ 1023285 w 5425532"/>
                <a:gd name="connsiteY123" fmla="*/ 2926378 h 5430980"/>
                <a:gd name="connsiteX124" fmla="*/ 1016167 w 5425532"/>
                <a:gd name="connsiteY124" fmla="*/ 2720100 h 5430980"/>
                <a:gd name="connsiteX125" fmla="*/ 357192 w 5425532"/>
                <a:gd name="connsiteY125" fmla="*/ 2574210 h 5430980"/>
                <a:gd name="connsiteX126" fmla="*/ 227723 w 5425532"/>
                <a:gd name="connsiteY126" fmla="*/ 2709724 h 5430980"/>
                <a:gd name="connsiteX127" fmla="*/ 219495 w 5425532"/>
                <a:gd name="connsiteY127" fmla="*/ 2709188 h 5430980"/>
                <a:gd name="connsiteX128" fmla="*/ 112490 w 5425532"/>
                <a:gd name="connsiteY128" fmla="*/ 2489174 h 5430980"/>
                <a:gd name="connsiteX129" fmla="*/ 253481 w 5425532"/>
                <a:gd name="connsiteY129" fmla="*/ 2294417 h 5430980"/>
                <a:gd name="connsiteX130" fmla="*/ 261709 w 5425532"/>
                <a:gd name="connsiteY130" fmla="*/ 2294952 h 5430980"/>
                <a:gd name="connsiteX131" fmla="*/ 369252 w 5425532"/>
                <a:gd name="connsiteY131" fmla="*/ 2454616 h 5430980"/>
                <a:gd name="connsiteX132" fmla="*/ 1045177 w 5425532"/>
                <a:gd name="connsiteY132" fmla="*/ 2443633 h 5430980"/>
                <a:gd name="connsiteX133" fmla="*/ 1216362 w 5425532"/>
                <a:gd name="connsiteY133" fmla="*/ 1950944 h 5430980"/>
                <a:gd name="connsiteX134" fmla="*/ 910779 w 5425532"/>
                <a:gd name="connsiteY134" fmla="*/ 1721054 h 5430980"/>
                <a:gd name="connsiteX135" fmla="*/ 842199 w 5425532"/>
                <a:gd name="connsiteY135" fmla="*/ 1759478 h 5430980"/>
                <a:gd name="connsiteX136" fmla="*/ 820270 w 5425532"/>
                <a:gd name="connsiteY136" fmla="*/ 1754005 h 5430980"/>
                <a:gd name="connsiteX137" fmla="*/ 816979 w 5425532"/>
                <a:gd name="connsiteY137" fmla="*/ 1632187 h 5430980"/>
                <a:gd name="connsiteX138" fmla="*/ 902551 w 5425532"/>
                <a:gd name="connsiteY138" fmla="*/ 1569080 h 5430980"/>
                <a:gd name="connsiteX139" fmla="*/ 924480 w 5425532"/>
                <a:gd name="connsiteY139" fmla="*/ 1574553 h 5430980"/>
                <a:gd name="connsiteX140" fmla="*/ 940401 w 5425532"/>
                <a:gd name="connsiteY140" fmla="*/ 1669463 h 5430980"/>
                <a:gd name="connsiteX141" fmla="*/ 1290992 w 5425532"/>
                <a:gd name="connsiteY141" fmla="*/ 1821436 h 5430980"/>
                <a:gd name="connsiteX142" fmla="*/ 1459953 w 5425532"/>
                <a:gd name="connsiteY142" fmla="*/ 1599237 h 5430980"/>
                <a:gd name="connsiteX143" fmla="*/ 1052872 w 5425532"/>
                <a:gd name="connsiteY143" fmla="*/ 1059933 h 5430980"/>
                <a:gd name="connsiteX144" fmla="*/ 932700 w 5425532"/>
                <a:gd name="connsiteY144" fmla="*/ 1101074 h 5430980"/>
                <a:gd name="connsiteX145" fmla="*/ 860829 w 5425532"/>
                <a:gd name="connsiteY145" fmla="*/ 1073634 h 5430980"/>
                <a:gd name="connsiteX146" fmla="*/ 921717 w 5425532"/>
                <a:gd name="connsiteY146" fmla="*/ 836631 h 5430980"/>
                <a:gd name="connsiteX147" fmla="*/ 1088493 w 5425532"/>
                <a:gd name="connsiteY147" fmla="*/ 758177 h 5430980"/>
                <a:gd name="connsiteX148" fmla="*/ 1160900 w 5425532"/>
                <a:gd name="connsiteY148" fmla="*/ 785617 h 5430980"/>
                <a:gd name="connsiteX149" fmla="*/ 1139507 w 5425532"/>
                <a:gd name="connsiteY149" fmla="*/ 977083 h 5430980"/>
                <a:gd name="connsiteX150" fmla="*/ 1661283 w 5425532"/>
                <a:gd name="connsiteY150" fmla="*/ 1407197 h 5430980"/>
                <a:gd name="connsiteX151" fmla="*/ 1943833 w 5425532"/>
                <a:gd name="connsiteY151" fmla="*/ 1220091 h 5430980"/>
                <a:gd name="connsiteX152" fmla="*/ 1821486 w 5425532"/>
                <a:gd name="connsiteY152" fmla="*/ 858557 h 5430980"/>
                <a:gd name="connsiteX153" fmla="*/ 1786355 w 5425532"/>
                <a:gd name="connsiteY153" fmla="*/ 863494 h 5430980"/>
                <a:gd name="connsiteX154" fmla="*/ 1728184 w 5425532"/>
                <a:gd name="connsiteY154" fmla="*/ 834982 h 5430980"/>
                <a:gd name="connsiteX155" fmla="*/ 1794009 w 5425532"/>
                <a:gd name="connsiteY155" fmla="*/ 732377 h 5430980"/>
                <a:gd name="connsiteX156" fmla="*/ 1856542 w 5425532"/>
                <a:gd name="connsiteY156" fmla="*/ 717030 h 5430980"/>
                <a:gd name="connsiteX157" fmla="*/ 1915249 w 5425532"/>
                <a:gd name="connsiteY157" fmla="*/ 745542 h 5430980"/>
                <a:gd name="connsiteX158" fmla="*/ 1875181 w 5425532"/>
                <a:gd name="connsiteY158" fmla="*/ 832759 h 5430980"/>
                <a:gd name="connsiteX159" fmla="*/ 2078736 w 5425532"/>
                <a:gd name="connsiteY159" fmla="*/ 1155908 h 5430980"/>
                <a:gd name="connsiteX160" fmla="*/ 2463352 w 5425532"/>
                <a:gd name="connsiteY160" fmla="*/ 1042898 h 5430980"/>
                <a:gd name="connsiteX161" fmla="*/ 2479349 w 5425532"/>
                <a:gd name="connsiteY161" fmla="*/ 367581 h 5430980"/>
                <a:gd name="connsiteX162" fmla="*/ 2320263 w 5425532"/>
                <a:gd name="connsiteY162" fmla="*/ 258931 h 5430980"/>
                <a:gd name="connsiteX163" fmla="*/ 2515020 w 5425532"/>
                <a:gd name="connsiteY163" fmla="*/ 111366 h 5430980"/>
                <a:gd name="connsiteX164" fmla="*/ 2546823 w 5425532"/>
                <a:gd name="connsiteY164" fmla="*/ 109721 h 5430980"/>
                <a:gd name="connsiteX165" fmla="*/ 2546823 w 5425532"/>
                <a:gd name="connsiteY165" fmla="*/ 2 h 5430980"/>
                <a:gd name="connsiteX166" fmla="*/ 2504573 w 5425532"/>
                <a:gd name="connsiteY166" fmla="*/ 2184 h 5430980"/>
                <a:gd name="connsiteX167" fmla="*/ 2259340 w 5425532"/>
                <a:gd name="connsiteY167" fmla="*/ 119593 h 5430980"/>
                <a:gd name="connsiteX168" fmla="*/ 2211043 w 5425532"/>
                <a:gd name="connsiteY168" fmla="*/ 269920 h 5430980"/>
                <a:gd name="connsiteX169" fmla="*/ 2367415 w 5425532"/>
                <a:gd name="connsiteY169" fmla="*/ 453734 h 5430980"/>
                <a:gd name="connsiteX170" fmla="*/ 2355896 w 5425532"/>
                <a:gd name="connsiteY170" fmla="*/ 952428 h 5430980"/>
                <a:gd name="connsiteX171" fmla="*/ 2123292 w 5425532"/>
                <a:gd name="connsiteY171" fmla="*/ 1020472 h 5430980"/>
                <a:gd name="connsiteX172" fmla="*/ 2010282 w 5425532"/>
                <a:gd name="connsiteY172" fmla="*/ 841067 h 5430980"/>
                <a:gd name="connsiteX173" fmla="*/ 2014683 w 5425532"/>
                <a:gd name="connsiteY173" fmla="*/ 698431 h 5430980"/>
                <a:gd name="connsiteX174" fmla="*/ 1857243 w 5425532"/>
                <a:gd name="connsiteY174" fmla="*/ 607922 h 5430980"/>
                <a:gd name="connsiteX175" fmla="*/ 1746947 w 5425532"/>
                <a:gd name="connsiteY175" fmla="*/ 633716 h 5430980"/>
                <a:gd name="connsiteX176" fmla="*/ 1624061 w 5425532"/>
                <a:gd name="connsiteY176" fmla="*/ 762107 h 5430980"/>
                <a:gd name="connsiteX177" fmla="*/ 1629534 w 5425532"/>
                <a:gd name="connsiteY177" fmla="*/ 882808 h 5430980"/>
                <a:gd name="connsiteX178" fmla="*/ 1743122 w 5425532"/>
                <a:gd name="connsiteY178" fmla="*/ 968954 h 5430980"/>
                <a:gd name="connsiteX179" fmla="*/ 1811166 w 5425532"/>
                <a:gd name="connsiteY179" fmla="*/ 1169218 h 5430980"/>
                <a:gd name="connsiteX180" fmla="*/ 1664130 w 5425532"/>
                <a:gd name="connsiteY180" fmla="*/ 1266883 h 5430980"/>
                <a:gd name="connsiteX181" fmla="*/ 1278446 w 5425532"/>
                <a:gd name="connsiteY181" fmla="*/ 948672 h 5430980"/>
                <a:gd name="connsiteX182" fmla="*/ 1240597 w 5425532"/>
                <a:gd name="connsiteY182" fmla="*/ 709485 h 5430980"/>
                <a:gd name="connsiteX183" fmla="*/ 1089163 w 5425532"/>
                <a:gd name="connsiteY183" fmla="*/ 648023 h 5430980"/>
                <a:gd name="connsiteX184" fmla="*/ 846105 w 5425532"/>
                <a:gd name="connsiteY184" fmla="*/ 757212 h 5430980"/>
                <a:gd name="connsiteX185" fmla="*/ 781926 w 5425532"/>
                <a:gd name="connsiteY185" fmla="*/ 1149480 h 5430980"/>
                <a:gd name="connsiteX186" fmla="*/ 932783 w 5425532"/>
                <a:gd name="connsiteY186" fmla="*/ 1210942 h 5430980"/>
                <a:gd name="connsiteX187" fmla="*/ 1018929 w 5425532"/>
                <a:gd name="connsiteY187" fmla="*/ 1197241 h 5430980"/>
                <a:gd name="connsiteX188" fmla="*/ 1319584 w 5425532"/>
                <a:gd name="connsiteY188" fmla="*/ 1595554 h 5430980"/>
                <a:gd name="connsiteX189" fmla="*/ 1251540 w 5425532"/>
                <a:gd name="connsiteY189" fmla="*/ 1684991 h 5430980"/>
                <a:gd name="connsiteX190" fmla="*/ 1056782 w 5425532"/>
                <a:gd name="connsiteY190" fmla="*/ 1600491 h 5430980"/>
                <a:gd name="connsiteX191" fmla="*/ 979974 w 5425532"/>
                <a:gd name="connsiteY191" fmla="*/ 1480319 h 5430980"/>
                <a:gd name="connsiteX192" fmla="*/ 902631 w 5425532"/>
                <a:gd name="connsiteY192" fmla="*/ 1459462 h 5430980"/>
                <a:gd name="connsiteX193" fmla="*/ 721580 w 5425532"/>
                <a:gd name="connsiteY193" fmla="*/ 1577988 h 5430980"/>
                <a:gd name="connsiteX194" fmla="*/ 692494 w 5425532"/>
                <a:gd name="connsiteY194" fmla="*/ 1751926 h 5430980"/>
                <a:gd name="connsiteX195" fmla="*/ 765475 w 5425532"/>
                <a:gd name="connsiteY195" fmla="*/ 1849018 h 5430980"/>
                <a:gd name="connsiteX196" fmla="*/ 841748 w 5425532"/>
                <a:gd name="connsiteY196" fmla="*/ 1869301 h 5430980"/>
                <a:gd name="connsiteX197" fmla="*/ 907037 w 5425532"/>
                <a:gd name="connsiteY197" fmla="*/ 1856135 h 5430980"/>
                <a:gd name="connsiteX198" fmla="*/ 1077105 w 5425532"/>
                <a:gd name="connsiteY198" fmla="*/ 1983959 h 5430980"/>
                <a:gd name="connsiteX199" fmla="*/ 955288 w 5425532"/>
                <a:gd name="connsiteY199" fmla="*/ 2335627 h 5430980"/>
                <a:gd name="connsiteX200" fmla="*/ 455476 w 5425532"/>
                <a:gd name="connsiteY200" fmla="*/ 2343855 h 5430980"/>
                <a:gd name="connsiteX201" fmla="*/ 272241 w 5425532"/>
                <a:gd name="connsiteY201" fmla="*/ 2186415 h 5430980"/>
                <a:gd name="connsiteX202" fmla="*/ 252493 w 5425532"/>
                <a:gd name="connsiteY202" fmla="*/ 2185305 h 5430980"/>
                <a:gd name="connsiteX203" fmla="*/ 2323 w 5425532"/>
                <a:gd name="connsiteY203" fmla="*/ 2478260 h 5430980"/>
                <a:gd name="connsiteX204" fmla="*/ 35236 w 5425532"/>
                <a:gd name="connsiteY204" fmla="*/ 2687830 h 5430980"/>
                <a:gd name="connsiteX205" fmla="*/ 207528 w 5425532"/>
                <a:gd name="connsiteY205" fmla="*/ 2818945 h 5430980"/>
                <a:gd name="connsiteX206" fmla="*/ 226740 w 5425532"/>
                <a:gd name="connsiteY206" fmla="*/ 2820055 h 5430980"/>
                <a:gd name="connsiteX207" fmla="*/ 418783 w 5425532"/>
                <a:gd name="connsiteY207" fmla="*/ 2701000 h 5430980"/>
                <a:gd name="connsiteX208" fmla="*/ 906387 w 5425532"/>
                <a:gd name="connsiteY208" fmla="*/ 2808504 h 5430980"/>
                <a:gd name="connsiteX209" fmla="*/ 914079 w 5425532"/>
                <a:gd name="connsiteY209" fmla="*/ 2936896 h 5430980"/>
                <a:gd name="connsiteX210" fmla="*/ 922843 w 5425532"/>
                <a:gd name="connsiteY210" fmla="*/ 3012059 h 5430980"/>
                <a:gd name="connsiteX211" fmla="*/ 723148 w 5425532"/>
                <a:gd name="connsiteY211" fmla="*/ 3083929 h 5430980"/>
                <a:gd name="connsiteX212" fmla="*/ 618368 w 5425532"/>
                <a:gd name="connsiteY212" fmla="*/ 3044970 h 5430980"/>
                <a:gd name="connsiteX213" fmla="*/ 584345 w 5425532"/>
                <a:gd name="connsiteY213" fmla="*/ 3048797 h 5430980"/>
                <a:gd name="connsiteX214" fmla="*/ 463105 w 5425532"/>
                <a:gd name="connsiteY214" fmla="*/ 3296783 h 5430980"/>
                <a:gd name="connsiteX215" fmla="*/ 646919 w 5425532"/>
                <a:gd name="connsiteY215" fmla="*/ 3469075 h 5430980"/>
                <a:gd name="connsiteX216" fmla="*/ 679832 w 5425532"/>
                <a:gd name="connsiteY216" fmla="*/ 3465248 h 5430980"/>
                <a:gd name="connsiteX217" fmla="*/ 789550 w 5425532"/>
                <a:gd name="connsiteY217" fmla="*/ 3372520 h 5430980"/>
                <a:gd name="connsiteX218" fmla="*/ 1000228 w 5425532"/>
                <a:gd name="connsiteY218" fmla="*/ 3348946 h 5430980"/>
                <a:gd name="connsiteX219" fmla="*/ 1040296 w 5425532"/>
                <a:gd name="connsiteY219" fmla="*/ 3457019 h 5430980"/>
                <a:gd name="connsiteX220" fmla="*/ 637585 w 5425532"/>
                <a:gd name="connsiteY220" fmla="*/ 3752735 h 5430980"/>
                <a:gd name="connsiteX221" fmla="*/ 493841 w 5425532"/>
                <a:gd name="connsiteY221" fmla="*/ 3705013 h 5430980"/>
                <a:gd name="connsiteX222" fmla="*/ 397285 w 5425532"/>
                <a:gd name="connsiteY222" fmla="*/ 3730232 h 5430980"/>
                <a:gd name="connsiteX223" fmla="*/ 346272 w 5425532"/>
                <a:gd name="connsiteY223" fmla="*/ 4124146 h 5430980"/>
                <a:gd name="connsiteX224" fmla="*/ 613469 w 5425532"/>
                <a:gd name="connsiteY224" fmla="*/ 4307960 h 5430980"/>
                <a:gd name="connsiteX225" fmla="*/ 710561 w 5425532"/>
                <a:gd name="connsiteY225" fmla="*/ 4282740 h 5430980"/>
                <a:gd name="connsiteX226" fmla="*/ 814812 w 5425532"/>
                <a:gd name="connsiteY226" fmla="*/ 4064372 h 5430980"/>
                <a:gd name="connsiteX227" fmla="*/ 1274592 w 5425532"/>
                <a:gd name="connsiteY227" fmla="*/ 3871260 h 5430980"/>
                <a:gd name="connsiteX228" fmla="*/ 1478147 w 5425532"/>
                <a:gd name="connsiteY228" fmla="*/ 4101150 h 5430980"/>
                <a:gd name="connsiteX229" fmla="*/ 1366783 w 5425532"/>
                <a:gd name="connsiteY229" fmla="*/ 4282202 h 5430980"/>
                <a:gd name="connsiteX230" fmla="*/ 1364602 w 5425532"/>
                <a:gd name="connsiteY230" fmla="*/ 4282202 h 5430980"/>
                <a:gd name="connsiteX231" fmla="*/ 1237317 w 5425532"/>
                <a:gd name="connsiteY231" fmla="*/ 4340372 h 5430980"/>
                <a:gd name="connsiteX232" fmla="*/ 1295488 w 5425532"/>
                <a:gd name="connsiteY232" fmla="*/ 4609215 h 5430980"/>
                <a:gd name="connsiteX233" fmla="*/ 1443630 w 5425532"/>
                <a:gd name="connsiteY233" fmla="*/ 4664630 h 5430980"/>
                <a:gd name="connsiteX234" fmla="*/ 1570915 w 5425532"/>
                <a:gd name="connsiteY234" fmla="*/ 4606460 h 5430980"/>
                <a:gd name="connsiteX235" fmla="*/ 1598891 w 5425532"/>
                <a:gd name="connsiteY235" fmla="*/ 4465469 h 5430980"/>
                <a:gd name="connsiteX236" fmla="*/ 1749218 w 5425532"/>
                <a:gd name="connsiteY236" fmla="*/ 4315681 h 5430980"/>
                <a:gd name="connsiteX237" fmla="*/ 1993382 w 5425532"/>
                <a:gd name="connsiteY237" fmla="*/ 4450087 h 5430980"/>
                <a:gd name="connsiteX238" fmla="*/ 1905055 w 5425532"/>
                <a:gd name="connsiteY238" fmla="*/ 4942198 h 5430980"/>
                <a:gd name="connsiteX239" fmla="*/ 1714658 w 5425532"/>
                <a:gd name="connsiteY239" fmla="*/ 5091409 h 5430980"/>
                <a:gd name="connsiteX240" fmla="*/ 1732760 w 5425532"/>
                <a:gd name="connsiteY240" fmla="*/ 5248848 h 5430980"/>
                <a:gd name="connsiteX241" fmla="*/ 1948904 w 5425532"/>
                <a:gd name="connsiteY241" fmla="*/ 5412343 h 5430980"/>
                <a:gd name="connsiteX242" fmla="*/ 2072368 w 5425532"/>
                <a:gd name="connsiteY242" fmla="*/ 5430980 h 5430980"/>
                <a:gd name="connsiteX243" fmla="*/ 2321999 w 5425532"/>
                <a:gd name="connsiteY243" fmla="*/ 5276832 h 5430980"/>
                <a:gd name="connsiteX244" fmla="*/ 2247372 w 5425532"/>
                <a:gd name="connsiteY244" fmla="*/ 5046403 h 5430980"/>
                <a:gd name="connsiteX245" fmla="*/ 2447636 w 5425532"/>
                <a:gd name="connsiteY245" fmla="*/ 4591032 h 5430980"/>
                <a:gd name="connsiteX246" fmla="*/ 2596317 w 5425532"/>
                <a:gd name="connsiteY246" fmla="*/ 4610243 h 5430980"/>
                <a:gd name="connsiteX247" fmla="*/ 2622111 w 5425532"/>
                <a:gd name="connsiteY247" fmla="*/ 4820921 h 5430980"/>
                <a:gd name="connsiteX248" fmla="*/ 2557358 w 5425532"/>
                <a:gd name="connsiteY248" fmla="*/ 4947676 h 5430980"/>
                <a:gd name="connsiteX249" fmla="*/ 2769681 w 5425532"/>
                <a:gd name="connsiteY249" fmla="*/ 5121037 h 5430980"/>
                <a:gd name="connsiteX250" fmla="*/ 2984758 w 5425532"/>
                <a:gd name="connsiteY250" fmla="*/ 4946560 h 5430980"/>
                <a:gd name="connsiteX251" fmla="*/ 2918933 w 5425532"/>
                <a:gd name="connsiteY251" fmla="*/ 4819275 h 5430980"/>
                <a:gd name="connsiteX252" fmla="*/ 2943081 w 5425532"/>
                <a:gd name="connsiteY252" fmla="*/ 4608597 h 5430980"/>
                <a:gd name="connsiteX253" fmla="*/ 3341933 w 5425532"/>
                <a:gd name="connsiteY253" fmla="*/ 4524671 h 5430980"/>
                <a:gd name="connsiteX254" fmla="*/ 3610776 w 5425532"/>
                <a:gd name="connsiteY254" fmla="*/ 4946027 h 5430980"/>
                <a:gd name="connsiteX255" fmla="*/ 3572927 w 5425532"/>
                <a:gd name="connsiteY255" fmla="*/ 5185792 h 5430980"/>
                <a:gd name="connsiteX256" fmla="*/ 3787435 w 5425532"/>
                <a:gd name="connsiteY256" fmla="*/ 5303740 h 5430980"/>
                <a:gd name="connsiteX257" fmla="*/ 3962442 w 5425532"/>
                <a:gd name="connsiteY257" fmla="*/ 5261490 h 5430980"/>
                <a:gd name="connsiteX258" fmla="*/ 4151193 w 5425532"/>
                <a:gd name="connsiteY258" fmla="*/ 5066732 h 5430980"/>
                <a:gd name="connsiteX259" fmla="*/ 4144611 w 5425532"/>
                <a:gd name="connsiteY259" fmla="*/ 4908714 h 5430980"/>
                <a:gd name="connsiteX260" fmla="*/ 3933394 w 5425532"/>
                <a:gd name="connsiteY260" fmla="*/ 4790188 h 5430980"/>
                <a:gd name="connsiteX261" fmla="*/ 3771017 w 5425532"/>
                <a:gd name="connsiteY261" fmla="*/ 4319465 h 5430980"/>
                <a:gd name="connsiteX262" fmla="*/ 3886779 w 5425532"/>
                <a:gd name="connsiteY262" fmla="*/ 4237720 h 5430980"/>
                <a:gd name="connsiteX263" fmla="*/ 4047511 w 5425532"/>
                <a:gd name="connsiteY263" fmla="*/ 4375418 h 5430980"/>
                <a:gd name="connsiteX264" fmla="*/ 4085935 w 5425532"/>
                <a:gd name="connsiteY264" fmla="*/ 4513117 h 5430980"/>
                <a:gd name="connsiteX265" fmla="*/ 4203883 w 5425532"/>
                <a:gd name="connsiteY265" fmla="*/ 4562486 h 5430980"/>
                <a:gd name="connsiteX266" fmla="*/ 4360794 w 5425532"/>
                <a:gd name="connsiteY266" fmla="*/ 4495552 h 5430980"/>
                <a:gd name="connsiteX267" fmla="*/ 4399753 w 5425532"/>
                <a:gd name="connsiteY267" fmla="*/ 4223985 h 5430980"/>
                <a:gd name="connsiteX268" fmla="*/ 4281805 w 5425532"/>
                <a:gd name="connsiteY268" fmla="*/ 4174042 h 5430980"/>
                <a:gd name="connsiteX269" fmla="*/ 4265349 w 5425532"/>
                <a:gd name="connsiteY269" fmla="*/ 4174578 h 5430980"/>
                <a:gd name="connsiteX270" fmla="*/ 4140817 w 5425532"/>
                <a:gd name="connsiteY270" fmla="*/ 4002863 h 5430980"/>
                <a:gd name="connsiteX271" fmla="*/ 4340513 w 5425532"/>
                <a:gd name="connsiteY271" fmla="*/ 3735666 h 5430980"/>
                <a:gd name="connsiteX272" fmla="*/ 4817281 w 5425532"/>
                <a:gd name="connsiteY272" fmla="*/ 3884876 h 5430980"/>
                <a:gd name="connsiteX273" fmla="*/ 4942391 w 5425532"/>
                <a:gd name="connsiteY273" fmla="*/ 4092262 h 5430980"/>
                <a:gd name="connsiteX274" fmla="*/ 5021380 w 5425532"/>
                <a:gd name="connsiteY274" fmla="*/ 4108718 h 5430980"/>
                <a:gd name="connsiteX275" fmla="*/ 5289655 w 5425532"/>
                <a:gd name="connsiteY275" fmla="*/ 3899687 h 5430980"/>
                <a:gd name="connsiteX276" fmla="*/ 5202438 w 5425532"/>
                <a:gd name="connsiteY276" fmla="*/ 3511779 h 5430980"/>
                <a:gd name="connsiteX277" fmla="*/ 5122874 w 5425532"/>
                <a:gd name="connsiteY277" fmla="*/ 3494786 h 5430980"/>
                <a:gd name="connsiteX278" fmla="*/ 4964318 w 5425532"/>
                <a:gd name="connsiteY278" fmla="*/ 3556784 h 5430980"/>
                <a:gd name="connsiteX279" fmla="*/ 4535849 w 5425532"/>
                <a:gd name="connsiteY279" fmla="*/ 3301098 h 5430980"/>
                <a:gd name="connsiteX280" fmla="*/ 4595665 w 5425532"/>
                <a:gd name="connsiteY280" fmla="*/ 3035546 h 5430980"/>
                <a:gd name="connsiteX281" fmla="*/ 4807450 w 5425532"/>
                <a:gd name="connsiteY281" fmla="*/ 3022381 h 5430980"/>
                <a:gd name="connsiteX282" fmla="*/ 4930914 w 5425532"/>
                <a:gd name="connsiteY282" fmla="*/ 3094788 h 5430980"/>
                <a:gd name="connsiteX283" fmla="*/ 4939142 w 5425532"/>
                <a:gd name="connsiteY283" fmla="*/ 3094788 h 5430980"/>
                <a:gd name="connsiteX284" fmla="*/ 5116372 w 5425532"/>
                <a:gd name="connsiteY284" fmla="*/ 2890694 h 5430980"/>
                <a:gd name="connsiteX285" fmla="*/ 5062603 w 5425532"/>
                <a:gd name="connsiteY285" fmla="*/ 2721154 h 5430980"/>
                <a:gd name="connsiteX286" fmla="*/ 4952884 w 5425532"/>
                <a:gd name="connsiteY286" fmla="*/ 2667920 h 5430980"/>
                <a:gd name="connsiteX287" fmla="*/ 4945766 w 5425532"/>
                <a:gd name="connsiteY287" fmla="*/ 2667920 h 5430980"/>
                <a:gd name="connsiteX288" fmla="*/ 4823949 w 5425532"/>
                <a:gd name="connsiteY288" fmla="*/ 2726627 h 5430980"/>
                <a:gd name="connsiteX289" fmla="*/ 4614378 w 5425532"/>
                <a:gd name="connsiteY289" fmla="*/ 2689313 h 5430980"/>
                <a:gd name="connsiteX290" fmla="*/ 4607260 w 5425532"/>
                <a:gd name="connsiteY290" fmla="*/ 2586708 h 5430980"/>
                <a:gd name="connsiteX291" fmla="*/ 4587513 w 5425532"/>
                <a:gd name="connsiteY291" fmla="*/ 2439143 h 5430980"/>
                <a:gd name="connsiteX292" fmla="*/ 5042884 w 5425532"/>
                <a:gd name="connsiteY292" fmla="*/ 2233942 h 5430980"/>
                <a:gd name="connsiteX293" fmla="*/ 5215715 w 5425532"/>
                <a:gd name="connsiteY293" fmla="*/ 2315152 h 5430980"/>
                <a:gd name="connsiteX294" fmla="*/ 5273311 w 5425532"/>
                <a:gd name="connsiteY294" fmla="*/ 2306388 h 5430980"/>
                <a:gd name="connsiteX295" fmla="*/ 5415409 w 5425532"/>
                <a:gd name="connsiteY295" fmla="*/ 2142893 h 5430980"/>
                <a:gd name="connsiteX296" fmla="*/ 5405536 w 5425532"/>
                <a:gd name="connsiteY296" fmla="*/ 1931108 h 5430980"/>
                <a:gd name="connsiteX297" fmla="*/ 5140552 w 5425532"/>
                <a:gd name="connsiteY297" fmla="*/ 1690814 h 5430980"/>
                <a:gd name="connsiteX298" fmla="*/ 5082956 w 5425532"/>
                <a:gd name="connsiteY298" fmla="*/ 1699577 h 5430980"/>
                <a:gd name="connsiteX299" fmla="*/ 4935391 w 5425532"/>
                <a:gd name="connsiteY299" fmla="*/ 1891621 h 5430980"/>
                <a:gd name="connsiteX300" fmla="*/ 4445456 w 5425532"/>
                <a:gd name="connsiteY300" fmla="*/ 1984885 h 5430980"/>
                <a:gd name="connsiteX301" fmla="*/ 4349436 w 5425532"/>
                <a:gd name="connsiteY301" fmla="*/ 1803295 h 5430980"/>
                <a:gd name="connsiteX302" fmla="*/ 4504162 w 5425532"/>
                <a:gd name="connsiteY302" fmla="*/ 1657905 h 5430980"/>
                <a:gd name="connsiteX303" fmla="*/ 4552995 w 5425532"/>
                <a:gd name="connsiteY303" fmla="*/ 1665024 h 5430980"/>
                <a:gd name="connsiteX304" fmla="*/ 4644614 w 5425532"/>
                <a:gd name="connsiteY304" fmla="*/ 1635403 h 5430980"/>
                <a:gd name="connsiteX305" fmla="*/ 4706076 w 5425532"/>
                <a:gd name="connsiteY305" fmla="*/ 1531151 h 5430980"/>
                <a:gd name="connsiteX306" fmla="*/ 4657779 w 5425532"/>
                <a:gd name="connsiteY306" fmla="*/ 1359966 h 5430980"/>
                <a:gd name="connsiteX307" fmla="*/ 4482772 w 5425532"/>
                <a:gd name="connsiteY307" fmla="*/ 1261769 h 5430980"/>
                <a:gd name="connsiteX308" fmla="*/ 4390618 w 5425532"/>
                <a:gd name="connsiteY308" fmla="*/ 1291926 h 5430980"/>
                <a:gd name="connsiteX309" fmla="*/ 4327511 w 5425532"/>
                <a:gd name="connsiteY309" fmla="*/ 1419749 h 5430980"/>
                <a:gd name="connsiteX310" fmla="*/ 4143393 w 5425532"/>
                <a:gd name="connsiteY310" fmla="*/ 1524686 h 5430980"/>
                <a:gd name="connsiteX311" fmla="*/ 3937114 w 5425532"/>
                <a:gd name="connsiteY311" fmla="*/ 1327176 h 5430980"/>
                <a:gd name="connsiteX312" fmla="*/ 4149438 w 5425532"/>
                <a:gd name="connsiteY312" fmla="*/ 874558 h 5430980"/>
                <a:gd name="connsiteX313" fmla="*/ 4179595 w 5425532"/>
                <a:gd name="connsiteY313" fmla="*/ 876203 h 5430980"/>
                <a:gd name="connsiteX314" fmla="*/ 4372167 w 5425532"/>
                <a:gd name="connsiteY314" fmla="*/ 779648 h 5430980"/>
                <a:gd name="connsiteX315" fmla="*/ 4373813 w 5425532"/>
                <a:gd name="connsiteY315" fmla="*/ 563503 h 5430980"/>
                <a:gd name="connsiteX316" fmla="*/ 4228423 w 5425532"/>
                <a:gd name="connsiteY316" fmla="*/ 409355 h 5430980"/>
                <a:gd name="connsiteX317" fmla="*/ 4025436 w 5425532"/>
                <a:gd name="connsiteY317" fmla="*/ 347357 h 5430980"/>
                <a:gd name="connsiteX318" fmla="*/ 3833393 w 5425532"/>
                <a:gd name="connsiteY318" fmla="*/ 443913 h 5430980"/>
                <a:gd name="connsiteX319" fmla="*/ 3846022 w 5425532"/>
                <a:gd name="connsiteY319" fmla="*/ 685854 h 5430980"/>
                <a:gd name="connsiteX320" fmla="*/ 3534924 w 5425532"/>
                <a:gd name="connsiteY320" fmla="*/ 1075408 h 5430980"/>
                <a:gd name="connsiteX321" fmla="*/ 3328077 w 5425532"/>
                <a:gd name="connsiteY321" fmla="*/ 994772 h 5430980"/>
                <a:gd name="connsiteX322" fmla="*/ 3348934 w 5425532"/>
                <a:gd name="connsiteY322" fmla="*/ 783556 h 5430980"/>
                <a:gd name="connsiteX323" fmla="*/ 3440017 w 5425532"/>
                <a:gd name="connsiteY323" fmla="*/ 675483 h 5430980"/>
                <a:gd name="connsiteX324" fmla="*/ 3269410 w 5425532"/>
                <a:gd name="connsiteY324" fmla="*/ 458222 h 5430980"/>
                <a:gd name="connsiteX325" fmla="*/ 3210703 w 5425532"/>
                <a:gd name="connsiteY325" fmla="*/ 451639 h 5430980"/>
                <a:gd name="connsiteX326" fmla="*/ 3022529 w 5425532"/>
                <a:gd name="connsiteY326" fmla="*/ 581677 h 5430980"/>
                <a:gd name="connsiteX327" fmla="*/ 3059307 w 5425532"/>
                <a:gd name="connsiteY327" fmla="*/ 719944 h 5430980"/>
                <a:gd name="connsiteX328" fmla="*/ 2989617 w 5425532"/>
                <a:gd name="connsiteY328" fmla="*/ 920207 h 5430980"/>
                <a:gd name="connsiteX329" fmla="*/ 2829953 w 5425532"/>
                <a:gd name="connsiteY329" fmla="*/ 907578 h 5430980"/>
                <a:gd name="connsiteX330" fmla="*/ 2725172 w 5425532"/>
                <a:gd name="connsiteY330" fmla="*/ 419827 h 5430980"/>
                <a:gd name="connsiteX331" fmla="*/ 2844766 w 5425532"/>
                <a:gd name="connsiteY331" fmla="*/ 209149 h 5430980"/>
                <a:gd name="connsiteX332" fmla="*/ 2546835 w 5425532"/>
                <a:gd name="connsiteY332" fmla="*/ 0 h 54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5425532" h="5430980">
                  <a:moveTo>
                    <a:pt x="2546834" y="109713"/>
                  </a:moveTo>
                  <a:cubicBezTo>
                    <a:pt x="2647215" y="109713"/>
                    <a:pt x="2728424" y="155789"/>
                    <a:pt x="2734468" y="220009"/>
                  </a:cubicBezTo>
                  <a:cubicBezTo>
                    <a:pt x="2739941" y="278179"/>
                    <a:pt x="2682345" y="332480"/>
                    <a:pt x="2598416" y="356630"/>
                  </a:cubicBezTo>
                  <a:lnTo>
                    <a:pt x="2740513" y="1016634"/>
                  </a:lnTo>
                  <a:lnTo>
                    <a:pt x="2765197" y="1016634"/>
                  </a:lnTo>
                  <a:cubicBezTo>
                    <a:pt x="2866157" y="1016634"/>
                    <a:pt x="2965460" y="1025972"/>
                    <a:pt x="3062560" y="1042428"/>
                  </a:cubicBezTo>
                  <a:lnTo>
                    <a:pt x="3188199" y="681423"/>
                  </a:lnTo>
                  <a:cubicBezTo>
                    <a:pt x="3148130" y="664967"/>
                    <a:pt x="3122910" y="634236"/>
                    <a:pt x="3128956" y="605724"/>
                  </a:cubicBezTo>
                  <a:cubicBezTo>
                    <a:pt x="3135003" y="578284"/>
                    <a:pt x="3168450" y="561292"/>
                    <a:pt x="3209592" y="561292"/>
                  </a:cubicBezTo>
                  <a:cubicBezTo>
                    <a:pt x="3220575" y="561292"/>
                    <a:pt x="3232095" y="562402"/>
                    <a:pt x="3244149" y="565119"/>
                  </a:cubicBezTo>
                  <a:cubicBezTo>
                    <a:pt x="3300099" y="577749"/>
                    <a:pt x="3339595" y="615597"/>
                    <a:pt x="3331940" y="650156"/>
                  </a:cubicBezTo>
                  <a:cubicBezTo>
                    <a:pt x="3325894" y="677021"/>
                    <a:pt x="3292981" y="694052"/>
                    <a:pt x="3251841" y="694052"/>
                  </a:cubicBezTo>
                  <a:lnTo>
                    <a:pt x="3246368" y="694052"/>
                  </a:lnTo>
                  <a:lnTo>
                    <a:pt x="3208519" y="1074269"/>
                  </a:lnTo>
                  <a:cubicBezTo>
                    <a:pt x="3332512" y="1107181"/>
                    <a:pt x="3452105" y="1153833"/>
                    <a:pt x="3564586" y="1212536"/>
                  </a:cubicBezTo>
                  <a:lnTo>
                    <a:pt x="3985942" y="684754"/>
                  </a:lnTo>
                  <a:cubicBezTo>
                    <a:pt x="3921763" y="626048"/>
                    <a:pt x="3894323" y="551425"/>
                    <a:pt x="3925055" y="502057"/>
                  </a:cubicBezTo>
                  <a:cubicBezTo>
                    <a:pt x="3943692" y="471900"/>
                    <a:pt x="3980469" y="457051"/>
                    <a:pt x="4024368" y="457051"/>
                  </a:cubicBezTo>
                  <a:cubicBezTo>
                    <a:pt x="4068800" y="457051"/>
                    <a:pt x="4120924" y="472397"/>
                    <a:pt x="4169758" y="502592"/>
                  </a:cubicBezTo>
                  <a:cubicBezTo>
                    <a:pt x="4267424" y="562944"/>
                    <a:pt x="4315686" y="661149"/>
                    <a:pt x="4278408" y="721499"/>
                  </a:cubicBezTo>
                  <a:cubicBezTo>
                    <a:pt x="4259771" y="751656"/>
                    <a:pt x="4222994" y="766505"/>
                    <a:pt x="4179094" y="766505"/>
                  </a:cubicBezTo>
                  <a:cubicBezTo>
                    <a:pt x="4150583" y="766505"/>
                    <a:pt x="4119278" y="760459"/>
                    <a:pt x="4087475" y="747868"/>
                  </a:cubicBezTo>
                  <a:lnTo>
                    <a:pt x="3800527" y="1360151"/>
                  </a:lnTo>
                  <a:cubicBezTo>
                    <a:pt x="3919053" y="1447942"/>
                    <a:pt x="4026018" y="1550548"/>
                    <a:pt x="4118738" y="1665204"/>
                  </a:cubicBezTo>
                  <a:lnTo>
                    <a:pt x="4450656" y="1475923"/>
                  </a:lnTo>
                  <a:cubicBezTo>
                    <a:pt x="4431444" y="1436964"/>
                    <a:pt x="4432553" y="1396934"/>
                    <a:pt x="4456128" y="1379904"/>
                  </a:cubicBezTo>
                  <a:cubicBezTo>
                    <a:pt x="4463821" y="1374431"/>
                    <a:pt x="4472585" y="1371676"/>
                    <a:pt x="4482458" y="1371676"/>
                  </a:cubicBezTo>
                  <a:cubicBezTo>
                    <a:pt x="4509898" y="1371676"/>
                    <a:pt x="4543919" y="1391423"/>
                    <a:pt x="4569141" y="1425445"/>
                  </a:cubicBezTo>
                  <a:cubicBezTo>
                    <a:pt x="4603163" y="1471522"/>
                    <a:pt x="4607564" y="1526405"/>
                    <a:pt x="4579014" y="1547263"/>
                  </a:cubicBezTo>
                  <a:cubicBezTo>
                    <a:pt x="4571321" y="1552736"/>
                    <a:pt x="4562558" y="1555491"/>
                    <a:pt x="4552148" y="1555491"/>
                  </a:cubicBezTo>
                  <a:cubicBezTo>
                    <a:pt x="4531291" y="1555491"/>
                    <a:pt x="4507142" y="1543971"/>
                    <a:pt x="4485750" y="1524224"/>
                  </a:cubicBezTo>
                  <a:lnTo>
                    <a:pt x="4207031" y="1785916"/>
                  </a:lnTo>
                  <a:cubicBezTo>
                    <a:pt x="4275075" y="1886297"/>
                    <a:pt x="4332670" y="1994948"/>
                    <a:pt x="4378746" y="2109604"/>
                  </a:cubicBezTo>
                  <a:lnTo>
                    <a:pt x="5042042" y="1983426"/>
                  </a:lnTo>
                  <a:cubicBezTo>
                    <a:pt x="5031632" y="1897280"/>
                    <a:pt x="5059608" y="1822694"/>
                    <a:pt x="5115022" y="1805128"/>
                  </a:cubicBezTo>
                  <a:cubicBezTo>
                    <a:pt x="5123250" y="1802372"/>
                    <a:pt x="5131479" y="1801301"/>
                    <a:pt x="5139706" y="1801301"/>
                  </a:cubicBezTo>
                  <a:cubicBezTo>
                    <a:pt x="5201703" y="1801301"/>
                    <a:pt x="5269744" y="1868235"/>
                    <a:pt x="5300438" y="1964796"/>
                  </a:cubicBezTo>
                  <a:cubicBezTo>
                    <a:pt x="5334996" y="2074514"/>
                    <a:pt x="5308131" y="2180940"/>
                    <a:pt x="5240086" y="2202337"/>
                  </a:cubicBezTo>
                  <a:cubicBezTo>
                    <a:pt x="5231858" y="2205093"/>
                    <a:pt x="5223630" y="2206164"/>
                    <a:pt x="5215402" y="2206164"/>
                  </a:cubicBezTo>
                  <a:cubicBezTo>
                    <a:pt x="5166033" y="2206164"/>
                    <a:pt x="5113375" y="2163914"/>
                    <a:pt x="5078242" y="2098092"/>
                  </a:cubicBezTo>
                  <a:lnTo>
                    <a:pt x="4462129" y="2375625"/>
                  </a:lnTo>
                  <a:cubicBezTo>
                    <a:pt x="4478585" y="2448032"/>
                    <a:pt x="4490641" y="2522122"/>
                    <a:pt x="4497797" y="2597825"/>
                  </a:cubicBezTo>
                  <a:cubicBezTo>
                    <a:pt x="4503843" y="2659286"/>
                    <a:pt x="4506025" y="2720710"/>
                    <a:pt x="4505489" y="2781639"/>
                  </a:cubicBezTo>
                  <a:lnTo>
                    <a:pt x="4882414" y="2849109"/>
                  </a:lnTo>
                  <a:cubicBezTo>
                    <a:pt x="4892288" y="2807394"/>
                    <a:pt x="4916972" y="2778347"/>
                    <a:pt x="4945522" y="2778347"/>
                  </a:cubicBezTo>
                  <a:lnTo>
                    <a:pt x="4947703" y="2778347"/>
                  </a:lnTo>
                  <a:cubicBezTo>
                    <a:pt x="4983371" y="2779992"/>
                    <a:pt x="5009700" y="2828290"/>
                    <a:pt x="5006409" y="2885351"/>
                  </a:cubicBezTo>
                  <a:cubicBezTo>
                    <a:pt x="5003118" y="2941876"/>
                    <a:pt x="4973497" y="2985733"/>
                    <a:pt x="4938366" y="2985733"/>
                  </a:cubicBezTo>
                  <a:lnTo>
                    <a:pt x="4936720" y="2985733"/>
                  </a:lnTo>
                  <a:cubicBezTo>
                    <a:pt x="4907634" y="2984087"/>
                    <a:pt x="4884596" y="2951710"/>
                    <a:pt x="4879124" y="2908389"/>
                  </a:cubicBezTo>
                  <a:lnTo>
                    <a:pt x="4497799" y="2932537"/>
                  </a:lnTo>
                  <a:cubicBezTo>
                    <a:pt x="4483524" y="3077388"/>
                    <a:pt x="4451722" y="3217840"/>
                    <a:pt x="4403999" y="3351140"/>
                  </a:cubicBezTo>
                  <a:lnTo>
                    <a:pt x="4983902" y="3697331"/>
                  </a:lnTo>
                  <a:cubicBezTo>
                    <a:pt x="5023396" y="3640271"/>
                    <a:pt x="5075521" y="3605178"/>
                    <a:pt x="5122169" y="3605178"/>
                  </a:cubicBezTo>
                  <a:cubicBezTo>
                    <a:pt x="5134224" y="3605178"/>
                    <a:pt x="5145743" y="3607359"/>
                    <a:pt x="5156726" y="3612296"/>
                  </a:cubicBezTo>
                  <a:cubicBezTo>
                    <a:pt x="5221479" y="3641382"/>
                    <a:pt x="5235716" y="3749995"/>
                    <a:pt x="5189103" y="3854814"/>
                  </a:cubicBezTo>
                  <a:cubicBezTo>
                    <a:pt x="5149609" y="3942032"/>
                    <a:pt x="5080453" y="3999097"/>
                    <a:pt x="5021210" y="3999097"/>
                  </a:cubicBezTo>
                  <a:cubicBezTo>
                    <a:pt x="5009154" y="3999097"/>
                    <a:pt x="4997635" y="3996915"/>
                    <a:pt x="4986652" y="3991979"/>
                  </a:cubicBezTo>
                  <a:cubicBezTo>
                    <a:pt x="4933418" y="3968405"/>
                    <a:pt x="4914245" y="3891019"/>
                    <a:pt x="4934528" y="3806519"/>
                  </a:cubicBezTo>
                  <a:lnTo>
                    <a:pt x="4289298" y="3604570"/>
                  </a:lnTo>
                  <a:cubicBezTo>
                    <a:pt x="4210845" y="3747207"/>
                    <a:pt x="4112646" y="3878351"/>
                    <a:pt x="3997990" y="3993546"/>
                  </a:cubicBezTo>
                  <a:lnTo>
                    <a:pt x="4222364" y="4302999"/>
                  </a:lnTo>
                  <a:cubicBezTo>
                    <a:pt x="4242647" y="4290369"/>
                    <a:pt x="4263504" y="4283788"/>
                    <a:pt x="4281606" y="4283788"/>
                  </a:cubicBezTo>
                  <a:cubicBezTo>
                    <a:pt x="4296417" y="4283788"/>
                    <a:pt x="4309582" y="4288189"/>
                    <a:pt x="4318384" y="4298062"/>
                  </a:cubicBezTo>
                  <a:cubicBezTo>
                    <a:pt x="4341958" y="4323856"/>
                    <a:pt x="4327721" y="4376516"/>
                    <a:pt x="4285471" y="4415471"/>
                  </a:cubicBezTo>
                  <a:cubicBezTo>
                    <a:pt x="4259141" y="4439619"/>
                    <a:pt x="4228411" y="4452785"/>
                    <a:pt x="4203191" y="4452785"/>
                  </a:cubicBezTo>
                  <a:cubicBezTo>
                    <a:pt x="4187845" y="4452785"/>
                    <a:pt x="4174679" y="4448383"/>
                    <a:pt x="4165877" y="4438510"/>
                  </a:cubicBezTo>
                  <a:cubicBezTo>
                    <a:pt x="4146130" y="4417117"/>
                    <a:pt x="4152712" y="4377623"/>
                    <a:pt x="4178507" y="4343064"/>
                  </a:cubicBezTo>
                  <a:lnTo>
                    <a:pt x="3888267" y="4094540"/>
                  </a:lnTo>
                  <a:cubicBezTo>
                    <a:pt x="3810923" y="4160365"/>
                    <a:pt x="3726957" y="4220179"/>
                    <a:pt x="3638097" y="4271770"/>
                  </a:cubicBezTo>
                  <a:lnTo>
                    <a:pt x="3858111" y="4909848"/>
                  </a:lnTo>
                  <a:cubicBezTo>
                    <a:pt x="3882795" y="4903266"/>
                    <a:pt x="3906944" y="4899975"/>
                    <a:pt x="3928873" y="4899975"/>
                  </a:cubicBezTo>
                  <a:cubicBezTo>
                    <a:pt x="3983178" y="4899975"/>
                    <a:pt x="4027070" y="4919186"/>
                    <a:pt x="4045175" y="4956500"/>
                  </a:cubicBezTo>
                  <a:cubicBezTo>
                    <a:pt x="4076441" y="5020679"/>
                    <a:pt x="4017199" y="5112872"/>
                    <a:pt x="3914060" y="5162779"/>
                  </a:cubicBezTo>
                  <a:cubicBezTo>
                    <a:pt x="3870699" y="5183635"/>
                    <a:pt x="3826268" y="5194045"/>
                    <a:pt x="3786775" y="5194045"/>
                  </a:cubicBezTo>
                  <a:cubicBezTo>
                    <a:pt x="3733005" y="5194045"/>
                    <a:pt x="3688578" y="5174834"/>
                    <a:pt x="3671012" y="5137521"/>
                  </a:cubicBezTo>
                  <a:cubicBezTo>
                    <a:pt x="3645218" y="5084861"/>
                    <a:pt x="3680350" y="5013528"/>
                    <a:pt x="3750576" y="4961936"/>
                  </a:cubicBezTo>
                  <a:lnTo>
                    <a:pt x="3387396" y="4391899"/>
                  </a:lnTo>
                  <a:cubicBezTo>
                    <a:pt x="3242545" y="4447314"/>
                    <a:pt x="3087858" y="4484627"/>
                    <a:pt x="2925441" y="4499971"/>
                  </a:cubicBezTo>
                  <a:cubicBezTo>
                    <a:pt x="2898575" y="4502153"/>
                    <a:pt x="2871135" y="4504372"/>
                    <a:pt x="2844231" y="4505444"/>
                  </a:cubicBezTo>
                  <a:lnTo>
                    <a:pt x="2800871" y="4885661"/>
                  </a:lnTo>
                  <a:cubicBezTo>
                    <a:pt x="2843657" y="4893354"/>
                    <a:pt x="2874924" y="4917464"/>
                    <a:pt x="2874924" y="4946549"/>
                  </a:cubicBezTo>
                  <a:cubicBezTo>
                    <a:pt x="2874924" y="4982216"/>
                    <a:pt x="2828273" y="5011302"/>
                    <a:pt x="2771211" y="5011302"/>
                  </a:cubicBezTo>
                  <a:lnTo>
                    <a:pt x="2769565" y="5011302"/>
                  </a:lnTo>
                  <a:cubicBezTo>
                    <a:pt x="2712505" y="5011302"/>
                    <a:pt x="2666960" y="4982790"/>
                    <a:pt x="2666960" y="4947659"/>
                  </a:cubicBezTo>
                  <a:cubicBezTo>
                    <a:pt x="2666960" y="4918573"/>
                    <a:pt x="2697691" y="4893889"/>
                    <a:pt x="2740477" y="4885661"/>
                  </a:cubicBezTo>
                  <a:lnTo>
                    <a:pt x="2693826" y="4505983"/>
                  </a:lnTo>
                  <a:cubicBezTo>
                    <a:pt x="2587400" y="4502156"/>
                    <a:pt x="2483148" y="4488416"/>
                    <a:pt x="2382188" y="4465915"/>
                  </a:cubicBezTo>
                  <a:lnTo>
                    <a:pt x="2111160" y="5082596"/>
                  </a:lnTo>
                  <a:cubicBezTo>
                    <a:pt x="2188504" y="5123200"/>
                    <a:pt x="2234046" y="5187954"/>
                    <a:pt x="2217057" y="5243905"/>
                  </a:cubicBezTo>
                  <a:cubicBezTo>
                    <a:pt x="2202247" y="5292203"/>
                    <a:pt x="2144077" y="5320713"/>
                    <a:pt x="2072207" y="5320713"/>
                  </a:cubicBezTo>
                  <a:cubicBezTo>
                    <a:pt x="2043121" y="5320713"/>
                    <a:pt x="2012390" y="5316312"/>
                    <a:pt x="1980588" y="5306439"/>
                  </a:cubicBezTo>
                  <a:cubicBezTo>
                    <a:pt x="1870869" y="5272991"/>
                    <a:pt x="1798420" y="5190676"/>
                    <a:pt x="1819278" y="5122625"/>
                  </a:cubicBezTo>
                  <a:cubicBezTo>
                    <a:pt x="1834088" y="5074328"/>
                    <a:pt x="1892259" y="5046352"/>
                    <a:pt x="1964129" y="5046352"/>
                  </a:cubicBezTo>
                  <a:cubicBezTo>
                    <a:pt x="1975112" y="5046352"/>
                    <a:pt x="1986058" y="5046888"/>
                    <a:pt x="1997041" y="5047998"/>
                  </a:cubicBezTo>
                  <a:lnTo>
                    <a:pt x="2116635" y="4382478"/>
                  </a:lnTo>
                  <a:cubicBezTo>
                    <a:pt x="1981121" y="4328708"/>
                    <a:pt x="1853298" y="4257946"/>
                    <a:pt x="1736418" y="4172907"/>
                  </a:cubicBezTo>
                  <a:lnTo>
                    <a:pt x="1465389" y="4442828"/>
                  </a:lnTo>
                  <a:cubicBezTo>
                    <a:pt x="1493901" y="4475741"/>
                    <a:pt x="1503239" y="4514699"/>
                    <a:pt x="1485136" y="4537202"/>
                  </a:cubicBezTo>
                  <a:cubicBezTo>
                    <a:pt x="1475799" y="4548722"/>
                    <a:pt x="1460988" y="4554194"/>
                    <a:pt x="1443422" y="4554194"/>
                  </a:cubicBezTo>
                  <a:cubicBezTo>
                    <a:pt x="1419274" y="4554194"/>
                    <a:pt x="1390188" y="4543211"/>
                    <a:pt x="1363859" y="4522928"/>
                  </a:cubicBezTo>
                  <a:cubicBezTo>
                    <a:pt x="1319427" y="4487260"/>
                    <a:pt x="1300751" y="4436246"/>
                    <a:pt x="1322718" y="4408272"/>
                  </a:cubicBezTo>
                  <a:cubicBezTo>
                    <a:pt x="1332056" y="4396752"/>
                    <a:pt x="1346866" y="4391279"/>
                    <a:pt x="1364433" y="4391279"/>
                  </a:cubicBezTo>
                  <a:cubicBezTo>
                    <a:pt x="1380889" y="4391279"/>
                    <a:pt x="1400100" y="4396216"/>
                    <a:pt x="1418738" y="4406090"/>
                  </a:cubicBezTo>
                  <a:lnTo>
                    <a:pt x="1619619" y="4080795"/>
                  </a:lnTo>
                  <a:cubicBezTo>
                    <a:pt x="1503317" y="3980414"/>
                    <a:pt x="1400182" y="3864073"/>
                    <a:pt x="1313497" y="3735710"/>
                  </a:cubicBezTo>
                  <a:lnTo>
                    <a:pt x="690801" y="3997402"/>
                  </a:lnTo>
                  <a:cubicBezTo>
                    <a:pt x="719312" y="4079682"/>
                    <a:pt x="707257" y="4158712"/>
                    <a:pt x="656778" y="4187222"/>
                  </a:cubicBezTo>
                  <a:cubicBezTo>
                    <a:pt x="643613" y="4194340"/>
                    <a:pt x="629338" y="4198205"/>
                    <a:pt x="613992" y="4198205"/>
                  </a:cubicBezTo>
                  <a:cubicBezTo>
                    <a:pt x="556396" y="4198205"/>
                    <a:pt x="487237" y="4148836"/>
                    <a:pt x="442278" y="4069814"/>
                  </a:cubicBezTo>
                  <a:cubicBezTo>
                    <a:pt x="385753" y="3969971"/>
                    <a:pt x="389618" y="3860782"/>
                    <a:pt x="451615" y="3825649"/>
                  </a:cubicBezTo>
                  <a:cubicBezTo>
                    <a:pt x="464781" y="3818531"/>
                    <a:pt x="479055" y="3814666"/>
                    <a:pt x="494402" y="3814666"/>
                  </a:cubicBezTo>
                  <a:cubicBezTo>
                    <a:pt x="538834" y="3814666"/>
                    <a:pt x="589847" y="3843751"/>
                    <a:pt x="631562" y="3893655"/>
                  </a:cubicBezTo>
                  <a:lnTo>
                    <a:pt x="1176371" y="3493697"/>
                  </a:lnTo>
                  <a:cubicBezTo>
                    <a:pt x="1137412" y="3409196"/>
                    <a:pt x="1104500" y="3321404"/>
                    <a:pt x="1079279" y="3229781"/>
                  </a:cubicBezTo>
                  <a:lnTo>
                    <a:pt x="699601" y="3272031"/>
                  </a:lnTo>
                  <a:cubicBezTo>
                    <a:pt x="701246" y="3315928"/>
                    <a:pt x="684790" y="3351595"/>
                    <a:pt x="656240" y="3358178"/>
                  </a:cubicBezTo>
                  <a:cubicBezTo>
                    <a:pt x="653485" y="3358713"/>
                    <a:pt x="650194" y="3359288"/>
                    <a:pt x="647477" y="3359288"/>
                  </a:cubicBezTo>
                  <a:cubicBezTo>
                    <a:pt x="615674" y="3359288"/>
                    <a:pt x="582188" y="3322510"/>
                    <a:pt x="570133" y="3271496"/>
                  </a:cubicBezTo>
                  <a:cubicBezTo>
                    <a:pt x="556968" y="3215546"/>
                    <a:pt x="574534" y="3163953"/>
                    <a:pt x="609092" y="3155733"/>
                  </a:cubicBezTo>
                  <a:cubicBezTo>
                    <a:pt x="612384" y="3155197"/>
                    <a:pt x="615139" y="3154623"/>
                    <a:pt x="618430" y="3154623"/>
                  </a:cubicBezTo>
                  <a:cubicBezTo>
                    <a:pt x="644224" y="3154623"/>
                    <a:pt x="670018" y="3178197"/>
                    <a:pt x="685900" y="3213866"/>
                  </a:cubicBezTo>
                  <a:lnTo>
                    <a:pt x="1045789" y="3084396"/>
                  </a:lnTo>
                  <a:cubicBezTo>
                    <a:pt x="1035915" y="3032809"/>
                    <a:pt x="1028222" y="2980145"/>
                    <a:pt x="1023285" y="2926378"/>
                  </a:cubicBezTo>
                  <a:cubicBezTo>
                    <a:pt x="1016703" y="2857262"/>
                    <a:pt x="1014522" y="2788111"/>
                    <a:pt x="1016167" y="2720100"/>
                  </a:cubicBezTo>
                  <a:lnTo>
                    <a:pt x="357192" y="2574210"/>
                  </a:lnTo>
                  <a:cubicBezTo>
                    <a:pt x="333618" y="2653774"/>
                    <a:pt x="282565" y="2709724"/>
                    <a:pt x="227723" y="2709724"/>
                  </a:cubicBezTo>
                  <a:cubicBezTo>
                    <a:pt x="224967" y="2709724"/>
                    <a:pt x="222250" y="2709724"/>
                    <a:pt x="219495" y="2709188"/>
                  </a:cubicBezTo>
                  <a:cubicBezTo>
                    <a:pt x="148733" y="2702070"/>
                    <a:pt x="100969" y="2603291"/>
                    <a:pt x="112490" y="2489174"/>
                  </a:cubicBezTo>
                  <a:cubicBezTo>
                    <a:pt x="124010" y="2378878"/>
                    <a:pt x="186007" y="2294417"/>
                    <a:pt x="253481" y="2294417"/>
                  </a:cubicBezTo>
                  <a:cubicBezTo>
                    <a:pt x="256236" y="2294417"/>
                    <a:pt x="258953" y="2294417"/>
                    <a:pt x="261709" y="2294952"/>
                  </a:cubicBezTo>
                  <a:cubicBezTo>
                    <a:pt x="319305" y="2300999"/>
                    <a:pt x="362090" y="2367933"/>
                    <a:pt x="369252" y="2454616"/>
                  </a:cubicBezTo>
                  <a:lnTo>
                    <a:pt x="1045177" y="2443633"/>
                  </a:lnTo>
                  <a:cubicBezTo>
                    <a:pt x="1077553" y="2269694"/>
                    <a:pt x="1135686" y="2104025"/>
                    <a:pt x="1216362" y="1950944"/>
                  </a:cubicBezTo>
                  <a:lnTo>
                    <a:pt x="910779" y="1721054"/>
                  </a:lnTo>
                  <a:cubicBezTo>
                    <a:pt x="889922" y="1745202"/>
                    <a:pt x="864128" y="1759478"/>
                    <a:pt x="842199" y="1759478"/>
                  </a:cubicBezTo>
                  <a:cubicBezTo>
                    <a:pt x="834507" y="1759478"/>
                    <a:pt x="826853" y="1757832"/>
                    <a:pt x="820270" y="1754005"/>
                  </a:cubicBezTo>
                  <a:cubicBezTo>
                    <a:pt x="789540" y="1736439"/>
                    <a:pt x="787894" y="1681598"/>
                    <a:pt x="816979" y="1632187"/>
                  </a:cubicBezTo>
                  <a:cubicBezTo>
                    <a:pt x="839482" y="1593228"/>
                    <a:pt x="874040" y="1569080"/>
                    <a:pt x="902551" y="1569080"/>
                  </a:cubicBezTo>
                  <a:cubicBezTo>
                    <a:pt x="910244" y="1569080"/>
                    <a:pt x="917898" y="1570726"/>
                    <a:pt x="924480" y="1574553"/>
                  </a:cubicBezTo>
                  <a:cubicBezTo>
                    <a:pt x="949700" y="1589363"/>
                    <a:pt x="955211" y="1628323"/>
                    <a:pt x="940401" y="1669463"/>
                  </a:cubicBezTo>
                  <a:lnTo>
                    <a:pt x="1290992" y="1821436"/>
                  </a:lnTo>
                  <a:cubicBezTo>
                    <a:pt x="1341469" y="1742982"/>
                    <a:pt x="1397996" y="1668356"/>
                    <a:pt x="1459953" y="1599237"/>
                  </a:cubicBezTo>
                  <a:lnTo>
                    <a:pt x="1052872" y="1059933"/>
                  </a:lnTo>
                  <a:cubicBezTo>
                    <a:pt x="1012268" y="1086799"/>
                    <a:pt x="969482" y="1101074"/>
                    <a:pt x="932700" y="1101074"/>
                  </a:cubicBezTo>
                  <a:cubicBezTo>
                    <a:pt x="903614" y="1101074"/>
                    <a:pt x="878395" y="1092310"/>
                    <a:pt x="860829" y="1073634"/>
                  </a:cubicBezTo>
                  <a:cubicBezTo>
                    <a:pt x="811461" y="1022046"/>
                    <a:pt x="838900" y="916194"/>
                    <a:pt x="921717" y="836631"/>
                  </a:cubicBezTo>
                  <a:cubicBezTo>
                    <a:pt x="974376" y="785617"/>
                    <a:pt x="1037480" y="758177"/>
                    <a:pt x="1088493" y="758177"/>
                  </a:cubicBezTo>
                  <a:cubicBezTo>
                    <a:pt x="1117579" y="758177"/>
                    <a:pt x="1142799" y="766941"/>
                    <a:pt x="1160900" y="785617"/>
                  </a:cubicBezTo>
                  <a:cubicBezTo>
                    <a:pt x="1201504" y="827867"/>
                    <a:pt x="1190521" y="906318"/>
                    <a:pt x="1139507" y="977083"/>
                  </a:cubicBezTo>
                  <a:lnTo>
                    <a:pt x="1661283" y="1407197"/>
                  </a:lnTo>
                  <a:cubicBezTo>
                    <a:pt x="1748500" y="1336435"/>
                    <a:pt x="1843451" y="1273329"/>
                    <a:pt x="1943833" y="1220091"/>
                  </a:cubicBezTo>
                  <a:lnTo>
                    <a:pt x="1821486" y="858557"/>
                  </a:lnTo>
                  <a:cubicBezTo>
                    <a:pt x="1809431" y="861848"/>
                    <a:pt x="1797338" y="863494"/>
                    <a:pt x="1786355" y="863494"/>
                  </a:cubicBezTo>
                  <a:cubicBezTo>
                    <a:pt x="1759489" y="863494"/>
                    <a:pt x="1736986" y="853620"/>
                    <a:pt x="1728184" y="834982"/>
                  </a:cubicBezTo>
                  <a:cubicBezTo>
                    <a:pt x="1712838" y="803180"/>
                    <a:pt x="1742459" y="757065"/>
                    <a:pt x="1794009" y="732377"/>
                  </a:cubicBezTo>
                  <a:cubicBezTo>
                    <a:pt x="1815402" y="721967"/>
                    <a:pt x="1837369" y="717030"/>
                    <a:pt x="1856542" y="717030"/>
                  </a:cubicBezTo>
                  <a:cubicBezTo>
                    <a:pt x="1883982" y="717030"/>
                    <a:pt x="1905911" y="726904"/>
                    <a:pt x="1915249" y="745542"/>
                  </a:cubicBezTo>
                  <a:cubicBezTo>
                    <a:pt x="1927878" y="771872"/>
                    <a:pt x="1910312" y="807004"/>
                    <a:pt x="1875181" y="832759"/>
                  </a:cubicBezTo>
                  <a:lnTo>
                    <a:pt x="2078736" y="1155908"/>
                  </a:lnTo>
                  <a:cubicBezTo>
                    <a:pt x="2199975" y="1104320"/>
                    <a:pt x="2328906" y="1065935"/>
                    <a:pt x="2463352" y="1042898"/>
                  </a:cubicBezTo>
                  <a:lnTo>
                    <a:pt x="2479349" y="367581"/>
                  </a:lnTo>
                  <a:cubicBezTo>
                    <a:pt x="2392667" y="359889"/>
                    <a:pt x="2325730" y="317103"/>
                    <a:pt x="2320263" y="258931"/>
                  </a:cubicBezTo>
                  <a:cubicBezTo>
                    <a:pt x="2313144" y="188169"/>
                    <a:pt x="2400362" y="122310"/>
                    <a:pt x="2515020" y="111366"/>
                  </a:cubicBezTo>
                  <a:cubicBezTo>
                    <a:pt x="2525966" y="110256"/>
                    <a:pt x="2536413" y="109721"/>
                    <a:pt x="2546823" y="109721"/>
                  </a:cubicBezTo>
                  <a:moveTo>
                    <a:pt x="2546823" y="2"/>
                  </a:moveTo>
                  <a:cubicBezTo>
                    <a:pt x="2532548" y="2"/>
                    <a:pt x="2518311" y="538"/>
                    <a:pt x="2504573" y="2184"/>
                  </a:cubicBezTo>
                  <a:cubicBezTo>
                    <a:pt x="2401967" y="12057"/>
                    <a:pt x="2312529" y="54843"/>
                    <a:pt x="2259340" y="119593"/>
                  </a:cubicBezTo>
                  <a:cubicBezTo>
                    <a:pt x="2223137" y="164025"/>
                    <a:pt x="2205570" y="217259"/>
                    <a:pt x="2211043" y="269920"/>
                  </a:cubicBezTo>
                  <a:cubicBezTo>
                    <a:pt x="2218736" y="352200"/>
                    <a:pt x="2278513" y="419709"/>
                    <a:pt x="2367415" y="453734"/>
                  </a:cubicBezTo>
                  <a:lnTo>
                    <a:pt x="2355896" y="952428"/>
                  </a:lnTo>
                  <a:cubicBezTo>
                    <a:pt x="2276907" y="969995"/>
                    <a:pt x="2198985" y="993033"/>
                    <a:pt x="2123292" y="1020472"/>
                  </a:cubicBezTo>
                  <a:lnTo>
                    <a:pt x="2010282" y="841067"/>
                  </a:lnTo>
                  <a:cubicBezTo>
                    <a:pt x="2033856" y="794990"/>
                    <a:pt x="2036076" y="743975"/>
                    <a:pt x="2014683" y="698431"/>
                  </a:cubicBezTo>
                  <a:cubicBezTo>
                    <a:pt x="1987243" y="641370"/>
                    <a:pt x="1928537" y="607922"/>
                    <a:pt x="1857243" y="607922"/>
                  </a:cubicBezTo>
                  <a:cubicBezTo>
                    <a:pt x="1820466" y="607922"/>
                    <a:pt x="1782616" y="616685"/>
                    <a:pt x="1746947" y="633716"/>
                  </a:cubicBezTo>
                  <a:cubicBezTo>
                    <a:pt x="1687704" y="662227"/>
                    <a:pt x="1642695" y="708878"/>
                    <a:pt x="1624061" y="762107"/>
                  </a:cubicBezTo>
                  <a:cubicBezTo>
                    <a:pt x="1609787" y="803247"/>
                    <a:pt x="1611432" y="846033"/>
                    <a:pt x="1629534" y="882808"/>
                  </a:cubicBezTo>
                  <a:cubicBezTo>
                    <a:pt x="1650927" y="927240"/>
                    <a:pt x="1692067" y="957971"/>
                    <a:pt x="1743122" y="968954"/>
                  </a:cubicBezTo>
                  <a:lnTo>
                    <a:pt x="1811166" y="1169218"/>
                  </a:lnTo>
                  <a:cubicBezTo>
                    <a:pt x="1760688" y="1199374"/>
                    <a:pt x="1711323" y="1231751"/>
                    <a:pt x="1664130" y="1266883"/>
                  </a:cubicBezTo>
                  <a:lnTo>
                    <a:pt x="1278446" y="948672"/>
                  </a:lnTo>
                  <a:cubicBezTo>
                    <a:pt x="1310823" y="858699"/>
                    <a:pt x="1298729" y="769267"/>
                    <a:pt x="1240597" y="709485"/>
                  </a:cubicBezTo>
                  <a:cubicBezTo>
                    <a:pt x="1202748" y="669990"/>
                    <a:pt x="1148978" y="648023"/>
                    <a:pt x="1089163" y="648023"/>
                  </a:cubicBezTo>
                  <a:cubicBezTo>
                    <a:pt x="1006882" y="648023"/>
                    <a:pt x="918555" y="687518"/>
                    <a:pt x="846105" y="757212"/>
                  </a:cubicBezTo>
                  <a:cubicBezTo>
                    <a:pt x="715529" y="882322"/>
                    <a:pt x="688087" y="1051283"/>
                    <a:pt x="781926" y="1149480"/>
                  </a:cubicBezTo>
                  <a:cubicBezTo>
                    <a:pt x="819240" y="1188974"/>
                    <a:pt x="873009" y="1210942"/>
                    <a:pt x="932783" y="1210942"/>
                  </a:cubicBezTo>
                  <a:cubicBezTo>
                    <a:pt x="960758" y="1210942"/>
                    <a:pt x="989843" y="1206005"/>
                    <a:pt x="1018929" y="1197241"/>
                  </a:cubicBezTo>
                  <a:lnTo>
                    <a:pt x="1319584" y="1595554"/>
                  </a:lnTo>
                  <a:cubicBezTo>
                    <a:pt x="1296010" y="1624640"/>
                    <a:pt x="1273507" y="1654260"/>
                    <a:pt x="1251540" y="1684991"/>
                  </a:cubicBezTo>
                  <a:lnTo>
                    <a:pt x="1056782" y="1600491"/>
                  </a:lnTo>
                  <a:cubicBezTo>
                    <a:pt x="1050200" y="1549477"/>
                    <a:pt x="1023870" y="1505581"/>
                    <a:pt x="979974" y="1480319"/>
                  </a:cubicBezTo>
                  <a:cubicBezTo>
                    <a:pt x="955826" y="1466619"/>
                    <a:pt x="929497" y="1459462"/>
                    <a:pt x="902631" y="1459462"/>
                  </a:cubicBezTo>
                  <a:cubicBezTo>
                    <a:pt x="832941" y="1459462"/>
                    <a:pt x="763286" y="1505003"/>
                    <a:pt x="721580" y="1577988"/>
                  </a:cubicBezTo>
                  <a:cubicBezTo>
                    <a:pt x="688667" y="1633402"/>
                    <a:pt x="678219" y="1697581"/>
                    <a:pt x="692494" y="1751926"/>
                  </a:cubicBezTo>
                  <a:cubicBezTo>
                    <a:pt x="703477" y="1794176"/>
                    <a:pt x="729807" y="1828734"/>
                    <a:pt x="765475" y="1849018"/>
                  </a:cubicBezTo>
                  <a:cubicBezTo>
                    <a:pt x="787404" y="1862183"/>
                    <a:pt x="814308" y="1869301"/>
                    <a:pt x="841748" y="1869301"/>
                  </a:cubicBezTo>
                  <a:cubicBezTo>
                    <a:pt x="863676" y="1869301"/>
                    <a:pt x="885644" y="1864900"/>
                    <a:pt x="907037" y="1856135"/>
                  </a:cubicBezTo>
                  <a:lnTo>
                    <a:pt x="1077105" y="1983959"/>
                  </a:lnTo>
                  <a:cubicBezTo>
                    <a:pt x="1024981" y="2096969"/>
                    <a:pt x="983841" y="2214388"/>
                    <a:pt x="955288" y="2335627"/>
                  </a:cubicBezTo>
                  <a:lnTo>
                    <a:pt x="455476" y="2343855"/>
                  </a:lnTo>
                  <a:cubicBezTo>
                    <a:pt x="422028" y="2254992"/>
                    <a:pt x="355095" y="2194645"/>
                    <a:pt x="272241" y="2186415"/>
                  </a:cubicBezTo>
                  <a:cubicBezTo>
                    <a:pt x="265658" y="2185879"/>
                    <a:pt x="259075" y="2185305"/>
                    <a:pt x="252493" y="2185305"/>
                  </a:cubicBezTo>
                  <a:cubicBezTo>
                    <a:pt x="125209" y="2185305"/>
                    <a:pt x="20419" y="2308191"/>
                    <a:pt x="2323" y="2478260"/>
                  </a:cubicBezTo>
                  <a:cubicBezTo>
                    <a:pt x="-5369" y="2553958"/>
                    <a:pt x="6150" y="2628048"/>
                    <a:pt x="35236" y="2687830"/>
                  </a:cubicBezTo>
                  <a:cubicBezTo>
                    <a:pt x="72013" y="2764103"/>
                    <a:pt x="135079" y="2811823"/>
                    <a:pt x="207528" y="2818945"/>
                  </a:cubicBezTo>
                  <a:cubicBezTo>
                    <a:pt x="213575" y="2819481"/>
                    <a:pt x="220158" y="2820055"/>
                    <a:pt x="226740" y="2820055"/>
                  </a:cubicBezTo>
                  <a:cubicBezTo>
                    <a:pt x="302438" y="2820055"/>
                    <a:pt x="371590" y="2775623"/>
                    <a:pt x="418783" y="2701000"/>
                  </a:cubicBezTo>
                  <a:lnTo>
                    <a:pt x="906387" y="2808504"/>
                  </a:lnTo>
                  <a:cubicBezTo>
                    <a:pt x="907497" y="2851864"/>
                    <a:pt x="910214" y="2894651"/>
                    <a:pt x="914079" y="2936896"/>
                  </a:cubicBezTo>
                  <a:cubicBezTo>
                    <a:pt x="916261" y="2961580"/>
                    <a:pt x="919016" y="2986839"/>
                    <a:pt x="922843" y="3012059"/>
                  </a:cubicBezTo>
                  <a:lnTo>
                    <a:pt x="723148" y="3083929"/>
                  </a:lnTo>
                  <a:cubicBezTo>
                    <a:pt x="692417" y="3059207"/>
                    <a:pt x="656214" y="3044970"/>
                    <a:pt x="618368" y="3044970"/>
                  </a:cubicBezTo>
                  <a:cubicBezTo>
                    <a:pt x="606848" y="3044970"/>
                    <a:pt x="595329" y="3046080"/>
                    <a:pt x="584345" y="3048797"/>
                  </a:cubicBezTo>
                  <a:cubicBezTo>
                    <a:pt x="487253" y="3071836"/>
                    <a:pt x="435664" y="3178266"/>
                    <a:pt x="463105" y="3296783"/>
                  </a:cubicBezTo>
                  <a:cubicBezTo>
                    <a:pt x="486679" y="3398271"/>
                    <a:pt x="562419" y="3469075"/>
                    <a:pt x="646919" y="3469075"/>
                  </a:cubicBezTo>
                  <a:cubicBezTo>
                    <a:pt x="657903" y="3469075"/>
                    <a:pt x="668848" y="3467965"/>
                    <a:pt x="679832" y="3465248"/>
                  </a:cubicBezTo>
                  <a:cubicBezTo>
                    <a:pt x="729775" y="3453729"/>
                    <a:pt x="768159" y="3419707"/>
                    <a:pt x="789550" y="3372520"/>
                  </a:cubicBezTo>
                  <a:lnTo>
                    <a:pt x="1000228" y="3348946"/>
                  </a:lnTo>
                  <a:cubicBezTo>
                    <a:pt x="1012283" y="3385150"/>
                    <a:pt x="1025448" y="3421353"/>
                    <a:pt x="1040296" y="3457019"/>
                  </a:cubicBezTo>
                  <a:lnTo>
                    <a:pt x="637585" y="3752735"/>
                  </a:lnTo>
                  <a:cubicBezTo>
                    <a:pt x="592044" y="3722005"/>
                    <a:pt x="542139" y="3705013"/>
                    <a:pt x="493841" y="3705013"/>
                  </a:cubicBezTo>
                  <a:cubicBezTo>
                    <a:pt x="458709" y="3705013"/>
                    <a:pt x="426371" y="3713241"/>
                    <a:pt x="397285" y="3730232"/>
                  </a:cubicBezTo>
                  <a:cubicBezTo>
                    <a:pt x="279337" y="3797166"/>
                    <a:pt x="257372" y="3966128"/>
                    <a:pt x="346272" y="4124146"/>
                  </a:cubicBezTo>
                  <a:cubicBezTo>
                    <a:pt x="410451" y="4237734"/>
                    <a:pt x="513048" y="4307960"/>
                    <a:pt x="613469" y="4307960"/>
                  </a:cubicBezTo>
                  <a:cubicBezTo>
                    <a:pt x="648601" y="4307960"/>
                    <a:pt x="680939" y="4299732"/>
                    <a:pt x="710561" y="4282740"/>
                  </a:cubicBezTo>
                  <a:cubicBezTo>
                    <a:pt x="782968" y="4241600"/>
                    <a:pt x="820279" y="4159855"/>
                    <a:pt x="814812" y="4064372"/>
                  </a:cubicBezTo>
                  <a:lnTo>
                    <a:pt x="1274592" y="3871260"/>
                  </a:lnTo>
                  <a:cubicBezTo>
                    <a:pt x="1336053" y="3953541"/>
                    <a:pt x="1404061" y="4030346"/>
                    <a:pt x="1478147" y="4101150"/>
                  </a:cubicBezTo>
                  <a:lnTo>
                    <a:pt x="1366783" y="4282202"/>
                  </a:lnTo>
                  <a:lnTo>
                    <a:pt x="1364602" y="4282202"/>
                  </a:lnTo>
                  <a:cubicBezTo>
                    <a:pt x="1312478" y="4282202"/>
                    <a:pt x="1267510" y="4303059"/>
                    <a:pt x="1237317" y="4340372"/>
                  </a:cubicBezTo>
                  <a:cubicBezTo>
                    <a:pt x="1175856" y="4418826"/>
                    <a:pt x="1201114" y="4534062"/>
                    <a:pt x="1295488" y="4609215"/>
                  </a:cubicBezTo>
                  <a:cubicBezTo>
                    <a:pt x="1341029" y="4645419"/>
                    <a:pt x="1393154" y="4664630"/>
                    <a:pt x="1443630" y="4664630"/>
                  </a:cubicBezTo>
                  <a:cubicBezTo>
                    <a:pt x="1494644" y="4664630"/>
                    <a:pt x="1541296" y="4643237"/>
                    <a:pt x="1570915" y="4606460"/>
                  </a:cubicBezTo>
                  <a:cubicBezTo>
                    <a:pt x="1602717" y="4566965"/>
                    <a:pt x="1611519" y="4516487"/>
                    <a:pt x="1598891" y="4465469"/>
                  </a:cubicBezTo>
                  <a:lnTo>
                    <a:pt x="1749218" y="4315681"/>
                  </a:lnTo>
                  <a:cubicBezTo>
                    <a:pt x="1827136" y="4366694"/>
                    <a:pt x="1908882" y="4411126"/>
                    <a:pt x="1993382" y="4450087"/>
                  </a:cubicBezTo>
                  <a:lnTo>
                    <a:pt x="1905055" y="4942198"/>
                  </a:lnTo>
                  <a:cubicBezTo>
                    <a:pt x="1809610" y="4958118"/>
                    <a:pt x="1738807" y="5012424"/>
                    <a:pt x="1714658" y="5091409"/>
                  </a:cubicBezTo>
                  <a:cubicBezTo>
                    <a:pt x="1699311" y="5141886"/>
                    <a:pt x="1705320" y="5197835"/>
                    <a:pt x="1732760" y="5248848"/>
                  </a:cubicBezTo>
                  <a:cubicBezTo>
                    <a:pt x="1772254" y="5322901"/>
                    <a:pt x="1850708" y="5382716"/>
                    <a:pt x="1948904" y="5412343"/>
                  </a:cubicBezTo>
                  <a:cubicBezTo>
                    <a:pt x="1990045" y="5424973"/>
                    <a:pt x="2031759" y="5430980"/>
                    <a:pt x="2072368" y="5430980"/>
                  </a:cubicBezTo>
                  <a:cubicBezTo>
                    <a:pt x="2197478" y="5430980"/>
                    <a:pt x="2292921" y="5371738"/>
                    <a:pt x="2321999" y="5276832"/>
                  </a:cubicBezTo>
                  <a:cubicBezTo>
                    <a:pt x="2346147" y="5197268"/>
                    <a:pt x="2316527" y="5112230"/>
                    <a:pt x="2247372" y="5046403"/>
                  </a:cubicBezTo>
                  <a:lnTo>
                    <a:pt x="2447636" y="4591032"/>
                  </a:lnTo>
                  <a:cubicBezTo>
                    <a:pt x="2497005" y="4599260"/>
                    <a:pt x="2546371" y="4605842"/>
                    <a:pt x="2596317" y="4610243"/>
                  </a:cubicBezTo>
                  <a:lnTo>
                    <a:pt x="2622111" y="4820921"/>
                  </a:lnTo>
                  <a:cubicBezTo>
                    <a:pt x="2581507" y="4852723"/>
                    <a:pt x="2557358" y="4897729"/>
                    <a:pt x="2557358" y="4947676"/>
                  </a:cubicBezTo>
                  <a:cubicBezTo>
                    <a:pt x="2557358" y="5046412"/>
                    <a:pt x="2648441" y="5121037"/>
                    <a:pt x="2769681" y="5121037"/>
                  </a:cubicBezTo>
                  <a:cubicBezTo>
                    <a:pt x="2890922" y="5121037"/>
                    <a:pt x="2984758" y="5044229"/>
                    <a:pt x="2984758" y="4946560"/>
                  </a:cubicBezTo>
                  <a:cubicBezTo>
                    <a:pt x="2984758" y="4896082"/>
                    <a:pt x="2960074" y="4850540"/>
                    <a:pt x="2918933" y="4819275"/>
                  </a:cubicBezTo>
                  <a:lnTo>
                    <a:pt x="2943081" y="4608597"/>
                  </a:lnTo>
                  <a:cubicBezTo>
                    <a:pt x="3079702" y="4594897"/>
                    <a:pt x="3213002" y="4566883"/>
                    <a:pt x="3341933" y="4524671"/>
                  </a:cubicBezTo>
                  <a:lnTo>
                    <a:pt x="3610776" y="4946027"/>
                  </a:lnTo>
                  <a:cubicBezTo>
                    <a:pt x="3552070" y="5021725"/>
                    <a:pt x="3536149" y="5110629"/>
                    <a:pt x="3572927" y="5185792"/>
                  </a:cubicBezTo>
                  <a:cubicBezTo>
                    <a:pt x="3608058" y="5259309"/>
                    <a:pt x="3688690" y="5303740"/>
                    <a:pt x="3787435" y="5303740"/>
                  </a:cubicBezTo>
                  <a:cubicBezTo>
                    <a:pt x="3845032" y="5303740"/>
                    <a:pt x="3905383" y="5288930"/>
                    <a:pt x="3962442" y="5261490"/>
                  </a:cubicBezTo>
                  <a:cubicBezTo>
                    <a:pt x="4055170" y="5216484"/>
                    <a:pt x="4123752" y="5145726"/>
                    <a:pt x="4151193" y="5066732"/>
                  </a:cubicBezTo>
                  <a:cubicBezTo>
                    <a:pt x="4169830" y="5012427"/>
                    <a:pt x="4167650" y="4956436"/>
                    <a:pt x="4144611" y="4908714"/>
                  </a:cubicBezTo>
                  <a:cubicBezTo>
                    <a:pt x="4109479" y="4835733"/>
                    <a:pt x="4031023" y="4791305"/>
                    <a:pt x="3933394" y="4790188"/>
                  </a:cubicBezTo>
                  <a:lnTo>
                    <a:pt x="3771017" y="4319465"/>
                  </a:lnTo>
                  <a:cubicBezTo>
                    <a:pt x="3810511" y="4293671"/>
                    <a:pt x="3848934" y="4266231"/>
                    <a:pt x="3886779" y="4237720"/>
                  </a:cubicBezTo>
                  <a:lnTo>
                    <a:pt x="4047511" y="4375418"/>
                  </a:lnTo>
                  <a:cubicBezTo>
                    <a:pt x="4038747" y="4426432"/>
                    <a:pt x="4051338" y="4476378"/>
                    <a:pt x="4085935" y="4513117"/>
                  </a:cubicBezTo>
                  <a:cubicBezTo>
                    <a:pt x="4116091" y="4545494"/>
                    <a:pt x="4157806" y="4562486"/>
                    <a:pt x="4203883" y="4562486"/>
                  </a:cubicBezTo>
                  <a:cubicBezTo>
                    <a:pt x="4258188" y="4562486"/>
                    <a:pt x="4315247" y="4538338"/>
                    <a:pt x="4360794" y="4495552"/>
                  </a:cubicBezTo>
                  <a:cubicBezTo>
                    <a:pt x="4448011" y="4414917"/>
                    <a:pt x="4465574" y="4295857"/>
                    <a:pt x="4399753" y="4223985"/>
                  </a:cubicBezTo>
                  <a:cubicBezTo>
                    <a:pt x="4370133" y="4191608"/>
                    <a:pt x="4327882" y="4174042"/>
                    <a:pt x="4281805" y="4174042"/>
                  </a:cubicBezTo>
                  <a:cubicBezTo>
                    <a:pt x="4276333" y="4174042"/>
                    <a:pt x="4270822" y="4174042"/>
                    <a:pt x="4265349" y="4174578"/>
                  </a:cubicBezTo>
                  <a:lnTo>
                    <a:pt x="4140817" y="4002863"/>
                  </a:lnTo>
                  <a:cubicBezTo>
                    <a:pt x="4215444" y="3920009"/>
                    <a:pt x="4282377" y="3830571"/>
                    <a:pt x="4340513" y="3735666"/>
                  </a:cubicBezTo>
                  <a:lnTo>
                    <a:pt x="4817281" y="3884876"/>
                  </a:lnTo>
                  <a:cubicBezTo>
                    <a:pt x="4821108" y="3980896"/>
                    <a:pt x="4866113" y="4058815"/>
                    <a:pt x="4942391" y="4092262"/>
                  </a:cubicBezTo>
                  <a:cubicBezTo>
                    <a:pt x="4966538" y="4103246"/>
                    <a:pt x="4993404" y="4108718"/>
                    <a:pt x="5021380" y="4108718"/>
                  </a:cubicBezTo>
                  <a:cubicBezTo>
                    <a:pt x="5127277" y="4108718"/>
                    <a:pt x="5232057" y="4026438"/>
                    <a:pt x="5289655" y="3899687"/>
                  </a:cubicBezTo>
                  <a:cubicBezTo>
                    <a:pt x="5363172" y="3734017"/>
                    <a:pt x="5325859" y="3567769"/>
                    <a:pt x="5202438" y="3511779"/>
                  </a:cubicBezTo>
                  <a:cubicBezTo>
                    <a:pt x="5177218" y="3500795"/>
                    <a:pt x="5150850" y="3494786"/>
                    <a:pt x="5122874" y="3494786"/>
                  </a:cubicBezTo>
                  <a:cubicBezTo>
                    <a:pt x="5068569" y="3494786"/>
                    <a:pt x="5013156" y="3517289"/>
                    <a:pt x="4964318" y="3556784"/>
                  </a:cubicBezTo>
                  <a:lnTo>
                    <a:pt x="4535849" y="3301098"/>
                  </a:lnTo>
                  <a:cubicBezTo>
                    <a:pt x="4562179" y="3214416"/>
                    <a:pt x="4581926" y="3125514"/>
                    <a:pt x="4595665" y="3035546"/>
                  </a:cubicBezTo>
                  <a:lnTo>
                    <a:pt x="4807450" y="3022381"/>
                  </a:lnTo>
                  <a:cubicBezTo>
                    <a:pt x="4836536" y="3065167"/>
                    <a:pt x="4880431" y="3092071"/>
                    <a:pt x="4930914" y="3094788"/>
                  </a:cubicBezTo>
                  <a:lnTo>
                    <a:pt x="4939142" y="3094788"/>
                  </a:lnTo>
                  <a:cubicBezTo>
                    <a:pt x="5035162" y="3094788"/>
                    <a:pt x="5109749" y="3009215"/>
                    <a:pt x="5116372" y="2890694"/>
                  </a:cubicBezTo>
                  <a:cubicBezTo>
                    <a:pt x="5120199" y="2824868"/>
                    <a:pt x="5100452" y="2763409"/>
                    <a:pt x="5062603" y="2721154"/>
                  </a:cubicBezTo>
                  <a:cubicBezTo>
                    <a:pt x="5033517" y="2688777"/>
                    <a:pt x="4994559" y="2669566"/>
                    <a:pt x="4952884" y="2667920"/>
                  </a:cubicBezTo>
                  <a:lnTo>
                    <a:pt x="4945766" y="2667920"/>
                  </a:lnTo>
                  <a:cubicBezTo>
                    <a:pt x="4898579" y="2667920"/>
                    <a:pt x="4855793" y="2689849"/>
                    <a:pt x="4823949" y="2726627"/>
                  </a:cubicBezTo>
                  <a:lnTo>
                    <a:pt x="4614378" y="2689313"/>
                  </a:lnTo>
                  <a:cubicBezTo>
                    <a:pt x="4613268" y="2654182"/>
                    <a:pt x="4610551" y="2620197"/>
                    <a:pt x="4607260" y="2586708"/>
                  </a:cubicBezTo>
                  <a:cubicBezTo>
                    <a:pt x="4602859" y="2537875"/>
                    <a:pt x="4595740" y="2488511"/>
                    <a:pt x="4587513" y="2439143"/>
                  </a:cubicBezTo>
                  <a:lnTo>
                    <a:pt x="5042884" y="2233942"/>
                  </a:lnTo>
                  <a:cubicBezTo>
                    <a:pt x="5092827" y="2286066"/>
                    <a:pt x="5153709" y="2315152"/>
                    <a:pt x="5215715" y="2315152"/>
                  </a:cubicBezTo>
                  <a:cubicBezTo>
                    <a:pt x="5235462" y="2315152"/>
                    <a:pt x="5254674" y="2312396"/>
                    <a:pt x="5273311" y="2306388"/>
                  </a:cubicBezTo>
                  <a:cubicBezTo>
                    <a:pt x="5342428" y="2284459"/>
                    <a:pt x="5394551" y="2225178"/>
                    <a:pt x="5415409" y="2142893"/>
                  </a:cubicBezTo>
                  <a:cubicBezTo>
                    <a:pt x="5431866" y="2078714"/>
                    <a:pt x="5428039" y="2003548"/>
                    <a:pt x="5405536" y="1931108"/>
                  </a:cubicBezTo>
                  <a:cubicBezTo>
                    <a:pt x="5360530" y="1787364"/>
                    <a:pt x="5253562" y="1690814"/>
                    <a:pt x="5140552" y="1690814"/>
                  </a:cubicBezTo>
                  <a:cubicBezTo>
                    <a:pt x="5120805" y="1690814"/>
                    <a:pt x="5101593" y="1693569"/>
                    <a:pt x="5082956" y="1699577"/>
                  </a:cubicBezTo>
                  <a:cubicBezTo>
                    <a:pt x="5003967" y="1724797"/>
                    <a:pt x="4950195" y="1796669"/>
                    <a:pt x="4935391" y="1891621"/>
                  </a:cubicBezTo>
                  <a:lnTo>
                    <a:pt x="4445456" y="1984885"/>
                  </a:lnTo>
                  <a:cubicBezTo>
                    <a:pt x="4416944" y="1922352"/>
                    <a:pt x="4384569" y="1861421"/>
                    <a:pt x="4349436" y="1803295"/>
                  </a:cubicBezTo>
                  <a:lnTo>
                    <a:pt x="4504162" y="1657905"/>
                  </a:lnTo>
                  <a:cubicBezTo>
                    <a:pt x="4520619" y="1662306"/>
                    <a:pt x="4537075" y="1665024"/>
                    <a:pt x="4552995" y="1665024"/>
                  </a:cubicBezTo>
                  <a:cubicBezTo>
                    <a:pt x="4587018" y="1665024"/>
                    <a:pt x="4618821" y="1654614"/>
                    <a:pt x="4644614" y="1635403"/>
                  </a:cubicBezTo>
                  <a:cubicBezTo>
                    <a:pt x="4677527" y="1611255"/>
                    <a:pt x="4699494" y="1574516"/>
                    <a:pt x="4706076" y="1531151"/>
                  </a:cubicBezTo>
                  <a:cubicBezTo>
                    <a:pt x="4714840" y="1475201"/>
                    <a:pt x="4697312" y="1412626"/>
                    <a:pt x="4657779" y="1359966"/>
                  </a:cubicBezTo>
                  <a:cubicBezTo>
                    <a:pt x="4612237" y="1298505"/>
                    <a:pt x="4546953" y="1261769"/>
                    <a:pt x="4482772" y="1261769"/>
                  </a:cubicBezTo>
                  <a:cubicBezTo>
                    <a:pt x="4448750" y="1261769"/>
                    <a:pt x="4416947" y="1272179"/>
                    <a:pt x="4390618" y="1291926"/>
                  </a:cubicBezTo>
                  <a:cubicBezTo>
                    <a:pt x="4350550" y="1321012"/>
                    <a:pt x="4328621" y="1367624"/>
                    <a:pt x="4327511" y="1419749"/>
                  </a:cubicBezTo>
                  <a:lnTo>
                    <a:pt x="4143393" y="1524686"/>
                  </a:lnTo>
                  <a:cubicBezTo>
                    <a:pt x="4079750" y="1453925"/>
                    <a:pt x="4010632" y="1387526"/>
                    <a:pt x="3937114" y="1327176"/>
                  </a:cubicBezTo>
                  <a:lnTo>
                    <a:pt x="4149438" y="874558"/>
                  </a:lnTo>
                  <a:cubicBezTo>
                    <a:pt x="4159312" y="875667"/>
                    <a:pt x="4169721" y="876203"/>
                    <a:pt x="4179595" y="876203"/>
                  </a:cubicBezTo>
                  <a:cubicBezTo>
                    <a:pt x="4263521" y="876203"/>
                    <a:pt x="4333743" y="841072"/>
                    <a:pt x="4372167" y="779648"/>
                  </a:cubicBezTo>
                  <a:cubicBezTo>
                    <a:pt x="4410591" y="717650"/>
                    <a:pt x="4411127" y="639196"/>
                    <a:pt x="4373813" y="563503"/>
                  </a:cubicBezTo>
                  <a:cubicBezTo>
                    <a:pt x="4344193" y="503686"/>
                    <a:pt x="4292604" y="449386"/>
                    <a:pt x="4228423" y="409355"/>
                  </a:cubicBezTo>
                  <a:cubicBezTo>
                    <a:pt x="4163670" y="369286"/>
                    <a:pt x="4091802" y="347357"/>
                    <a:pt x="4025436" y="347357"/>
                  </a:cubicBezTo>
                  <a:cubicBezTo>
                    <a:pt x="3941510" y="347357"/>
                    <a:pt x="3871817" y="382489"/>
                    <a:pt x="3833393" y="443913"/>
                  </a:cubicBezTo>
                  <a:cubicBezTo>
                    <a:pt x="3789497" y="514675"/>
                    <a:pt x="3796079" y="604116"/>
                    <a:pt x="3846022" y="685854"/>
                  </a:cubicBezTo>
                  <a:lnTo>
                    <a:pt x="3534924" y="1075408"/>
                  </a:lnTo>
                  <a:cubicBezTo>
                    <a:pt x="3467454" y="1044141"/>
                    <a:pt x="3398303" y="1017237"/>
                    <a:pt x="3328077" y="994772"/>
                  </a:cubicBezTo>
                  <a:lnTo>
                    <a:pt x="3348934" y="783556"/>
                  </a:lnTo>
                  <a:cubicBezTo>
                    <a:pt x="3395011" y="761627"/>
                    <a:pt x="3428497" y="723203"/>
                    <a:pt x="3440017" y="675483"/>
                  </a:cubicBezTo>
                  <a:cubicBezTo>
                    <a:pt x="3461946" y="577818"/>
                    <a:pt x="3388429" y="485086"/>
                    <a:pt x="3269410" y="458222"/>
                  </a:cubicBezTo>
                  <a:cubicBezTo>
                    <a:pt x="3249126" y="453821"/>
                    <a:pt x="3229915" y="451639"/>
                    <a:pt x="3210703" y="451639"/>
                  </a:cubicBezTo>
                  <a:cubicBezTo>
                    <a:pt x="3115793" y="451639"/>
                    <a:pt x="3040095" y="503763"/>
                    <a:pt x="3022529" y="581677"/>
                  </a:cubicBezTo>
                  <a:cubicBezTo>
                    <a:pt x="3012120" y="631620"/>
                    <a:pt x="3025820" y="680991"/>
                    <a:pt x="3059307" y="719944"/>
                  </a:cubicBezTo>
                  <a:lnTo>
                    <a:pt x="2989617" y="920207"/>
                  </a:lnTo>
                  <a:cubicBezTo>
                    <a:pt x="2936383" y="913625"/>
                    <a:pt x="2883191" y="909224"/>
                    <a:pt x="2829953" y="907578"/>
                  </a:cubicBezTo>
                  <a:lnTo>
                    <a:pt x="2725172" y="419827"/>
                  </a:lnTo>
                  <a:cubicBezTo>
                    <a:pt x="2806382" y="369349"/>
                    <a:pt x="2852457" y="292004"/>
                    <a:pt x="2844766" y="209149"/>
                  </a:cubicBezTo>
                  <a:cubicBezTo>
                    <a:pt x="2832673" y="88331"/>
                    <a:pt x="2707567" y="0"/>
                    <a:pt x="2546835" y="0"/>
                  </a:cubicBezTo>
                  <a:close/>
                </a:path>
              </a:pathLst>
            </a:custGeom>
            <a:solidFill>
              <a:srgbClr val="000000"/>
            </a:solid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grpSp>
      <p:grpSp>
        <p:nvGrpSpPr>
          <p:cNvPr id="228" name="Group 227">
            <a:extLst>
              <a:ext uri="{FF2B5EF4-FFF2-40B4-BE49-F238E27FC236}">
                <a16:creationId xmlns:a16="http://schemas.microsoft.com/office/drawing/2014/main" id="{45A27706-18F3-415A-865C-538D883543B1}"/>
              </a:ext>
            </a:extLst>
          </p:cNvPr>
          <p:cNvGrpSpPr/>
          <p:nvPr/>
        </p:nvGrpSpPr>
        <p:grpSpPr>
          <a:xfrm>
            <a:off x="9276787" y="2785017"/>
            <a:ext cx="266614" cy="266882"/>
            <a:chOff x="-6370920" y="-94545"/>
            <a:chExt cx="5425532" cy="5430980"/>
          </a:xfrm>
        </p:grpSpPr>
        <p:sp>
          <p:nvSpPr>
            <p:cNvPr id="229" name="Oval 228">
              <a:extLst>
                <a:ext uri="{FF2B5EF4-FFF2-40B4-BE49-F238E27FC236}">
                  <a16:creationId xmlns:a16="http://schemas.microsoft.com/office/drawing/2014/main" id="{EE5FB77D-D67F-48DC-BA67-068883D71A6D}"/>
                </a:ext>
              </a:extLst>
            </p:cNvPr>
            <p:cNvSpPr/>
            <p:nvPr/>
          </p:nvSpPr>
          <p:spPr>
            <a:xfrm>
              <a:off x="-5360542" y="914400"/>
              <a:ext cx="3502768" cy="3502768"/>
            </a:xfrm>
            <a:prstGeom prst="ellipse">
              <a:avLst/>
            </a:prstGeom>
            <a:solidFill>
              <a:srgbClr val="A3C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0" name="Freeform: Shape 229">
              <a:extLst>
                <a:ext uri="{FF2B5EF4-FFF2-40B4-BE49-F238E27FC236}">
                  <a16:creationId xmlns:a16="http://schemas.microsoft.com/office/drawing/2014/main" id="{C529741E-B92F-409C-9224-CA02614829B8}"/>
                </a:ext>
              </a:extLst>
            </p:cNvPr>
            <p:cNvSpPr/>
            <p:nvPr/>
          </p:nvSpPr>
          <p:spPr>
            <a:xfrm>
              <a:off x="-4937295" y="1395438"/>
              <a:ext cx="2632471" cy="2632472"/>
            </a:xfrm>
            <a:custGeom>
              <a:avLst/>
              <a:gdLst>
                <a:gd name="connsiteX0" fmla="*/ 2837489 w 3171824"/>
                <a:gd name="connsiteY0" fmla="*/ 1243007 h 3171825"/>
                <a:gd name="connsiteX1" fmla="*/ 2959228 w 3171824"/>
                <a:gd name="connsiteY1" fmla="*/ 790810 h 3171825"/>
                <a:gd name="connsiteX2" fmla="*/ 2907142 w 3171824"/>
                <a:gd name="connsiteY2" fmla="*/ 748216 h 3171825"/>
                <a:gd name="connsiteX3" fmla="*/ 2840361 w 3171824"/>
                <a:gd name="connsiteY3" fmla="*/ 756329 h 3171825"/>
                <a:gd name="connsiteX4" fmla="*/ 2799986 w 3171824"/>
                <a:gd name="connsiteY4" fmla="*/ 810137 h 3171825"/>
                <a:gd name="connsiteX5" fmla="*/ 2810932 w 3171824"/>
                <a:gd name="connsiteY5" fmla="*/ 876535 h 3171825"/>
                <a:gd name="connsiteX6" fmla="*/ 2682344 w 3171824"/>
                <a:gd name="connsiteY6" fmla="*/ 1167157 h 3171825"/>
                <a:gd name="connsiteX7" fmla="*/ 2515185 w 3171824"/>
                <a:gd name="connsiteY7" fmla="*/ 1047985 h 3171825"/>
                <a:gd name="connsiteX8" fmla="*/ 2397923 w 3171824"/>
                <a:gd name="connsiteY8" fmla="*/ 1016489 h 3171825"/>
                <a:gd name="connsiteX9" fmla="*/ 2366427 w 3171824"/>
                <a:gd name="connsiteY9" fmla="*/ 1133712 h 3171825"/>
                <a:gd name="connsiteX10" fmla="*/ 2587588 w 3171824"/>
                <a:gd name="connsiteY10" fmla="*/ 1311167 h 3171825"/>
                <a:gd name="connsiteX11" fmla="*/ 2486021 w 3171824"/>
                <a:gd name="connsiteY11" fmla="*/ 1585909 h 3171825"/>
                <a:gd name="connsiteX12" fmla="*/ 2586746 w 3171824"/>
                <a:gd name="connsiteY12" fmla="*/ 1858504 h 3171825"/>
                <a:gd name="connsiteX13" fmla="*/ 2365585 w 3171824"/>
                <a:gd name="connsiteY13" fmla="*/ 2035960 h 3171825"/>
                <a:gd name="connsiteX14" fmla="*/ 2319699 w 3171824"/>
                <a:gd name="connsiteY14" fmla="*/ 2319695 h 3171825"/>
                <a:gd name="connsiteX15" fmla="*/ 2035964 w 3171824"/>
                <a:gd name="connsiteY15" fmla="*/ 2365543 h 3171825"/>
                <a:gd name="connsiteX16" fmla="*/ 1858508 w 3171824"/>
                <a:gd name="connsiteY16" fmla="*/ 2586704 h 3171825"/>
                <a:gd name="connsiteX17" fmla="*/ 1585912 w 3171824"/>
                <a:gd name="connsiteY17" fmla="*/ 2486018 h 3171825"/>
                <a:gd name="connsiteX18" fmla="*/ 1313317 w 3171824"/>
                <a:gd name="connsiteY18" fmla="*/ 2586743 h 3171825"/>
                <a:gd name="connsiteX19" fmla="*/ 1135861 w 3171824"/>
                <a:gd name="connsiteY19" fmla="*/ 2365582 h 3171825"/>
                <a:gd name="connsiteX20" fmla="*/ 852126 w 3171824"/>
                <a:gd name="connsiteY20" fmla="*/ 2319696 h 3171825"/>
                <a:gd name="connsiteX21" fmla="*/ 806278 w 3171824"/>
                <a:gd name="connsiteY21" fmla="*/ 2035961 h 3171825"/>
                <a:gd name="connsiteX22" fmla="*/ 585118 w 3171824"/>
                <a:gd name="connsiteY22" fmla="*/ 1858505 h 3171825"/>
                <a:gd name="connsiteX23" fmla="*/ 685803 w 3171824"/>
                <a:gd name="connsiteY23" fmla="*/ 1585910 h 3171825"/>
                <a:gd name="connsiteX24" fmla="*/ 585079 w 3171824"/>
                <a:gd name="connsiteY24" fmla="*/ 1313314 h 3171825"/>
                <a:gd name="connsiteX25" fmla="*/ 806239 w 3171824"/>
                <a:gd name="connsiteY25" fmla="*/ 1135858 h 3171825"/>
                <a:gd name="connsiteX26" fmla="*/ 852087 w 3171824"/>
                <a:gd name="connsiteY26" fmla="*/ 852123 h 3171825"/>
                <a:gd name="connsiteX27" fmla="*/ 1135822 w 3171824"/>
                <a:gd name="connsiteY27" fmla="*/ 806275 h 3171825"/>
                <a:gd name="connsiteX28" fmla="*/ 1313278 w 3171824"/>
                <a:gd name="connsiteY28" fmla="*/ 585115 h 3171825"/>
                <a:gd name="connsiteX29" fmla="*/ 1585912 w 3171824"/>
                <a:gd name="connsiteY29" fmla="*/ 685800 h 3171825"/>
                <a:gd name="connsiteX30" fmla="*/ 1671637 w 3171824"/>
                <a:gd name="connsiteY30" fmla="*/ 600075 h 3171825"/>
                <a:gd name="connsiteX31" fmla="*/ 1585912 w 3171824"/>
                <a:gd name="connsiteY31" fmla="*/ 514350 h 3171825"/>
                <a:gd name="connsiteX32" fmla="*/ 1389166 w 3171824"/>
                <a:gd name="connsiteY32" fmla="*/ 428625 h 3171825"/>
                <a:gd name="connsiteX33" fmla="*/ 1585912 w 3171824"/>
                <a:gd name="connsiteY33" fmla="*/ 171450 h 3171825"/>
                <a:gd name="connsiteX34" fmla="*/ 1671637 w 3171824"/>
                <a:gd name="connsiteY34" fmla="*/ 85725 h 3171825"/>
                <a:gd name="connsiteX35" fmla="*/ 1585912 w 3171824"/>
                <a:gd name="connsiteY35" fmla="*/ 0 h 3171825"/>
                <a:gd name="connsiteX36" fmla="*/ 1243012 w 3171824"/>
                <a:gd name="connsiteY36" fmla="*/ 334328 h 3171825"/>
                <a:gd name="connsiteX37" fmla="*/ 790816 w 3171824"/>
                <a:gd name="connsiteY37" fmla="*/ 212588 h 3171825"/>
                <a:gd name="connsiteX38" fmla="*/ 666931 w 3171824"/>
                <a:gd name="connsiteY38" fmla="*/ 668655 h 3171825"/>
                <a:gd name="connsiteX39" fmla="*/ 210864 w 3171824"/>
                <a:gd name="connsiteY39" fmla="*/ 792540 h 3171825"/>
                <a:gd name="connsiteX40" fmla="*/ 334328 w 3171824"/>
                <a:gd name="connsiteY40" fmla="*/ 1243013 h 3171825"/>
                <a:gd name="connsiteX41" fmla="*/ 0 w 3171824"/>
                <a:gd name="connsiteY41" fmla="*/ 1585913 h 3171825"/>
                <a:gd name="connsiteX42" fmla="*/ 334328 w 3171824"/>
                <a:gd name="connsiteY42" fmla="*/ 1928813 h 3171825"/>
                <a:gd name="connsiteX43" fmla="*/ 212588 w 3171824"/>
                <a:gd name="connsiteY43" fmla="*/ 2381010 h 3171825"/>
                <a:gd name="connsiteX44" fmla="*/ 668655 w 3171824"/>
                <a:gd name="connsiteY44" fmla="*/ 2504894 h 3171825"/>
                <a:gd name="connsiteX45" fmla="*/ 792540 w 3171824"/>
                <a:gd name="connsiteY45" fmla="*/ 2960961 h 3171825"/>
                <a:gd name="connsiteX46" fmla="*/ 1243012 w 3171824"/>
                <a:gd name="connsiteY46" fmla="*/ 2837498 h 3171825"/>
                <a:gd name="connsiteX47" fmla="*/ 1585912 w 3171824"/>
                <a:gd name="connsiteY47" fmla="*/ 3171825 h 3171825"/>
                <a:gd name="connsiteX48" fmla="*/ 1928812 w 3171824"/>
                <a:gd name="connsiteY48" fmla="*/ 2837498 h 3171825"/>
                <a:gd name="connsiteX49" fmla="*/ 2271712 w 3171824"/>
                <a:gd name="connsiteY49" fmla="*/ 2988354 h 3171825"/>
                <a:gd name="connsiteX50" fmla="*/ 2379285 w 3171824"/>
                <a:gd name="connsiteY50" fmla="*/ 2957509 h 3171825"/>
                <a:gd name="connsiteX51" fmla="*/ 2503170 w 3171824"/>
                <a:gd name="connsiteY51" fmla="*/ 2501442 h 3171825"/>
                <a:gd name="connsiteX52" fmla="*/ 2959237 w 3171824"/>
                <a:gd name="connsiteY52" fmla="*/ 2377557 h 3171825"/>
                <a:gd name="connsiteX53" fmla="*/ 2837497 w 3171824"/>
                <a:gd name="connsiteY53" fmla="*/ 1928799 h 3171825"/>
                <a:gd name="connsiteX54" fmla="*/ 3171825 w 3171824"/>
                <a:gd name="connsiteY54" fmla="*/ 1585899 h 3171825"/>
                <a:gd name="connsiteX55" fmla="*/ 2837497 w 3171824"/>
                <a:gd name="connsiteY55" fmla="*/ 1242999 h 3171825"/>
                <a:gd name="connsiteX56" fmla="*/ 878648 w 3171824"/>
                <a:gd name="connsiteY56" fmla="*/ 360882 h 3171825"/>
                <a:gd name="connsiteX57" fmla="*/ 1169270 w 3171824"/>
                <a:gd name="connsiteY57" fmla="*/ 489470 h 3171825"/>
                <a:gd name="connsiteX58" fmla="*/ 1050098 w 3171824"/>
                <a:gd name="connsiteY58" fmla="*/ 656629 h 3171825"/>
                <a:gd name="connsiteX59" fmla="*/ 841370 w 3171824"/>
                <a:gd name="connsiteY59" fmla="*/ 679361 h 3171825"/>
                <a:gd name="connsiteX60" fmla="*/ 878645 w 3171824"/>
                <a:gd name="connsiteY60" fmla="*/ 360876 h 3171825"/>
                <a:gd name="connsiteX61" fmla="*/ 360849 w 3171824"/>
                <a:gd name="connsiteY61" fmla="*/ 878260 h 3171825"/>
                <a:gd name="connsiteX62" fmla="*/ 680177 w 3171824"/>
                <a:gd name="connsiteY62" fmla="*/ 841406 h 3171825"/>
                <a:gd name="connsiteX63" fmla="*/ 657445 w 3171824"/>
                <a:gd name="connsiteY63" fmla="*/ 1050134 h 3171825"/>
                <a:gd name="connsiteX64" fmla="*/ 490286 w 3171824"/>
                <a:gd name="connsiteY64" fmla="*/ 1169306 h 3171825"/>
                <a:gd name="connsiteX65" fmla="*/ 360856 w 3171824"/>
                <a:gd name="connsiteY65" fmla="*/ 878263 h 3171825"/>
                <a:gd name="connsiteX66" fmla="*/ 171412 w 3171824"/>
                <a:gd name="connsiteY66" fmla="*/ 1585907 h 3171825"/>
                <a:gd name="connsiteX67" fmla="*/ 428587 w 3171824"/>
                <a:gd name="connsiteY67" fmla="*/ 1388740 h 3171825"/>
                <a:gd name="connsiteX68" fmla="*/ 514312 w 3171824"/>
                <a:gd name="connsiteY68" fmla="*/ 1585907 h 3171825"/>
                <a:gd name="connsiteX69" fmla="*/ 428587 w 3171824"/>
                <a:gd name="connsiteY69" fmla="*/ 1782654 h 3171825"/>
                <a:gd name="connsiteX70" fmla="*/ 171412 w 3171824"/>
                <a:gd name="connsiteY70" fmla="*/ 1585907 h 3171825"/>
                <a:gd name="connsiteX71" fmla="*/ 360849 w 3171824"/>
                <a:gd name="connsiteY71" fmla="*/ 2293144 h 3171825"/>
                <a:gd name="connsiteX72" fmla="*/ 489437 w 3171824"/>
                <a:gd name="connsiteY72" fmla="*/ 2002521 h 3171825"/>
                <a:gd name="connsiteX73" fmla="*/ 656596 w 3171824"/>
                <a:gd name="connsiteY73" fmla="*/ 2121694 h 3171825"/>
                <a:gd name="connsiteX74" fmla="*/ 679328 w 3171824"/>
                <a:gd name="connsiteY74" fmla="*/ 2330422 h 3171825"/>
                <a:gd name="connsiteX75" fmla="*/ 360843 w 3171824"/>
                <a:gd name="connsiteY75" fmla="*/ 2293147 h 3171825"/>
                <a:gd name="connsiteX76" fmla="*/ 878227 w 3171824"/>
                <a:gd name="connsiteY76" fmla="*/ 2810942 h 3171825"/>
                <a:gd name="connsiteX77" fmla="*/ 841373 w 3171824"/>
                <a:gd name="connsiteY77" fmla="*/ 2491614 h 3171825"/>
                <a:gd name="connsiteX78" fmla="*/ 1050101 w 3171824"/>
                <a:gd name="connsiteY78" fmla="*/ 2514346 h 3171825"/>
                <a:gd name="connsiteX79" fmla="*/ 1169273 w 3171824"/>
                <a:gd name="connsiteY79" fmla="*/ 2681505 h 3171825"/>
                <a:gd name="connsiteX80" fmla="*/ 878230 w 3171824"/>
                <a:gd name="connsiteY80" fmla="*/ 2810935 h 3171825"/>
                <a:gd name="connsiteX81" fmla="*/ 1585874 w 3171824"/>
                <a:gd name="connsiteY81" fmla="*/ 3000380 h 3171825"/>
                <a:gd name="connsiteX82" fmla="*/ 1388707 w 3171824"/>
                <a:gd name="connsiteY82" fmla="*/ 2743205 h 3171825"/>
                <a:gd name="connsiteX83" fmla="*/ 1585874 w 3171824"/>
                <a:gd name="connsiteY83" fmla="*/ 2657480 h 3171825"/>
                <a:gd name="connsiteX84" fmla="*/ 1782621 w 3171824"/>
                <a:gd name="connsiteY84" fmla="*/ 2743205 h 3171825"/>
                <a:gd name="connsiteX85" fmla="*/ 1585874 w 3171824"/>
                <a:gd name="connsiteY85" fmla="*/ 3000380 h 3171825"/>
                <a:gd name="connsiteX86" fmla="*/ 2293111 w 3171824"/>
                <a:gd name="connsiteY86" fmla="*/ 2810942 h 3171825"/>
                <a:gd name="connsiteX87" fmla="*/ 2002488 w 3171824"/>
                <a:gd name="connsiteY87" fmla="*/ 2682355 h 3171825"/>
                <a:gd name="connsiteX88" fmla="*/ 2121661 w 3171824"/>
                <a:gd name="connsiteY88" fmla="*/ 2515196 h 3171825"/>
                <a:gd name="connsiteX89" fmla="*/ 2330389 w 3171824"/>
                <a:gd name="connsiteY89" fmla="*/ 2492464 h 3171825"/>
                <a:gd name="connsiteX90" fmla="*/ 2293114 w 3171824"/>
                <a:gd name="connsiteY90" fmla="*/ 2810949 h 3171825"/>
                <a:gd name="connsiteX91" fmla="*/ 2810909 w 3171824"/>
                <a:gd name="connsiteY91" fmla="*/ 2293565 h 3171825"/>
                <a:gd name="connsiteX92" fmla="*/ 2491581 w 3171824"/>
                <a:gd name="connsiteY92" fmla="*/ 2330419 h 3171825"/>
                <a:gd name="connsiteX93" fmla="*/ 2514313 w 3171824"/>
                <a:gd name="connsiteY93" fmla="*/ 2121691 h 3171825"/>
                <a:gd name="connsiteX94" fmla="*/ 2681472 w 3171824"/>
                <a:gd name="connsiteY94" fmla="*/ 2002518 h 3171825"/>
                <a:gd name="connsiteX95" fmla="*/ 2810902 w 3171824"/>
                <a:gd name="connsiteY95" fmla="*/ 2293562 h 3171825"/>
                <a:gd name="connsiteX96" fmla="*/ 2743171 w 3171824"/>
                <a:gd name="connsiteY96" fmla="*/ 1783085 h 3171825"/>
                <a:gd name="connsiteX97" fmla="*/ 2657446 w 3171824"/>
                <a:gd name="connsiteY97" fmla="*/ 1585917 h 3171825"/>
                <a:gd name="connsiteX98" fmla="*/ 2743171 w 3171824"/>
                <a:gd name="connsiteY98" fmla="*/ 1389171 h 3171825"/>
                <a:gd name="connsiteX99" fmla="*/ 3000346 w 3171824"/>
                <a:gd name="connsiteY99" fmla="*/ 1585917 h 3171825"/>
                <a:gd name="connsiteX100" fmla="*/ 2743171 w 3171824"/>
                <a:gd name="connsiteY100" fmla="*/ 1783085 h 317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171824" h="3171825">
                  <a:moveTo>
                    <a:pt x="2837489" y="1243007"/>
                  </a:moveTo>
                  <a:cubicBezTo>
                    <a:pt x="2942926" y="1086136"/>
                    <a:pt x="3038105" y="926667"/>
                    <a:pt x="2959228" y="790810"/>
                  </a:cubicBezTo>
                  <a:cubicBezTo>
                    <a:pt x="2948397" y="770106"/>
                    <a:pt x="2929569" y="754722"/>
                    <a:pt x="2907142" y="748216"/>
                  </a:cubicBezTo>
                  <a:cubicBezTo>
                    <a:pt x="2884716" y="741710"/>
                    <a:pt x="2860568" y="744618"/>
                    <a:pt x="2840361" y="756329"/>
                  </a:cubicBezTo>
                  <a:cubicBezTo>
                    <a:pt x="2820117" y="768001"/>
                    <a:pt x="2805574" y="787442"/>
                    <a:pt x="2799986" y="810137"/>
                  </a:cubicBezTo>
                  <a:cubicBezTo>
                    <a:pt x="2794437" y="832831"/>
                    <a:pt x="2798379" y="856826"/>
                    <a:pt x="2810932" y="876535"/>
                  </a:cubicBezTo>
                  <a:cubicBezTo>
                    <a:pt x="2840514" y="927548"/>
                    <a:pt x="2753068" y="1061681"/>
                    <a:pt x="2682344" y="1167157"/>
                  </a:cubicBezTo>
                  <a:cubicBezTo>
                    <a:pt x="2606033" y="1128581"/>
                    <a:pt x="2537915" y="1087441"/>
                    <a:pt x="2515185" y="1047985"/>
                  </a:cubicBezTo>
                  <a:cubicBezTo>
                    <a:pt x="2491496" y="1006921"/>
                    <a:pt x="2439028" y="992799"/>
                    <a:pt x="2397923" y="1016489"/>
                  </a:cubicBezTo>
                  <a:cubicBezTo>
                    <a:pt x="2356860" y="1040140"/>
                    <a:pt x="2342776" y="1092646"/>
                    <a:pt x="2366427" y="1133712"/>
                  </a:cubicBezTo>
                  <a:cubicBezTo>
                    <a:pt x="2409290" y="1206999"/>
                    <a:pt x="2491566" y="1262299"/>
                    <a:pt x="2587588" y="1311167"/>
                  </a:cubicBezTo>
                  <a:cubicBezTo>
                    <a:pt x="2528882" y="1405465"/>
                    <a:pt x="2486021" y="1500184"/>
                    <a:pt x="2486021" y="1585909"/>
                  </a:cubicBezTo>
                  <a:cubicBezTo>
                    <a:pt x="2486021" y="1671634"/>
                    <a:pt x="2528884" y="1766352"/>
                    <a:pt x="2586746" y="1858504"/>
                  </a:cubicBezTo>
                  <a:cubicBezTo>
                    <a:pt x="2490726" y="1908638"/>
                    <a:pt x="2408026" y="1962677"/>
                    <a:pt x="2365585" y="2035960"/>
                  </a:cubicBezTo>
                  <a:cubicBezTo>
                    <a:pt x="2323144" y="2109243"/>
                    <a:pt x="2314571" y="2209977"/>
                    <a:pt x="2319699" y="2319695"/>
                  </a:cubicBezTo>
                  <a:cubicBezTo>
                    <a:pt x="2209981" y="2315830"/>
                    <a:pt x="2110971" y="2322259"/>
                    <a:pt x="2035964" y="2365543"/>
                  </a:cubicBezTo>
                  <a:cubicBezTo>
                    <a:pt x="1960957" y="2408826"/>
                    <a:pt x="1907376" y="2490682"/>
                    <a:pt x="1858508" y="2586704"/>
                  </a:cubicBezTo>
                  <a:cubicBezTo>
                    <a:pt x="1766354" y="2528878"/>
                    <a:pt x="1673783" y="2486018"/>
                    <a:pt x="1585912" y="2486018"/>
                  </a:cubicBezTo>
                  <a:cubicBezTo>
                    <a:pt x="1498042" y="2486018"/>
                    <a:pt x="1405469" y="2528881"/>
                    <a:pt x="1313317" y="2586743"/>
                  </a:cubicBezTo>
                  <a:cubicBezTo>
                    <a:pt x="1263183" y="2490723"/>
                    <a:pt x="1209144" y="2408023"/>
                    <a:pt x="1135861" y="2365582"/>
                  </a:cubicBezTo>
                  <a:cubicBezTo>
                    <a:pt x="1062579" y="2323141"/>
                    <a:pt x="961844" y="2314568"/>
                    <a:pt x="852126" y="2319696"/>
                  </a:cubicBezTo>
                  <a:cubicBezTo>
                    <a:pt x="855991" y="2209978"/>
                    <a:pt x="849562" y="2110968"/>
                    <a:pt x="806278" y="2035961"/>
                  </a:cubicBezTo>
                  <a:cubicBezTo>
                    <a:pt x="762995" y="1960954"/>
                    <a:pt x="681140" y="1907374"/>
                    <a:pt x="585118" y="1858505"/>
                  </a:cubicBezTo>
                  <a:cubicBezTo>
                    <a:pt x="642943" y="1766352"/>
                    <a:pt x="685803" y="1673780"/>
                    <a:pt x="685803" y="1585910"/>
                  </a:cubicBezTo>
                  <a:cubicBezTo>
                    <a:pt x="685803" y="1498039"/>
                    <a:pt x="642941" y="1405466"/>
                    <a:pt x="585079" y="1313314"/>
                  </a:cubicBezTo>
                  <a:cubicBezTo>
                    <a:pt x="681098" y="1263180"/>
                    <a:pt x="763798" y="1209141"/>
                    <a:pt x="806239" y="1135858"/>
                  </a:cubicBezTo>
                  <a:cubicBezTo>
                    <a:pt x="848680" y="1062576"/>
                    <a:pt x="855952" y="961841"/>
                    <a:pt x="852087" y="852123"/>
                  </a:cubicBezTo>
                  <a:cubicBezTo>
                    <a:pt x="961805" y="856409"/>
                    <a:pt x="1060815" y="849559"/>
                    <a:pt x="1135822" y="806275"/>
                  </a:cubicBezTo>
                  <a:cubicBezTo>
                    <a:pt x="1210829" y="762992"/>
                    <a:pt x="1264410" y="681137"/>
                    <a:pt x="1313278" y="585115"/>
                  </a:cubicBezTo>
                  <a:cubicBezTo>
                    <a:pt x="1405471" y="642941"/>
                    <a:pt x="1500187" y="685800"/>
                    <a:pt x="1585912" y="685800"/>
                  </a:cubicBezTo>
                  <a:cubicBezTo>
                    <a:pt x="1633252" y="685800"/>
                    <a:pt x="1671637" y="647415"/>
                    <a:pt x="1671637" y="600075"/>
                  </a:cubicBezTo>
                  <a:cubicBezTo>
                    <a:pt x="1671637" y="552735"/>
                    <a:pt x="1633252" y="514350"/>
                    <a:pt x="1585912" y="514350"/>
                  </a:cubicBezTo>
                  <a:cubicBezTo>
                    <a:pt x="1534899" y="514350"/>
                    <a:pt x="1462909" y="476615"/>
                    <a:pt x="1389166" y="428625"/>
                  </a:cubicBezTo>
                  <a:cubicBezTo>
                    <a:pt x="1447873" y="305622"/>
                    <a:pt x="1517754" y="171450"/>
                    <a:pt x="1585912" y="171450"/>
                  </a:cubicBezTo>
                  <a:cubicBezTo>
                    <a:pt x="1633252" y="171450"/>
                    <a:pt x="1671637" y="133065"/>
                    <a:pt x="1671637" y="85725"/>
                  </a:cubicBezTo>
                  <a:cubicBezTo>
                    <a:pt x="1671637" y="38385"/>
                    <a:pt x="1633252" y="0"/>
                    <a:pt x="1585912" y="0"/>
                  </a:cubicBezTo>
                  <a:cubicBezTo>
                    <a:pt x="1421732" y="0"/>
                    <a:pt x="1328737" y="161575"/>
                    <a:pt x="1243012" y="334328"/>
                  </a:cubicBezTo>
                  <a:cubicBezTo>
                    <a:pt x="1086141" y="228891"/>
                    <a:pt x="926673" y="133711"/>
                    <a:pt x="790816" y="212588"/>
                  </a:cubicBezTo>
                  <a:cubicBezTo>
                    <a:pt x="654959" y="291465"/>
                    <a:pt x="653656" y="478336"/>
                    <a:pt x="666931" y="668655"/>
                  </a:cubicBezTo>
                  <a:cubicBezTo>
                    <a:pt x="476611" y="655375"/>
                    <a:pt x="291044" y="654074"/>
                    <a:pt x="210864" y="792540"/>
                  </a:cubicBezTo>
                  <a:cubicBezTo>
                    <a:pt x="130726" y="930964"/>
                    <a:pt x="228889" y="1087875"/>
                    <a:pt x="334328" y="1243013"/>
                  </a:cubicBezTo>
                  <a:cubicBezTo>
                    <a:pt x="162878" y="1328738"/>
                    <a:pt x="0" y="1420047"/>
                    <a:pt x="0" y="1585913"/>
                  </a:cubicBezTo>
                  <a:cubicBezTo>
                    <a:pt x="0" y="1751778"/>
                    <a:pt x="161575" y="1843088"/>
                    <a:pt x="334328" y="1928813"/>
                  </a:cubicBezTo>
                  <a:cubicBezTo>
                    <a:pt x="228891" y="2085684"/>
                    <a:pt x="133711" y="2245153"/>
                    <a:pt x="212588" y="2381010"/>
                  </a:cubicBezTo>
                  <a:cubicBezTo>
                    <a:pt x="291465" y="2516867"/>
                    <a:pt x="478336" y="2518170"/>
                    <a:pt x="668655" y="2504894"/>
                  </a:cubicBezTo>
                  <a:cubicBezTo>
                    <a:pt x="655375" y="2695214"/>
                    <a:pt x="654074" y="2881242"/>
                    <a:pt x="792540" y="2960961"/>
                  </a:cubicBezTo>
                  <a:cubicBezTo>
                    <a:pt x="930964" y="3040678"/>
                    <a:pt x="1087875" y="2942937"/>
                    <a:pt x="1243012" y="2837498"/>
                  </a:cubicBezTo>
                  <a:cubicBezTo>
                    <a:pt x="1328737" y="3008948"/>
                    <a:pt x="1420047" y="3171825"/>
                    <a:pt x="1585912" y="3171825"/>
                  </a:cubicBezTo>
                  <a:cubicBezTo>
                    <a:pt x="1751778" y="3171825"/>
                    <a:pt x="1843087" y="3010251"/>
                    <a:pt x="1928812" y="2837498"/>
                  </a:cubicBezTo>
                  <a:cubicBezTo>
                    <a:pt x="2044958" y="2915492"/>
                    <a:pt x="2163258" y="2988354"/>
                    <a:pt x="2271712" y="2988354"/>
                  </a:cubicBezTo>
                  <a:cubicBezTo>
                    <a:pt x="2309715" y="2987933"/>
                    <a:pt x="2346875" y="2977294"/>
                    <a:pt x="2379285" y="2957509"/>
                  </a:cubicBezTo>
                  <a:cubicBezTo>
                    <a:pt x="2517748" y="2877792"/>
                    <a:pt x="2516445" y="2691761"/>
                    <a:pt x="2503170" y="2501442"/>
                  </a:cubicBezTo>
                  <a:cubicBezTo>
                    <a:pt x="2693490" y="2514722"/>
                    <a:pt x="2879517" y="2516023"/>
                    <a:pt x="2959237" y="2377557"/>
                  </a:cubicBezTo>
                  <a:cubicBezTo>
                    <a:pt x="3038953" y="2239133"/>
                    <a:pt x="2942933" y="2083946"/>
                    <a:pt x="2837497" y="1928799"/>
                  </a:cubicBezTo>
                  <a:cubicBezTo>
                    <a:pt x="3008947" y="1843074"/>
                    <a:pt x="3171825" y="1751764"/>
                    <a:pt x="3171825" y="1585899"/>
                  </a:cubicBezTo>
                  <a:cubicBezTo>
                    <a:pt x="3171825" y="1420033"/>
                    <a:pt x="3010251" y="1328724"/>
                    <a:pt x="2837497" y="1242999"/>
                  </a:cubicBezTo>
                  <a:close/>
                  <a:moveTo>
                    <a:pt x="878648" y="360882"/>
                  </a:moveTo>
                  <a:cubicBezTo>
                    <a:pt x="929662" y="331300"/>
                    <a:pt x="1063794" y="418746"/>
                    <a:pt x="1169270" y="489470"/>
                  </a:cubicBezTo>
                  <a:cubicBezTo>
                    <a:pt x="1130694" y="565781"/>
                    <a:pt x="1089554" y="633900"/>
                    <a:pt x="1050098" y="656629"/>
                  </a:cubicBezTo>
                  <a:cubicBezTo>
                    <a:pt x="1010680" y="679361"/>
                    <a:pt x="927937" y="683188"/>
                    <a:pt x="841370" y="679361"/>
                  </a:cubicBezTo>
                  <a:cubicBezTo>
                    <a:pt x="831917" y="550774"/>
                    <a:pt x="824225" y="392187"/>
                    <a:pt x="878645" y="360876"/>
                  </a:cubicBezTo>
                  <a:close/>
                  <a:moveTo>
                    <a:pt x="360849" y="878260"/>
                  </a:moveTo>
                  <a:cubicBezTo>
                    <a:pt x="392154" y="824261"/>
                    <a:pt x="550747" y="831953"/>
                    <a:pt x="680177" y="841406"/>
                  </a:cubicBezTo>
                  <a:cubicBezTo>
                    <a:pt x="684043" y="927131"/>
                    <a:pt x="680177" y="1008565"/>
                    <a:pt x="657445" y="1050134"/>
                  </a:cubicBezTo>
                  <a:cubicBezTo>
                    <a:pt x="634713" y="1091703"/>
                    <a:pt x="566592" y="1130272"/>
                    <a:pt x="490286" y="1169306"/>
                  </a:cubicBezTo>
                  <a:cubicBezTo>
                    <a:pt x="418721" y="1063831"/>
                    <a:pt x="331308" y="929698"/>
                    <a:pt x="360856" y="878263"/>
                  </a:cubicBezTo>
                  <a:close/>
                  <a:moveTo>
                    <a:pt x="171412" y="1585907"/>
                  </a:moveTo>
                  <a:cubicBezTo>
                    <a:pt x="171412" y="1518169"/>
                    <a:pt x="306847" y="1447905"/>
                    <a:pt x="428587" y="1388740"/>
                  </a:cubicBezTo>
                  <a:cubicBezTo>
                    <a:pt x="475314" y="1462907"/>
                    <a:pt x="514312" y="1534894"/>
                    <a:pt x="514312" y="1585907"/>
                  </a:cubicBezTo>
                  <a:cubicBezTo>
                    <a:pt x="514312" y="1636921"/>
                    <a:pt x="476577" y="1708911"/>
                    <a:pt x="428587" y="1782654"/>
                  </a:cubicBezTo>
                  <a:cubicBezTo>
                    <a:pt x="306847" y="1723909"/>
                    <a:pt x="171412" y="1653645"/>
                    <a:pt x="171412" y="1585907"/>
                  </a:cubicBezTo>
                  <a:close/>
                  <a:moveTo>
                    <a:pt x="360849" y="2293144"/>
                  </a:moveTo>
                  <a:cubicBezTo>
                    <a:pt x="331267" y="2242130"/>
                    <a:pt x="418713" y="2107997"/>
                    <a:pt x="489437" y="2002521"/>
                  </a:cubicBezTo>
                  <a:cubicBezTo>
                    <a:pt x="565748" y="2041519"/>
                    <a:pt x="633866" y="2082238"/>
                    <a:pt x="656596" y="2121694"/>
                  </a:cubicBezTo>
                  <a:cubicBezTo>
                    <a:pt x="679328" y="2161111"/>
                    <a:pt x="683155" y="2243854"/>
                    <a:pt x="679328" y="2330422"/>
                  </a:cubicBezTo>
                  <a:cubicBezTo>
                    <a:pt x="550741" y="2339875"/>
                    <a:pt x="392154" y="2347567"/>
                    <a:pt x="360843" y="2293147"/>
                  </a:cubicBezTo>
                  <a:close/>
                  <a:moveTo>
                    <a:pt x="878227" y="2810942"/>
                  </a:moveTo>
                  <a:cubicBezTo>
                    <a:pt x="824228" y="2779637"/>
                    <a:pt x="831920" y="2621044"/>
                    <a:pt x="841373" y="2491614"/>
                  </a:cubicBezTo>
                  <a:cubicBezTo>
                    <a:pt x="927098" y="2487749"/>
                    <a:pt x="1008532" y="2491614"/>
                    <a:pt x="1050101" y="2514346"/>
                  </a:cubicBezTo>
                  <a:cubicBezTo>
                    <a:pt x="1091670" y="2537079"/>
                    <a:pt x="1130239" y="2605199"/>
                    <a:pt x="1169273" y="2681505"/>
                  </a:cubicBezTo>
                  <a:cubicBezTo>
                    <a:pt x="1063797" y="2753071"/>
                    <a:pt x="929665" y="2840484"/>
                    <a:pt x="878230" y="2810935"/>
                  </a:cubicBezTo>
                  <a:close/>
                  <a:moveTo>
                    <a:pt x="1585874" y="3000380"/>
                  </a:moveTo>
                  <a:cubicBezTo>
                    <a:pt x="1518136" y="3000380"/>
                    <a:pt x="1447872" y="2864944"/>
                    <a:pt x="1388707" y="2743205"/>
                  </a:cubicBezTo>
                  <a:cubicBezTo>
                    <a:pt x="1462874" y="2696477"/>
                    <a:pt x="1534861" y="2657480"/>
                    <a:pt x="1585874" y="2657480"/>
                  </a:cubicBezTo>
                  <a:cubicBezTo>
                    <a:pt x="1636888" y="2657480"/>
                    <a:pt x="1708877" y="2695215"/>
                    <a:pt x="1782621" y="2743205"/>
                  </a:cubicBezTo>
                  <a:cubicBezTo>
                    <a:pt x="1723876" y="2864944"/>
                    <a:pt x="1653612" y="3000380"/>
                    <a:pt x="1585874" y="3000380"/>
                  </a:cubicBezTo>
                  <a:close/>
                  <a:moveTo>
                    <a:pt x="2293111" y="2810942"/>
                  </a:moveTo>
                  <a:cubicBezTo>
                    <a:pt x="2242097" y="2840525"/>
                    <a:pt x="2107964" y="2753078"/>
                    <a:pt x="2002488" y="2682355"/>
                  </a:cubicBezTo>
                  <a:cubicBezTo>
                    <a:pt x="2041486" y="2606044"/>
                    <a:pt x="2082205" y="2537925"/>
                    <a:pt x="2121661" y="2515196"/>
                  </a:cubicBezTo>
                  <a:cubicBezTo>
                    <a:pt x="2161078" y="2492464"/>
                    <a:pt x="2243821" y="2488637"/>
                    <a:pt x="2330389" y="2492464"/>
                  </a:cubicBezTo>
                  <a:cubicBezTo>
                    <a:pt x="2339841" y="2621051"/>
                    <a:pt x="2347534" y="2779637"/>
                    <a:pt x="2293114" y="2810949"/>
                  </a:cubicBezTo>
                  <a:close/>
                  <a:moveTo>
                    <a:pt x="2810909" y="2293565"/>
                  </a:moveTo>
                  <a:cubicBezTo>
                    <a:pt x="2779604" y="2347564"/>
                    <a:pt x="2621011" y="2339872"/>
                    <a:pt x="2491581" y="2330419"/>
                  </a:cubicBezTo>
                  <a:cubicBezTo>
                    <a:pt x="2487716" y="2244694"/>
                    <a:pt x="2491581" y="2163260"/>
                    <a:pt x="2514313" y="2121691"/>
                  </a:cubicBezTo>
                  <a:cubicBezTo>
                    <a:pt x="2537046" y="2080121"/>
                    <a:pt x="2605166" y="2041553"/>
                    <a:pt x="2681472" y="2002518"/>
                  </a:cubicBezTo>
                  <a:cubicBezTo>
                    <a:pt x="2753037" y="2107994"/>
                    <a:pt x="2840451" y="2242127"/>
                    <a:pt x="2810902" y="2293562"/>
                  </a:cubicBezTo>
                  <a:close/>
                  <a:moveTo>
                    <a:pt x="2743171" y="1783085"/>
                  </a:moveTo>
                  <a:cubicBezTo>
                    <a:pt x="2696443" y="1708917"/>
                    <a:pt x="2657446" y="1636931"/>
                    <a:pt x="2657446" y="1585917"/>
                  </a:cubicBezTo>
                  <a:cubicBezTo>
                    <a:pt x="2657446" y="1534904"/>
                    <a:pt x="2695180" y="1462914"/>
                    <a:pt x="2743171" y="1389171"/>
                  </a:cubicBezTo>
                  <a:cubicBezTo>
                    <a:pt x="2866174" y="1447877"/>
                    <a:pt x="3000346" y="1517759"/>
                    <a:pt x="3000346" y="1585917"/>
                  </a:cubicBezTo>
                  <a:cubicBezTo>
                    <a:pt x="3000346" y="1654076"/>
                    <a:pt x="2864910" y="1723920"/>
                    <a:pt x="2743171" y="1783085"/>
                  </a:cubicBezTo>
                  <a:close/>
                </a:path>
              </a:pathLst>
            </a:custGeom>
            <a:solidFill>
              <a:srgbClr val="000000"/>
            </a:solid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sp>
          <p:nvSpPr>
            <p:cNvPr id="231" name="Freeform: Shape 230">
              <a:extLst>
                <a:ext uri="{FF2B5EF4-FFF2-40B4-BE49-F238E27FC236}">
                  <a16:creationId xmlns:a16="http://schemas.microsoft.com/office/drawing/2014/main" id="{F55EACB9-885B-4279-808D-DD8180C50FD6}"/>
                </a:ext>
              </a:extLst>
            </p:cNvPr>
            <p:cNvSpPr/>
            <p:nvPr/>
          </p:nvSpPr>
          <p:spPr>
            <a:xfrm>
              <a:off x="-6370920" y="-94545"/>
              <a:ext cx="5425532" cy="5430980"/>
            </a:xfrm>
            <a:custGeom>
              <a:avLst/>
              <a:gdLst>
                <a:gd name="connsiteX0" fmla="*/ 2546834 w 5425532"/>
                <a:gd name="connsiteY0" fmla="*/ 109713 h 5430980"/>
                <a:gd name="connsiteX1" fmla="*/ 2734468 w 5425532"/>
                <a:gd name="connsiteY1" fmla="*/ 220009 h 5430980"/>
                <a:gd name="connsiteX2" fmla="*/ 2598416 w 5425532"/>
                <a:gd name="connsiteY2" fmla="*/ 356630 h 5430980"/>
                <a:gd name="connsiteX3" fmla="*/ 2740513 w 5425532"/>
                <a:gd name="connsiteY3" fmla="*/ 1016634 h 5430980"/>
                <a:gd name="connsiteX4" fmla="*/ 2765197 w 5425532"/>
                <a:gd name="connsiteY4" fmla="*/ 1016634 h 5430980"/>
                <a:gd name="connsiteX5" fmla="*/ 3062560 w 5425532"/>
                <a:gd name="connsiteY5" fmla="*/ 1042428 h 5430980"/>
                <a:gd name="connsiteX6" fmla="*/ 3188199 w 5425532"/>
                <a:gd name="connsiteY6" fmla="*/ 681423 h 5430980"/>
                <a:gd name="connsiteX7" fmla="*/ 3128956 w 5425532"/>
                <a:gd name="connsiteY7" fmla="*/ 605724 h 5430980"/>
                <a:gd name="connsiteX8" fmla="*/ 3209592 w 5425532"/>
                <a:gd name="connsiteY8" fmla="*/ 561292 h 5430980"/>
                <a:gd name="connsiteX9" fmla="*/ 3244149 w 5425532"/>
                <a:gd name="connsiteY9" fmla="*/ 565119 h 5430980"/>
                <a:gd name="connsiteX10" fmla="*/ 3331940 w 5425532"/>
                <a:gd name="connsiteY10" fmla="*/ 650156 h 5430980"/>
                <a:gd name="connsiteX11" fmla="*/ 3251841 w 5425532"/>
                <a:gd name="connsiteY11" fmla="*/ 694052 h 5430980"/>
                <a:gd name="connsiteX12" fmla="*/ 3246368 w 5425532"/>
                <a:gd name="connsiteY12" fmla="*/ 694052 h 5430980"/>
                <a:gd name="connsiteX13" fmla="*/ 3208519 w 5425532"/>
                <a:gd name="connsiteY13" fmla="*/ 1074269 h 5430980"/>
                <a:gd name="connsiteX14" fmla="*/ 3564586 w 5425532"/>
                <a:gd name="connsiteY14" fmla="*/ 1212536 h 5430980"/>
                <a:gd name="connsiteX15" fmla="*/ 3985942 w 5425532"/>
                <a:gd name="connsiteY15" fmla="*/ 684754 h 5430980"/>
                <a:gd name="connsiteX16" fmla="*/ 3925055 w 5425532"/>
                <a:gd name="connsiteY16" fmla="*/ 502057 h 5430980"/>
                <a:gd name="connsiteX17" fmla="*/ 4024368 w 5425532"/>
                <a:gd name="connsiteY17" fmla="*/ 457051 h 5430980"/>
                <a:gd name="connsiteX18" fmla="*/ 4169758 w 5425532"/>
                <a:gd name="connsiteY18" fmla="*/ 502592 h 5430980"/>
                <a:gd name="connsiteX19" fmla="*/ 4278408 w 5425532"/>
                <a:gd name="connsiteY19" fmla="*/ 721499 h 5430980"/>
                <a:gd name="connsiteX20" fmla="*/ 4179094 w 5425532"/>
                <a:gd name="connsiteY20" fmla="*/ 766505 h 5430980"/>
                <a:gd name="connsiteX21" fmla="*/ 4087475 w 5425532"/>
                <a:gd name="connsiteY21" fmla="*/ 747868 h 5430980"/>
                <a:gd name="connsiteX22" fmla="*/ 3800527 w 5425532"/>
                <a:gd name="connsiteY22" fmla="*/ 1360151 h 5430980"/>
                <a:gd name="connsiteX23" fmla="*/ 4118738 w 5425532"/>
                <a:gd name="connsiteY23" fmla="*/ 1665204 h 5430980"/>
                <a:gd name="connsiteX24" fmla="*/ 4450656 w 5425532"/>
                <a:gd name="connsiteY24" fmla="*/ 1475923 h 5430980"/>
                <a:gd name="connsiteX25" fmla="*/ 4456128 w 5425532"/>
                <a:gd name="connsiteY25" fmla="*/ 1379904 h 5430980"/>
                <a:gd name="connsiteX26" fmla="*/ 4482458 w 5425532"/>
                <a:gd name="connsiteY26" fmla="*/ 1371676 h 5430980"/>
                <a:gd name="connsiteX27" fmla="*/ 4569141 w 5425532"/>
                <a:gd name="connsiteY27" fmla="*/ 1425445 h 5430980"/>
                <a:gd name="connsiteX28" fmla="*/ 4579014 w 5425532"/>
                <a:gd name="connsiteY28" fmla="*/ 1547263 h 5430980"/>
                <a:gd name="connsiteX29" fmla="*/ 4552148 w 5425532"/>
                <a:gd name="connsiteY29" fmla="*/ 1555491 h 5430980"/>
                <a:gd name="connsiteX30" fmla="*/ 4485750 w 5425532"/>
                <a:gd name="connsiteY30" fmla="*/ 1524224 h 5430980"/>
                <a:gd name="connsiteX31" fmla="*/ 4207031 w 5425532"/>
                <a:gd name="connsiteY31" fmla="*/ 1785916 h 5430980"/>
                <a:gd name="connsiteX32" fmla="*/ 4378746 w 5425532"/>
                <a:gd name="connsiteY32" fmla="*/ 2109604 h 5430980"/>
                <a:gd name="connsiteX33" fmla="*/ 5042042 w 5425532"/>
                <a:gd name="connsiteY33" fmla="*/ 1983426 h 5430980"/>
                <a:gd name="connsiteX34" fmla="*/ 5115022 w 5425532"/>
                <a:gd name="connsiteY34" fmla="*/ 1805128 h 5430980"/>
                <a:gd name="connsiteX35" fmla="*/ 5139706 w 5425532"/>
                <a:gd name="connsiteY35" fmla="*/ 1801301 h 5430980"/>
                <a:gd name="connsiteX36" fmla="*/ 5300438 w 5425532"/>
                <a:gd name="connsiteY36" fmla="*/ 1964796 h 5430980"/>
                <a:gd name="connsiteX37" fmla="*/ 5240086 w 5425532"/>
                <a:gd name="connsiteY37" fmla="*/ 2202337 h 5430980"/>
                <a:gd name="connsiteX38" fmla="*/ 5215402 w 5425532"/>
                <a:gd name="connsiteY38" fmla="*/ 2206164 h 5430980"/>
                <a:gd name="connsiteX39" fmla="*/ 5078242 w 5425532"/>
                <a:gd name="connsiteY39" fmla="*/ 2098092 h 5430980"/>
                <a:gd name="connsiteX40" fmla="*/ 4462129 w 5425532"/>
                <a:gd name="connsiteY40" fmla="*/ 2375625 h 5430980"/>
                <a:gd name="connsiteX41" fmla="*/ 4497797 w 5425532"/>
                <a:gd name="connsiteY41" fmla="*/ 2597825 h 5430980"/>
                <a:gd name="connsiteX42" fmla="*/ 4505489 w 5425532"/>
                <a:gd name="connsiteY42" fmla="*/ 2781639 h 5430980"/>
                <a:gd name="connsiteX43" fmla="*/ 4882414 w 5425532"/>
                <a:gd name="connsiteY43" fmla="*/ 2849109 h 5430980"/>
                <a:gd name="connsiteX44" fmla="*/ 4945522 w 5425532"/>
                <a:gd name="connsiteY44" fmla="*/ 2778347 h 5430980"/>
                <a:gd name="connsiteX45" fmla="*/ 4947703 w 5425532"/>
                <a:gd name="connsiteY45" fmla="*/ 2778347 h 5430980"/>
                <a:gd name="connsiteX46" fmla="*/ 5006409 w 5425532"/>
                <a:gd name="connsiteY46" fmla="*/ 2885351 h 5430980"/>
                <a:gd name="connsiteX47" fmla="*/ 4938366 w 5425532"/>
                <a:gd name="connsiteY47" fmla="*/ 2985733 h 5430980"/>
                <a:gd name="connsiteX48" fmla="*/ 4936720 w 5425532"/>
                <a:gd name="connsiteY48" fmla="*/ 2985733 h 5430980"/>
                <a:gd name="connsiteX49" fmla="*/ 4879124 w 5425532"/>
                <a:gd name="connsiteY49" fmla="*/ 2908389 h 5430980"/>
                <a:gd name="connsiteX50" fmla="*/ 4497799 w 5425532"/>
                <a:gd name="connsiteY50" fmla="*/ 2932537 h 5430980"/>
                <a:gd name="connsiteX51" fmla="*/ 4403999 w 5425532"/>
                <a:gd name="connsiteY51" fmla="*/ 3351140 h 5430980"/>
                <a:gd name="connsiteX52" fmla="*/ 4983902 w 5425532"/>
                <a:gd name="connsiteY52" fmla="*/ 3697331 h 5430980"/>
                <a:gd name="connsiteX53" fmla="*/ 5122169 w 5425532"/>
                <a:gd name="connsiteY53" fmla="*/ 3605178 h 5430980"/>
                <a:gd name="connsiteX54" fmla="*/ 5156726 w 5425532"/>
                <a:gd name="connsiteY54" fmla="*/ 3612296 h 5430980"/>
                <a:gd name="connsiteX55" fmla="*/ 5189103 w 5425532"/>
                <a:gd name="connsiteY55" fmla="*/ 3854814 h 5430980"/>
                <a:gd name="connsiteX56" fmla="*/ 5021210 w 5425532"/>
                <a:gd name="connsiteY56" fmla="*/ 3999097 h 5430980"/>
                <a:gd name="connsiteX57" fmla="*/ 4986652 w 5425532"/>
                <a:gd name="connsiteY57" fmla="*/ 3991979 h 5430980"/>
                <a:gd name="connsiteX58" fmla="*/ 4934528 w 5425532"/>
                <a:gd name="connsiteY58" fmla="*/ 3806519 h 5430980"/>
                <a:gd name="connsiteX59" fmla="*/ 4289298 w 5425532"/>
                <a:gd name="connsiteY59" fmla="*/ 3604570 h 5430980"/>
                <a:gd name="connsiteX60" fmla="*/ 3997990 w 5425532"/>
                <a:gd name="connsiteY60" fmla="*/ 3993546 h 5430980"/>
                <a:gd name="connsiteX61" fmla="*/ 4222364 w 5425532"/>
                <a:gd name="connsiteY61" fmla="*/ 4302999 h 5430980"/>
                <a:gd name="connsiteX62" fmla="*/ 4281606 w 5425532"/>
                <a:gd name="connsiteY62" fmla="*/ 4283788 h 5430980"/>
                <a:gd name="connsiteX63" fmla="*/ 4318384 w 5425532"/>
                <a:gd name="connsiteY63" fmla="*/ 4298062 h 5430980"/>
                <a:gd name="connsiteX64" fmla="*/ 4285471 w 5425532"/>
                <a:gd name="connsiteY64" fmla="*/ 4415471 h 5430980"/>
                <a:gd name="connsiteX65" fmla="*/ 4203191 w 5425532"/>
                <a:gd name="connsiteY65" fmla="*/ 4452785 h 5430980"/>
                <a:gd name="connsiteX66" fmla="*/ 4165877 w 5425532"/>
                <a:gd name="connsiteY66" fmla="*/ 4438510 h 5430980"/>
                <a:gd name="connsiteX67" fmla="*/ 4178507 w 5425532"/>
                <a:gd name="connsiteY67" fmla="*/ 4343064 h 5430980"/>
                <a:gd name="connsiteX68" fmla="*/ 3888267 w 5425532"/>
                <a:gd name="connsiteY68" fmla="*/ 4094540 h 5430980"/>
                <a:gd name="connsiteX69" fmla="*/ 3638097 w 5425532"/>
                <a:gd name="connsiteY69" fmla="*/ 4271770 h 5430980"/>
                <a:gd name="connsiteX70" fmla="*/ 3858111 w 5425532"/>
                <a:gd name="connsiteY70" fmla="*/ 4909848 h 5430980"/>
                <a:gd name="connsiteX71" fmla="*/ 3928873 w 5425532"/>
                <a:gd name="connsiteY71" fmla="*/ 4899975 h 5430980"/>
                <a:gd name="connsiteX72" fmla="*/ 4045175 w 5425532"/>
                <a:gd name="connsiteY72" fmla="*/ 4956500 h 5430980"/>
                <a:gd name="connsiteX73" fmla="*/ 3914060 w 5425532"/>
                <a:gd name="connsiteY73" fmla="*/ 5162779 h 5430980"/>
                <a:gd name="connsiteX74" fmla="*/ 3786775 w 5425532"/>
                <a:gd name="connsiteY74" fmla="*/ 5194045 h 5430980"/>
                <a:gd name="connsiteX75" fmla="*/ 3671012 w 5425532"/>
                <a:gd name="connsiteY75" fmla="*/ 5137521 h 5430980"/>
                <a:gd name="connsiteX76" fmla="*/ 3750576 w 5425532"/>
                <a:gd name="connsiteY76" fmla="*/ 4961936 h 5430980"/>
                <a:gd name="connsiteX77" fmla="*/ 3387396 w 5425532"/>
                <a:gd name="connsiteY77" fmla="*/ 4391899 h 5430980"/>
                <a:gd name="connsiteX78" fmla="*/ 2925441 w 5425532"/>
                <a:gd name="connsiteY78" fmla="*/ 4499971 h 5430980"/>
                <a:gd name="connsiteX79" fmla="*/ 2844231 w 5425532"/>
                <a:gd name="connsiteY79" fmla="*/ 4505444 h 5430980"/>
                <a:gd name="connsiteX80" fmla="*/ 2800871 w 5425532"/>
                <a:gd name="connsiteY80" fmla="*/ 4885661 h 5430980"/>
                <a:gd name="connsiteX81" fmla="*/ 2874924 w 5425532"/>
                <a:gd name="connsiteY81" fmla="*/ 4946549 h 5430980"/>
                <a:gd name="connsiteX82" fmla="*/ 2771211 w 5425532"/>
                <a:gd name="connsiteY82" fmla="*/ 5011302 h 5430980"/>
                <a:gd name="connsiteX83" fmla="*/ 2769565 w 5425532"/>
                <a:gd name="connsiteY83" fmla="*/ 5011302 h 5430980"/>
                <a:gd name="connsiteX84" fmla="*/ 2666960 w 5425532"/>
                <a:gd name="connsiteY84" fmla="*/ 4947659 h 5430980"/>
                <a:gd name="connsiteX85" fmla="*/ 2740477 w 5425532"/>
                <a:gd name="connsiteY85" fmla="*/ 4885661 h 5430980"/>
                <a:gd name="connsiteX86" fmla="*/ 2693826 w 5425532"/>
                <a:gd name="connsiteY86" fmla="*/ 4505983 h 5430980"/>
                <a:gd name="connsiteX87" fmla="*/ 2382188 w 5425532"/>
                <a:gd name="connsiteY87" fmla="*/ 4465915 h 5430980"/>
                <a:gd name="connsiteX88" fmla="*/ 2111160 w 5425532"/>
                <a:gd name="connsiteY88" fmla="*/ 5082596 h 5430980"/>
                <a:gd name="connsiteX89" fmla="*/ 2217057 w 5425532"/>
                <a:gd name="connsiteY89" fmla="*/ 5243905 h 5430980"/>
                <a:gd name="connsiteX90" fmla="*/ 2072207 w 5425532"/>
                <a:gd name="connsiteY90" fmla="*/ 5320713 h 5430980"/>
                <a:gd name="connsiteX91" fmla="*/ 1980588 w 5425532"/>
                <a:gd name="connsiteY91" fmla="*/ 5306439 h 5430980"/>
                <a:gd name="connsiteX92" fmla="*/ 1819278 w 5425532"/>
                <a:gd name="connsiteY92" fmla="*/ 5122625 h 5430980"/>
                <a:gd name="connsiteX93" fmla="*/ 1964129 w 5425532"/>
                <a:gd name="connsiteY93" fmla="*/ 5046352 h 5430980"/>
                <a:gd name="connsiteX94" fmla="*/ 1997041 w 5425532"/>
                <a:gd name="connsiteY94" fmla="*/ 5047998 h 5430980"/>
                <a:gd name="connsiteX95" fmla="*/ 2116635 w 5425532"/>
                <a:gd name="connsiteY95" fmla="*/ 4382478 h 5430980"/>
                <a:gd name="connsiteX96" fmla="*/ 1736418 w 5425532"/>
                <a:gd name="connsiteY96" fmla="*/ 4172907 h 5430980"/>
                <a:gd name="connsiteX97" fmla="*/ 1465389 w 5425532"/>
                <a:gd name="connsiteY97" fmla="*/ 4442828 h 5430980"/>
                <a:gd name="connsiteX98" fmla="*/ 1485136 w 5425532"/>
                <a:gd name="connsiteY98" fmla="*/ 4537202 h 5430980"/>
                <a:gd name="connsiteX99" fmla="*/ 1443422 w 5425532"/>
                <a:gd name="connsiteY99" fmla="*/ 4554194 h 5430980"/>
                <a:gd name="connsiteX100" fmla="*/ 1363859 w 5425532"/>
                <a:gd name="connsiteY100" fmla="*/ 4522928 h 5430980"/>
                <a:gd name="connsiteX101" fmla="*/ 1322718 w 5425532"/>
                <a:gd name="connsiteY101" fmla="*/ 4408272 h 5430980"/>
                <a:gd name="connsiteX102" fmla="*/ 1364433 w 5425532"/>
                <a:gd name="connsiteY102" fmla="*/ 4391279 h 5430980"/>
                <a:gd name="connsiteX103" fmla="*/ 1418738 w 5425532"/>
                <a:gd name="connsiteY103" fmla="*/ 4406090 h 5430980"/>
                <a:gd name="connsiteX104" fmla="*/ 1619619 w 5425532"/>
                <a:gd name="connsiteY104" fmla="*/ 4080795 h 5430980"/>
                <a:gd name="connsiteX105" fmla="*/ 1313497 w 5425532"/>
                <a:gd name="connsiteY105" fmla="*/ 3735710 h 5430980"/>
                <a:gd name="connsiteX106" fmla="*/ 690801 w 5425532"/>
                <a:gd name="connsiteY106" fmla="*/ 3997402 h 5430980"/>
                <a:gd name="connsiteX107" fmla="*/ 656778 w 5425532"/>
                <a:gd name="connsiteY107" fmla="*/ 4187222 h 5430980"/>
                <a:gd name="connsiteX108" fmla="*/ 613992 w 5425532"/>
                <a:gd name="connsiteY108" fmla="*/ 4198205 h 5430980"/>
                <a:gd name="connsiteX109" fmla="*/ 442278 w 5425532"/>
                <a:gd name="connsiteY109" fmla="*/ 4069814 h 5430980"/>
                <a:gd name="connsiteX110" fmla="*/ 451615 w 5425532"/>
                <a:gd name="connsiteY110" fmla="*/ 3825649 h 5430980"/>
                <a:gd name="connsiteX111" fmla="*/ 494402 w 5425532"/>
                <a:gd name="connsiteY111" fmla="*/ 3814666 h 5430980"/>
                <a:gd name="connsiteX112" fmla="*/ 631562 w 5425532"/>
                <a:gd name="connsiteY112" fmla="*/ 3893655 h 5430980"/>
                <a:gd name="connsiteX113" fmla="*/ 1176371 w 5425532"/>
                <a:gd name="connsiteY113" fmla="*/ 3493697 h 5430980"/>
                <a:gd name="connsiteX114" fmla="*/ 1079279 w 5425532"/>
                <a:gd name="connsiteY114" fmla="*/ 3229781 h 5430980"/>
                <a:gd name="connsiteX115" fmla="*/ 699601 w 5425532"/>
                <a:gd name="connsiteY115" fmla="*/ 3272031 h 5430980"/>
                <a:gd name="connsiteX116" fmla="*/ 656240 w 5425532"/>
                <a:gd name="connsiteY116" fmla="*/ 3358178 h 5430980"/>
                <a:gd name="connsiteX117" fmla="*/ 647477 w 5425532"/>
                <a:gd name="connsiteY117" fmla="*/ 3359288 h 5430980"/>
                <a:gd name="connsiteX118" fmla="*/ 570133 w 5425532"/>
                <a:gd name="connsiteY118" fmla="*/ 3271496 h 5430980"/>
                <a:gd name="connsiteX119" fmla="*/ 609092 w 5425532"/>
                <a:gd name="connsiteY119" fmla="*/ 3155733 h 5430980"/>
                <a:gd name="connsiteX120" fmla="*/ 618430 w 5425532"/>
                <a:gd name="connsiteY120" fmla="*/ 3154623 h 5430980"/>
                <a:gd name="connsiteX121" fmla="*/ 685900 w 5425532"/>
                <a:gd name="connsiteY121" fmla="*/ 3213866 h 5430980"/>
                <a:gd name="connsiteX122" fmla="*/ 1045789 w 5425532"/>
                <a:gd name="connsiteY122" fmla="*/ 3084396 h 5430980"/>
                <a:gd name="connsiteX123" fmla="*/ 1023285 w 5425532"/>
                <a:gd name="connsiteY123" fmla="*/ 2926378 h 5430980"/>
                <a:gd name="connsiteX124" fmla="*/ 1016167 w 5425532"/>
                <a:gd name="connsiteY124" fmla="*/ 2720100 h 5430980"/>
                <a:gd name="connsiteX125" fmla="*/ 357192 w 5425532"/>
                <a:gd name="connsiteY125" fmla="*/ 2574210 h 5430980"/>
                <a:gd name="connsiteX126" fmla="*/ 227723 w 5425532"/>
                <a:gd name="connsiteY126" fmla="*/ 2709724 h 5430980"/>
                <a:gd name="connsiteX127" fmla="*/ 219495 w 5425532"/>
                <a:gd name="connsiteY127" fmla="*/ 2709188 h 5430980"/>
                <a:gd name="connsiteX128" fmla="*/ 112490 w 5425532"/>
                <a:gd name="connsiteY128" fmla="*/ 2489174 h 5430980"/>
                <a:gd name="connsiteX129" fmla="*/ 253481 w 5425532"/>
                <a:gd name="connsiteY129" fmla="*/ 2294417 h 5430980"/>
                <a:gd name="connsiteX130" fmla="*/ 261709 w 5425532"/>
                <a:gd name="connsiteY130" fmla="*/ 2294952 h 5430980"/>
                <a:gd name="connsiteX131" fmla="*/ 369252 w 5425532"/>
                <a:gd name="connsiteY131" fmla="*/ 2454616 h 5430980"/>
                <a:gd name="connsiteX132" fmla="*/ 1045177 w 5425532"/>
                <a:gd name="connsiteY132" fmla="*/ 2443633 h 5430980"/>
                <a:gd name="connsiteX133" fmla="*/ 1216362 w 5425532"/>
                <a:gd name="connsiteY133" fmla="*/ 1950944 h 5430980"/>
                <a:gd name="connsiteX134" fmla="*/ 910779 w 5425532"/>
                <a:gd name="connsiteY134" fmla="*/ 1721054 h 5430980"/>
                <a:gd name="connsiteX135" fmla="*/ 842199 w 5425532"/>
                <a:gd name="connsiteY135" fmla="*/ 1759478 h 5430980"/>
                <a:gd name="connsiteX136" fmla="*/ 820270 w 5425532"/>
                <a:gd name="connsiteY136" fmla="*/ 1754005 h 5430980"/>
                <a:gd name="connsiteX137" fmla="*/ 816979 w 5425532"/>
                <a:gd name="connsiteY137" fmla="*/ 1632187 h 5430980"/>
                <a:gd name="connsiteX138" fmla="*/ 902551 w 5425532"/>
                <a:gd name="connsiteY138" fmla="*/ 1569080 h 5430980"/>
                <a:gd name="connsiteX139" fmla="*/ 924480 w 5425532"/>
                <a:gd name="connsiteY139" fmla="*/ 1574553 h 5430980"/>
                <a:gd name="connsiteX140" fmla="*/ 940401 w 5425532"/>
                <a:gd name="connsiteY140" fmla="*/ 1669463 h 5430980"/>
                <a:gd name="connsiteX141" fmla="*/ 1290992 w 5425532"/>
                <a:gd name="connsiteY141" fmla="*/ 1821436 h 5430980"/>
                <a:gd name="connsiteX142" fmla="*/ 1459953 w 5425532"/>
                <a:gd name="connsiteY142" fmla="*/ 1599237 h 5430980"/>
                <a:gd name="connsiteX143" fmla="*/ 1052872 w 5425532"/>
                <a:gd name="connsiteY143" fmla="*/ 1059933 h 5430980"/>
                <a:gd name="connsiteX144" fmla="*/ 932700 w 5425532"/>
                <a:gd name="connsiteY144" fmla="*/ 1101074 h 5430980"/>
                <a:gd name="connsiteX145" fmla="*/ 860829 w 5425532"/>
                <a:gd name="connsiteY145" fmla="*/ 1073634 h 5430980"/>
                <a:gd name="connsiteX146" fmla="*/ 921717 w 5425532"/>
                <a:gd name="connsiteY146" fmla="*/ 836631 h 5430980"/>
                <a:gd name="connsiteX147" fmla="*/ 1088493 w 5425532"/>
                <a:gd name="connsiteY147" fmla="*/ 758177 h 5430980"/>
                <a:gd name="connsiteX148" fmla="*/ 1160900 w 5425532"/>
                <a:gd name="connsiteY148" fmla="*/ 785617 h 5430980"/>
                <a:gd name="connsiteX149" fmla="*/ 1139507 w 5425532"/>
                <a:gd name="connsiteY149" fmla="*/ 977083 h 5430980"/>
                <a:gd name="connsiteX150" fmla="*/ 1661283 w 5425532"/>
                <a:gd name="connsiteY150" fmla="*/ 1407197 h 5430980"/>
                <a:gd name="connsiteX151" fmla="*/ 1943833 w 5425532"/>
                <a:gd name="connsiteY151" fmla="*/ 1220091 h 5430980"/>
                <a:gd name="connsiteX152" fmla="*/ 1821486 w 5425532"/>
                <a:gd name="connsiteY152" fmla="*/ 858557 h 5430980"/>
                <a:gd name="connsiteX153" fmla="*/ 1786355 w 5425532"/>
                <a:gd name="connsiteY153" fmla="*/ 863494 h 5430980"/>
                <a:gd name="connsiteX154" fmla="*/ 1728184 w 5425532"/>
                <a:gd name="connsiteY154" fmla="*/ 834982 h 5430980"/>
                <a:gd name="connsiteX155" fmla="*/ 1794009 w 5425532"/>
                <a:gd name="connsiteY155" fmla="*/ 732377 h 5430980"/>
                <a:gd name="connsiteX156" fmla="*/ 1856542 w 5425532"/>
                <a:gd name="connsiteY156" fmla="*/ 717030 h 5430980"/>
                <a:gd name="connsiteX157" fmla="*/ 1915249 w 5425532"/>
                <a:gd name="connsiteY157" fmla="*/ 745542 h 5430980"/>
                <a:gd name="connsiteX158" fmla="*/ 1875181 w 5425532"/>
                <a:gd name="connsiteY158" fmla="*/ 832759 h 5430980"/>
                <a:gd name="connsiteX159" fmla="*/ 2078736 w 5425532"/>
                <a:gd name="connsiteY159" fmla="*/ 1155908 h 5430980"/>
                <a:gd name="connsiteX160" fmla="*/ 2463352 w 5425532"/>
                <a:gd name="connsiteY160" fmla="*/ 1042898 h 5430980"/>
                <a:gd name="connsiteX161" fmla="*/ 2479349 w 5425532"/>
                <a:gd name="connsiteY161" fmla="*/ 367581 h 5430980"/>
                <a:gd name="connsiteX162" fmla="*/ 2320263 w 5425532"/>
                <a:gd name="connsiteY162" fmla="*/ 258931 h 5430980"/>
                <a:gd name="connsiteX163" fmla="*/ 2515020 w 5425532"/>
                <a:gd name="connsiteY163" fmla="*/ 111366 h 5430980"/>
                <a:gd name="connsiteX164" fmla="*/ 2546823 w 5425532"/>
                <a:gd name="connsiteY164" fmla="*/ 109721 h 5430980"/>
                <a:gd name="connsiteX165" fmla="*/ 2546823 w 5425532"/>
                <a:gd name="connsiteY165" fmla="*/ 2 h 5430980"/>
                <a:gd name="connsiteX166" fmla="*/ 2504573 w 5425532"/>
                <a:gd name="connsiteY166" fmla="*/ 2184 h 5430980"/>
                <a:gd name="connsiteX167" fmla="*/ 2259340 w 5425532"/>
                <a:gd name="connsiteY167" fmla="*/ 119593 h 5430980"/>
                <a:gd name="connsiteX168" fmla="*/ 2211043 w 5425532"/>
                <a:gd name="connsiteY168" fmla="*/ 269920 h 5430980"/>
                <a:gd name="connsiteX169" fmla="*/ 2367415 w 5425532"/>
                <a:gd name="connsiteY169" fmla="*/ 453734 h 5430980"/>
                <a:gd name="connsiteX170" fmla="*/ 2355896 w 5425532"/>
                <a:gd name="connsiteY170" fmla="*/ 952428 h 5430980"/>
                <a:gd name="connsiteX171" fmla="*/ 2123292 w 5425532"/>
                <a:gd name="connsiteY171" fmla="*/ 1020472 h 5430980"/>
                <a:gd name="connsiteX172" fmla="*/ 2010282 w 5425532"/>
                <a:gd name="connsiteY172" fmla="*/ 841067 h 5430980"/>
                <a:gd name="connsiteX173" fmla="*/ 2014683 w 5425532"/>
                <a:gd name="connsiteY173" fmla="*/ 698431 h 5430980"/>
                <a:gd name="connsiteX174" fmla="*/ 1857243 w 5425532"/>
                <a:gd name="connsiteY174" fmla="*/ 607922 h 5430980"/>
                <a:gd name="connsiteX175" fmla="*/ 1746947 w 5425532"/>
                <a:gd name="connsiteY175" fmla="*/ 633716 h 5430980"/>
                <a:gd name="connsiteX176" fmla="*/ 1624061 w 5425532"/>
                <a:gd name="connsiteY176" fmla="*/ 762107 h 5430980"/>
                <a:gd name="connsiteX177" fmla="*/ 1629534 w 5425532"/>
                <a:gd name="connsiteY177" fmla="*/ 882808 h 5430980"/>
                <a:gd name="connsiteX178" fmla="*/ 1743122 w 5425532"/>
                <a:gd name="connsiteY178" fmla="*/ 968954 h 5430980"/>
                <a:gd name="connsiteX179" fmla="*/ 1811166 w 5425532"/>
                <a:gd name="connsiteY179" fmla="*/ 1169218 h 5430980"/>
                <a:gd name="connsiteX180" fmla="*/ 1664130 w 5425532"/>
                <a:gd name="connsiteY180" fmla="*/ 1266883 h 5430980"/>
                <a:gd name="connsiteX181" fmla="*/ 1278446 w 5425532"/>
                <a:gd name="connsiteY181" fmla="*/ 948672 h 5430980"/>
                <a:gd name="connsiteX182" fmla="*/ 1240597 w 5425532"/>
                <a:gd name="connsiteY182" fmla="*/ 709485 h 5430980"/>
                <a:gd name="connsiteX183" fmla="*/ 1089163 w 5425532"/>
                <a:gd name="connsiteY183" fmla="*/ 648023 h 5430980"/>
                <a:gd name="connsiteX184" fmla="*/ 846105 w 5425532"/>
                <a:gd name="connsiteY184" fmla="*/ 757212 h 5430980"/>
                <a:gd name="connsiteX185" fmla="*/ 781926 w 5425532"/>
                <a:gd name="connsiteY185" fmla="*/ 1149480 h 5430980"/>
                <a:gd name="connsiteX186" fmla="*/ 932783 w 5425532"/>
                <a:gd name="connsiteY186" fmla="*/ 1210942 h 5430980"/>
                <a:gd name="connsiteX187" fmla="*/ 1018929 w 5425532"/>
                <a:gd name="connsiteY187" fmla="*/ 1197241 h 5430980"/>
                <a:gd name="connsiteX188" fmla="*/ 1319584 w 5425532"/>
                <a:gd name="connsiteY188" fmla="*/ 1595554 h 5430980"/>
                <a:gd name="connsiteX189" fmla="*/ 1251540 w 5425532"/>
                <a:gd name="connsiteY189" fmla="*/ 1684991 h 5430980"/>
                <a:gd name="connsiteX190" fmla="*/ 1056782 w 5425532"/>
                <a:gd name="connsiteY190" fmla="*/ 1600491 h 5430980"/>
                <a:gd name="connsiteX191" fmla="*/ 979974 w 5425532"/>
                <a:gd name="connsiteY191" fmla="*/ 1480319 h 5430980"/>
                <a:gd name="connsiteX192" fmla="*/ 902631 w 5425532"/>
                <a:gd name="connsiteY192" fmla="*/ 1459462 h 5430980"/>
                <a:gd name="connsiteX193" fmla="*/ 721580 w 5425532"/>
                <a:gd name="connsiteY193" fmla="*/ 1577988 h 5430980"/>
                <a:gd name="connsiteX194" fmla="*/ 692494 w 5425532"/>
                <a:gd name="connsiteY194" fmla="*/ 1751926 h 5430980"/>
                <a:gd name="connsiteX195" fmla="*/ 765475 w 5425532"/>
                <a:gd name="connsiteY195" fmla="*/ 1849018 h 5430980"/>
                <a:gd name="connsiteX196" fmla="*/ 841748 w 5425532"/>
                <a:gd name="connsiteY196" fmla="*/ 1869301 h 5430980"/>
                <a:gd name="connsiteX197" fmla="*/ 907037 w 5425532"/>
                <a:gd name="connsiteY197" fmla="*/ 1856135 h 5430980"/>
                <a:gd name="connsiteX198" fmla="*/ 1077105 w 5425532"/>
                <a:gd name="connsiteY198" fmla="*/ 1983959 h 5430980"/>
                <a:gd name="connsiteX199" fmla="*/ 955288 w 5425532"/>
                <a:gd name="connsiteY199" fmla="*/ 2335627 h 5430980"/>
                <a:gd name="connsiteX200" fmla="*/ 455476 w 5425532"/>
                <a:gd name="connsiteY200" fmla="*/ 2343855 h 5430980"/>
                <a:gd name="connsiteX201" fmla="*/ 272241 w 5425532"/>
                <a:gd name="connsiteY201" fmla="*/ 2186415 h 5430980"/>
                <a:gd name="connsiteX202" fmla="*/ 252493 w 5425532"/>
                <a:gd name="connsiteY202" fmla="*/ 2185305 h 5430980"/>
                <a:gd name="connsiteX203" fmla="*/ 2323 w 5425532"/>
                <a:gd name="connsiteY203" fmla="*/ 2478260 h 5430980"/>
                <a:gd name="connsiteX204" fmla="*/ 35236 w 5425532"/>
                <a:gd name="connsiteY204" fmla="*/ 2687830 h 5430980"/>
                <a:gd name="connsiteX205" fmla="*/ 207528 w 5425532"/>
                <a:gd name="connsiteY205" fmla="*/ 2818945 h 5430980"/>
                <a:gd name="connsiteX206" fmla="*/ 226740 w 5425532"/>
                <a:gd name="connsiteY206" fmla="*/ 2820055 h 5430980"/>
                <a:gd name="connsiteX207" fmla="*/ 418783 w 5425532"/>
                <a:gd name="connsiteY207" fmla="*/ 2701000 h 5430980"/>
                <a:gd name="connsiteX208" fmla="*/ 906387 w 5425532"/>
                <a:gd name="connsiteY208" fmla="*/ 2808504 h 5430980"/>
                <a:gd name="connsiteX209" fmla="*/ 914079 w 5425532"/>
                <a:gd name="connsiteY209" fmla="*/ 2936896 h 5430980"/>
                <a:gd name="connsiteX210" fmla="*/ 922843 w 5425532"/>
                <a:gd name="connsiteY210" fmla="*/ 3012059 h 5430980"/>
                <a:gd name="connsiteX211" fmla="*/ 723148 w 5425532"/>
                <a:gd name="connsiteY211" fmla="*/ 3083929 h 5430980"/>
                <a:gd name="connsiteX212" fmla="*/ 618368 w 5425532"/>
                <a:gd name="connsiteY212" fmla="*/ 3044970 h 5430980"/>
                <a:gd name="connsiteX213" fmla="*/ 584345 w 5425532"/>
                <a:gd name="connsiteY213" fmla="*/ 3048797 h 5430980"/>
                <a:gd name="connsiteX214" fmla="*/ 463105 w 5425532"/>
                <a:gd name="connsiteY214" fmla="*/ 3296783 h 5430980"/>
                <a:gd name="connsiteX215" fmla="*/ 646919 w 5425532"/>
                <a:gd name="connsiteY215" fmla="*/ 3469075 h 5430980"/>
                <a:gd name="connsiteX216" fmla="*/ 679832 w 5425532"/>
                <a:gd name="connsiteY216" fmla="*/ 3465248 h 5430980"/>
                <a:gd name="connsiteX217" fmla="*/ 789550 w 5425532"/>
                <a:gd name="connsiteY217" fmla="*/ 3372520 h 5430980"/>
                <a:gd name="connsiteX218" fmla="*/ 1000228 w 5425532"/>
                <a:gd name="connsiteY218" fmla="*/ 3348946 h 5430980"/>
                <a:gd name="connsiteX219" fmla="*/ 1040296 w 5425532"/>
                <a:gd name="connsiteY219" fmla="*/ 3457019 h 5430980"/>
                <a:gd name="connsiteX220" fmla="*/ 637585 w 5425532"/>
                <a:gd name="connsiteY220" fmla="*/ 3752735 h 5430980"/>
                <a:gd name="connsiteX221" fmla="*/ 493841 w 5425532"/>
                <a:gd name="connsiteY221" fmla="*/ 3705013 h 5430980"/>
                <a:gd name="connsiteX222" fmla="*/ 397285 w 5425532"/>
                <a:gd name="connsiteY222" fmla="*/ 3730232 h 5430980"/>
                <a:gd name="connsiteX223" fmla="*/ 346272 w 5425532"/>
                <a:gd name="connsiteY223" fmla="*/ 4124146 h 5430980"/>
                <a:gd name="connsiteX224" fmla="*/ 613469 w 5425532"/>
                <a:gd name="connsiteY224" fmla="*/ 4307960 h 5430980"/>
                <a:gd name="connsiteX225" fmla="*/ 710561 w 5425532"/>
                <a:gd name="connsiteY225" fmla="*/ 4282740 h 5430980"/>
                <a:gd name="connsiteX226" fmla="*/ 814812 w 5425532"/>
                <a:gd name="connsiteY226" fmla="*/ 4064372 h 5430980"/>
                <a:gd name="connsiteX227" fmla="*/ 1274592 w 5425532"/>
                <a:gd name="connsiteY227" fmla="*/ 3871260 h 5430980"/>
                <a:gd name="connsiteX228" fmla="*/ 1478147 w 5425532"/>
                <a:gd name="connsiteY228" fmla="*/ 4101150 h 5430980"/>
                <a:gd name="connsiteX229" fmla="*/ 1366783 w 5425532"/>
                <a:gd name="connsiteY229" fmla="*/ 4282202 h 5430980"/>
                <a:gd name="connsiteX230" fmla="*/ 1364602 w 5425532"/>
                <a:gd name="connsiteY230" fmla="*/ 4282202 h 5430980"/>
                <a:gd name="connsiteX231" fmla="*/ 1237317 w 5425532"/>
                <a:gd name="connsiteY231" fmla="*/ 4340372 h 5430980"/>
                <a:gd name="connsiteX232" fmla="*/ 1295488 w 5425532"/>
                <a:gd name="connsiteY232" fmla="*/ 4609215 h 5430980"/>
                <a:gd name="connsiteX233" fmla="*/ 1443630 w 5425532"/>
                <a:gd name="connsiteY233" fmla="*/ 4664630 h 5430980"/>
                <a:gd name="connsiteX234" fmla="*/ 1570915 w 5425532"/>
                <a:gd name="connsiteY234" fmla="*/ 4606460 h 5430980"/>
                <a:gd name="connsiteX235" fmla="*/ 1598891 w 5425532"/>
                <a:gd name="connsiteY235" fmla="*/ 4465469 h 5430980"/>
                <a:gd name="connsiteX236" fmla="*/ 1749218 w 5425532"/>
                <a:gd name="connsiteY236" fmla="*/ 4315681 h 5430980"/>
                <a:gd name="connsiteX237" fmla="*/ 1993382 w 5425532"/>
                <a:gd name="connsiteY237" fmla="*/ 4450087 h 5430980"/>
                <a:gd name="connsiteX238" fmla="*/ 1905055 w 5425532"/>
                <a:gd name="connsiteY238" fmla="*/ 4942198 h 5430980"/>
                <a:gd name="connsiteX239" fmla="*/ 1714658 w 5425532"/>
                <a:gd name="connsiteY239" fmla="*/ 5091409 h 5430980"/>
                <a:gd name="connsiteX240" fmla="*/ 1732760 w 5425532"/>
                <a:gd name="connsiteY240" fmla="*/ 5248848 h 5430980"/>
                <a:gd name="connsiteX241" fmla="*/ 1948904 w 5425532"/>
                <a:gd name="connsiteY241" fmla="*/ 5412343 h 5430980"/>
                <a:gd name="connsiteX242" fmla="*/ 2072368 w 5425532"/>
                <a:gd name="connsiteY242" fmla="*/ 5430980 h 5430980"/>
                <a:gd name="connsiteX243" fmla="*/ 2321999 w 5425532"/>
                <a:gd name="connsiteY243" fmla="*/ 5276832 h 5430980"/>
                <a:gd name="connsiteX244" fmla="*/ 2247372 w 5425532"/>
                <a:gd name="connsiteY244" fmla="*/ 5046403 h 5430980"/>
                <a:gd name="connsiteX245" fmla="*/ 2447636 w 5425532"/>
                <a:gd name="connsiteY245" fmla="*/ 4591032 h 5430980"/>
                <a:gd name="connsiteX246" fmla="*/ 2596317 w 5425532"/>
                <a:gd name="connsiteY246" fmla="*/ 4610243 h 5430980"/>
                <a:gd name="connsiteX247" fmla="*/ 2622111 w 5425532"/>
                <a:gd name="connsiteY247" fmla="*/ 4820921 h 5430980"/>
                <a:gd name="connsiteX248" fmla="*/ 2557358 w 5425532"/>
                <a:gd name="connsiteY248" fmla="*/ 4947676 h 5430980"/>
                <a:gd name="connsiteX249" fmla="*/ 2769681 w 5425532"/>
                <a:gd name="connsiteY249" fmla="*/ 5121037 h 5430980"/>
                <a:gd name="connsiteX250" fmla="*/ 2984758 w 5425532"/>
                <a:gd name="connsiteY250" fmla="*/ 4946560 h 5430980"/>
                <a:gd name="connsiteX251" fmla="*/ 2918933 w 5425532"/>
                <a:gd name="connsiteY251" fmla="*/ 4819275 h 5430980"/>
                <a:gd name="connsiteX252" fmla="*/ 2943081 w 5425532"/>
                <a:gd name="connsiteY252" fmla="*/ 4608597 h 5430980"/>
                <a:gd name="connsiteX253" fmla="*/ 3341933 w 5425532"/>
                <a:gd name="connsiteY253" fmla="*/ 4524671 h 5430980"/>
                <a:gd name="connsiteX254" fmla="*/ 3610776 w 5425532"/>
                <a:gd name="connsiteY254" fmla="*/ 4946027 h 5430980"/>
                <a:gd name="connsiteX255" fmla="*/ 3572927 w 5425532"/>
                <a:gd name="connsiteY255" fmla="*/ 5185792 h 5430980"/>
                <a:gd name="connsiteX256" fmla="*/ 3787435 w 5425532"/>
                <a:gd name="connsiteY256" fmla="*/ 5303740 h 5430980"/>
                <a:gd name="connsiteX257" fmla="*/ 3962442 w 5425532"/>
                <a:gd name="connsiteY257" fmla="*/ 5261490 h 5430980"/>
                <a:gd name="connsiteX258" fmla="*/ 4151193 w 5425532"/>
                <a:gd name="connsiteY258" fmla="*/ 5066732 h 5430980"/>
                <a:gd name="connsiteX259" fmla="*/ 4144611 w 5425532"/>
                <a:gd name="connsiteY259" fmla="*/ 4908714 h 5430980"/>
                <a:gd name="connsiteX260" fmla="*/ 3933394 w 5425532"/>
                <a:gd name="connsiteY260" fmla="*/ 4790188 h 5430980"/>
                <a:gd name="connsiteX261" fmla="*/ 3771017 w 5425532"/>
                <a:gd name="connsiteY261" fmla="*/ 4319465 h 5430980"/>
                <a:gd name="connsiteX262" fmla="*/ 3886779 w 5425532"/>
                <a:gd name="connsiteY262" fmla="*/ 4237720 h 5430980"/>
                <a:gd name="connsiteX263" fmla="*/ 4047511 w 5425532"/>
                <a:gd name="connsiteY263" fmla="*/ 4375418 h 5430980"/>
                <a:gd name="connsiteX264" fmla="*/ 4085935 w 5425532"/>
                <a:gd name="connsiteY264" fmla="*/ 4513117 h 5430980"/>
                <a:gd name="connsiteX265" fmla="*/ 4203883 w 5425532"/>
                <a:gd name="connsiteY265" fmla="*/ 4562486 h 5430980"/>
                <a:gd name="connsiteX266" fmla="*/ 4360794 w 5425532"/>
                <a:gd name="connsiteY266" fmla="*/ 4495552 h 5430980"/>
                <a:gd name="connsiteX267" fmla="*/ 4399753 w 5425532"/>
                <a:gd name="connsiteY267" fmla="*/ 4223985 h 5430980"/>
                <a:gd name="connsiteX268" fmla="*/ 4281805 w 5425532"/>
                <a:gd name="connsiteY268" fmla="*/ 4174042 h 5430980"/>
                <a:gd name="connsiteX269" fmla="*/ 4265349 w 5425532"/>
                <a:gd name="connsiteY269" fmla="*/ 4174578 h 5430980"/>
                <a:gd name="connsiteX270" fmla="*/ 4140817 w 5425532"/>
                <a:gd name="connsiteY270" fmla="*/ 4002863 h 5430980"/>
                <a:gd name="connsiteX271" fmla="*/ 4340513 w 5425532"/>
                <a:gd name="connsiteY271" fmla="*/ 3735666 h 5430980"/>
                <a:gd name="connsiteX272" fmla="*/ 4817281 w 5425532"/>
                <a:gd name="connsiteY272" fmla="*/ 3884876 h 5430980"/>
                <a:gd name="connsiteX273" fmla="*/ 4942391 w 5425532"/>
                <a:gd name="connsiteY273" fmla="*/ 4092262 h 5430980"/>
                <a:gd name="connsiteX274" fmla="*/ 5021380 w 5425532"/>
                <a:gd name="connsiteY274" fmla="*/ 4108718 h 5430980"/>
                <a:gd name="connsiteX275" fmla="*/ 5289655 w 5425532"/>
                <a:gd name="connsiteY275" fmla="*/ 3899687 h 5430980"/>
                <a:gd name="connsiteX276" fmla="*/ 5202438 w 5425532"/>
                <a:gd name="connsiteY276" fmla="*/ 3511779 h 5430980"/>
                <a:gd name="connsiteX277" fmla="*/ 5122874 w 5425532"/>
                <a:gd name="connsiteY277" fmla="*/ 3494786 h 5430980"/>
                <a:gd name="connsiteX278" fmla="*/ 4964318 w 5425532"/>
                <a:gd name="connsiteY278" fmla="*/ 3556784 h 5430980"/>
                <a:gd name="connsiteX279" fmla="*/ 4535849 w 5425532"/>
                <a:gd name="connsiteY279" fmla="*/ 3301098 h 5430980"/>
                <a:gd name="connsiteX280" fmla="*/ 4595665 w 5425532"/>
                <a:gd name="connsiteY280" fmla="*/ 3035546 h 5430980"/>
                <a:gd name="connsiteX281" fmla="*/ 4807450 w 5425532"/>
                <a:gd name="connsiteY281" fmla="*/ 3022381 h 5430980"/>
                <a:gd name="connsiteX282" fmla="*/ 4930914 w 5425532"/>
                <a:gd name="connsiteY282" fmla="*/ 3094788 h 5430980"/>
                <a:gd name="connsiteX283" fmla="*/ 4939142 w 5425532"/>
                <a:gd name="connsiteY283" fmla="*/ 3094788 h 5430980"/>
                <a:gd name="connsiteX284" fmla="*/ 5116372 w 5425532"/>
                <a:gd name="connsiteY284" fmla="*/ 2890694 h 5430980"/>
                <a:gd name="connsiteX285" fmla="*/ 5062603 w 5425532"/>
                <a:gd name="connsiteY285" fmla="*/ 2721154 h 5430980"/>
                <a:gd name="connsiteX286" fmla="*/ 4952884 w 5425532"/>
                <a:gd name="connsiteY286" fmla="*/ 2667920 h 5430980"/>
                <a:gd name="connsiteX287" fmla="*/ 4945766 w 5425532"/>
                <a:gd name="connsiteY287" fmla="*/ 2667920 h 5430980"/>
                <a:gd name="connsiteX288" fmla="*/ 4823949 w 5425532"/>
                <a:gd name="connsiteY288" fmla="*/ 2726627 h 5430980"/>
                <a:gd name="connsiteX289" fmla="*/ 4614378 w 5425532"/>
                <a:gd name="connsiteY289" fmla="*/ 2689313 h 5430980"/>
                <a:gd name="connsiteX290" fmla="*/ 4607260 w 5425532"/>
                <a:gd name="connsiteY290" fmla="*/ 2586708 h 5430980"/>
                <a:gd name="connsiteX291" fmla="*/ 4587513 w 5425532"/>
                <a:gd name="connsiteY291" fmla="*/ 2439143 h 5430980"/>
                <a:gd name="connsiteX292" fmla="*/ 5042884 w 5425532"/>
                <a:gd name="connsiteY292" fmla="*/ 2233942 h 5430980"/>
                <a:gd name="connsiteX293" fmla="*/ 5215715 w 5425532"/>
                <a:gd name="connsiteY293" fmla="*/ 2315152 h 5430980"/>
                <a:gd name="connsiteX294" fmla="*/ 5273311 w 5425532"/>
                <a:gd name="connsiteY294" fmla="*/ 2306388 h 5430980"/>
                <a:gd name="connsiteX295" fmla="*/ 5415409 w 5425532"/>
                <a:gd name="connsiteY295" fmla="*/ 2142893 h 5430980"/>
                <a:gd name="connsiteX296" fmla="*/ 5405536 w 5425532"/>
                <a:gd name="connsiteY296" fmla="*/ 1931108 h 5430980"/>
                <a:gd name="connsiteX297" fmla="*/ 5140552 w 5425532"/>
                <a:gd name="connsiteY297" fmla="*/ 1690814 h 5430980"/>
                <a:gd name="connsiteX298" fmla="*/ 5082956 w 5425532"/>
                <a:gd name="connsiteY298" fmla="*/ 1699577 h 5430980"/>
                <a:gd name="connsiteX299" fmla="*/ 4935391 w 5425532"/>
                <a:gd name="connsiteY299" fmla="*/ 1891621 h 5430980"/>
                <a:gd name="connsiteX300" fmla="*/ 4445456 w 5425532"/>
                <a:gd name="connsiteY300" fmla="*/ 1984885 h 5430980"/>
                <a:gd name="connsiteX301" fmla="*/ 4349436 w 5425532"/>
                <a:gd name="connsiteY301" fmla="*/ 1803295 h 5430980"/>
                <a:gd name="connsiteX302" fmla="*/ 4504162 w 5425532"/>
                <a:gd name="connsiteY302" fmla="*/ 1657905 h 5430980"/>
                <a:gd name="connsiteX303" fmla="*/ 4552995 w 5425532"/>
                <a:gd name="connsiteY303" fmla="*/ 1665024 h 5430980"/>
                <a:gd name="connsiteX304" fmla="*/ 4644614 w 5425532"/>
                <a:gd name="connsiteY304" fmla="*/ 1635403 h 5430980"/>
                <a:gd name="connsiteX305" fmla="*/ 4706076 w 5425532"/>
                <a:gd name="connsiteY305" fmla="*/ 1531151 h 5430980"/>
                <a:gd name="connsiteX306" fmla="*/ 4657779 w 5425532"/>
                <a:gd name="connsiteY306" fmla="*/ 1359966 h 5430980"/>
                <a:gd name="connsiteX307" fmla="*/ 4482772 w 5425532"/>
                <a:gd name="connsiteY307" fmla="*/ 1261769 h 5430980"/>
                <a:gd name="connsiteX308" fmla="*/ 4390618 w 5425532"/>
                <a:gd name="connsiteY308" fmla="*/ 1291926 h 5430980"/>
                <a:gd name="connsiteX309" fmla="*/ 4327511 w 5425532"/>
                <a:gd name="connsiteY309" fmla="*/ 1419749 h 5430980"/>
                <a:gd name="connsiteX310" fmla="*/ 4143393 w 5425532"/>
                <a:gd name="connsiteY310" fmla="*/ 1524686 h 5430980"/>
                <a:gd name="connsiteX311" fmla="*/ 3937114 w 5425532"/>
                <a:gd name="connsiteY311" fmla="*/ 1327176 h 5430980"/>
                <a:gd name="connsiteX312" fmla="*/ 4149438 w 5425532"/>
                <a:gd name="connsiteY312" fmla="*/ 874558 h 5430980"/>
                <a:gd name="connsiteX313" fmla="*/ 4179595 w 5425532"/>
                <a:gd name="connsiteY313" fmla="*/ 876203 h 5430980"/>
                <a:gd name="connsiteX314" fmla="*/ 4372167 w 5425532"/>
                <a:gd name="connsiteY314" fmla="*/ 779648 h 5430980"/>
                <a:gd name="connsiteX315" fmla="*/ 4373813 w 5425532"/>
                <a:gd name="connsiteY315" fmla="*/ 563503 h 5430980"/>
                <a:gd name="connsiteX316" fmla="*/ 4228423 w 5425532"/>
                <a:gd name="connsiteY316" fmla="*/ 409355 h 5430980"/>
                <a:gd name="connsiteX317" fmla="*/ 4025436 w 5425532"/>
                <a:gd name="connsiteY317" fmla="*/ 347357 h 5430980"/>
                <a:gd name="connsiteX318" fmla="*/ 3833393 w 5425532"/>
                <a:gd name="connsiteY318" fmla="*/ 443913 h 5430980"/>
                <a:gd name="connsiteX319" fmla="*/ 3846022 w 5425532"/>
                <a:gd name="connsiteY319" fmla="*/ 685854 h 5430980"/>
                <a:gd name="connsiteX320" fmla="*/ 3534924 w 5425532"/>
                <a:gd name="connsiteY320" fmla="*/ 1075408 h 5430980"/>
                <a:gd name="connsiteX321" fmla="*/ 3328077 w 5425532"/>
                <a:gd name="connsiteY321" fmla="*/ 994772 h 5430980"/>
                <a:gd name="connsiteX322" fmla="*/ 3348934 w 5425532"/>
                <a:gd name="connsiteY322" fmla="*/ 783556 h 5430980"/>
                <a:gd name="connsiteX323" fmla="*/ 3440017 w 5425532"/>
                <a:gd name="connsiteY323" fmla="*/ 675483 h 5430980"/>
                <a:gd name="connsiteX324" fmla="*/ 3269410 w 5425532"/>
                <a:gd name="connsiteY324" fmla="*/ 458222 h 5430980"/>
                <a:gd name="connsiteX325" fmla="*/ 3210703 w 5425532"/>
                <a:gd name="connsiteY325" fmla="*/ 451639 h 5430980"/>
                <a:gd name="connsiteX326" fmla="*/ 3022529 w 5425532"/>
                <a:gd name="connsiteY326" fmla="*/ 581677 h 5430980"/>
                <a:gd name="connsiteX327" fmla="*/ 3059307 w 5425532"/>
                <a:gd name="connsiteY327" fmla="*/ 719944 h 5430980"/>
                <a:gd name="connsiteX328" fmla="*/ 2989617 w 5425532"/>
                <a:gd name="connsiteY328" fmla="*/ 920207 h 5430980"/>
                <a:gd name="connsiteX329" fmla="*/ 2829953 w 5425532"/>
                <a:gd name="connsiteY329" fmla="*/ 907578 h 5430980"/>
                <a:gd name="connsiteX330" fmla="*/ 2725172 w 5425532"/>
                <a:gd name="connsiteY330" fmla="*/ 419827 h 5430980"/>
                <a:gd name="connsiteX331" fmla="*/ 2844766 w 5425532"/>
                <a:gd name="connsiteY331" fmla="*/ 209149 h 5430980"/>
                <a:gd name="connsiteX332" fmla="*/ 2546835 w 5425532"/>
                <a:gd name="connsiteY332" fmla="*/ 0 h 54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5425532" h="5430980">
                  <a:moveTo>
                    <a:pt x="2546834" y="109713"/>
                  </a:moveTo>
                  <a:cubicBezTo>
                    <a:pt x="2647215" y="109713"/>
                    <a:pt x="2728424" y="155789"/>
                    <a:pt x="2734468" y="220009"/>
                  </a:cubicBezTo>
                  <a:cubicBezTo>
                    <a:pt x="2739941" y="278179"/>
                    <a:pt x="2682345" y="332480"/>
                    <a:pt x="2598416" y="356630"/>
                  </a:cubicBezTo>
                  <a:lnTo>
                    <a:pt x="2740513" y="1016634"/>
                  </a:lnTo>
                  <a:lnTo>
                    <a:pt x="2765197" y="1016634"/>
                  </a:lnTo>
                  <a:cubicBezTo>
                    <a:pt x="2866157" y="1016634"/>
                    <a:pt x="2965460" y="1025972"/>
                    <a:pt x="3062560" y="1042428"/>
                  </a:cubicBezTo>
                  <a:lnTo>
                    <a:pt x="3188199" y="681423"/>
                  </a:lnTo>
                  <a:cubicBezTo>
                    <a:pt x="3148130" y="664967"/>
                    <a:pt x="3122910" y="634236"/>
                    <a:pt x="3128956" y="605724"/>
                  </a:cubicBezTo>
                  <a:cubicBezTo>
                    <a:pt x="3135003" y="578284"/>
                    <a:pt x="3168450" y="561292"/>
                    <a:pt x="3209592" y="561292"/>
                  </a:cubicBezTo>
                  <a:cubicBezTo>
                    <a:pt x="3220575" y="561292"/>
                    <a:pt x="3232095" y="562402"/>
                    <a:pt x="3244149" y="565119"/>
                  </a:cubicBezTo>
                  <a:cubicBezTo>
                    <a:pt x="3300099" y="577749"/>
                    <a:pt x="3339595" y="615597"/>
                    <a:pt x="3331940" y="650156"/>
                  </a:cubicBezTo>
                  <a:cubicBezTo>
                    <a:pt x="3325894" y="677021"/>
                    <a:pt x="3292981" y="694052"/>
                    <a:pt x="3251841" y="694052"/>
                  </a:cubicBezTo>
                  <a:lnTo>
                    <a:pt x="3246368" y="694052"/>
                  </a:lnTo>
                  <a:lnTo>
                    <a:pt x="3208519" y="1074269"/>
                  </a:lnTo>
                  <a:cubicBezTo>
                    <a:pt x="3332512" y="1107181"/>
                    <a:pt x="3452105" y="1153833"/>
                    <a:pt x="3564586" y="1212536"/>
                  </a:cubicBezTo>
                  <a:lnTo>
                    <a:pt x="3985942" y="684754"/>
                  </a:lnTo>
                  <a:cubicBezTo>
                    <a:pt x="3921763" y="626048"/>
                    <a:pt x="3894323" y="551425"/>
                    <a:pt x="3925055" y="502057"/>
                  </a:cubicBezTo>
                  <a:cubicBezTo>
                    <a:pt x="3943692" y="471900"/>
                    <a:pt x="3980469" y="457051"/>
                    <a:pt x="4024368" y="457051"/>
                  </a:cubicBezTo>
                  <a:cubicBezTo>
                    <a:pt x="4068800" y="457051"/>
                    <a:pt x="4120924" y="472397"/>
                    <a:pt x="4169758" y="502592"/>
                  </a:cubicBezTo>
                  <a:cubicBezTo>
                    <a:pt x="4267424" y="562944"/>
                    <a:pt x="4315686" y="661149"/>
                    <a:pt x="4278408" y="721499"/>
                  </a:cubicBezTo>
                  <a:cubicBezTo>
                    <a:pt x="4259771" y="751656"/>
                    <a:pt x="4222994" y="766505"/>
                    <a:pt x="4179094" y="766505"/>
                  </a:cubicBezTo>
                  <a:cubicBezTo>
                    <a:pt x="4150583" y="766505"/>
                    <a:pt x="4119278" y="760459"/>
                    <a:pt x="4087475" y="747868"/>
                  </a:cubicBezTo>
                  <a:lnTo>
                    <a:pt x="3800527" y="1360151"/>
                  </a:lnTo>
                  <a:cubicBezTo>
                    <a:pt x="3919053" y="1447942"/>
                    <a:pt x="4026018" y="1550548"/>
                    <a:pt x="4118738" y="1665204"/>
                  </a:cubicBezTo>
                  <a:lnTo>
                    <a:pt x="4450656" y="1475923"/>
                  </a:lnTo>
                  <a:cubicBezTo>
                    <a:pt x="4431444" y="1436964"/>
                    <a:pt x="4432553" y="1396934"/>
                    <a:pt x="4456128" y="1379904"/>
                  </a:cubicBezTo>
                  <a:cubicBezTo>
                    <a:pt x="4463821" y="1374431"/>
                    <a:pt x="4472585" y="1371676"/>
                    <a:pt x="4482458" y="1371676"/>
                  </a:cubicBezTo>
                  <a:cubicBezTo>
                    <a:pt x="4509898" y="1371676"/>
                    <a:pt x="4543919" y="1391423"/>
                    <a:pt x="4569141" y="1425445"/>
                  </a:cubicBezTo>
                  <a:cubicBezTo>
                    <a:pt x="4603163" y="1471522"/>
                    <a:pt x="4607564" y="1526405"/>
                    <a:pt x="4579014" y="1547263"/>
                  </a:cubicBezTo>
                  <a:cubicBezTo>
                    <a:pt x="4571321" y="1552736"/>
                    <a:pt x="4562558" y="1555491"/>
                    <a:pt x="4552148" y="1555491"/>
                  </a:cubicBezTo>
                  <a:cubicBezTo>
                    <a:pt x="4531291" y="1555491"/>
                    <a:pt x="4507142" y="1543971"/>
                    <a:pt x="4485750" y="1524224"/>
                  </a:cubicBezTo>
                  <a:lnTo>
                    <a:pt x="4207031" y="1785916"/>
                  </a:lnTo>
                  <a:cubicBezTo>
                    <a:pt x="4275075" y="1886297"/>
                    <a:pt x="4332670" y="1994948"/>
                    <a:pt x="4378746" y="2109604"/>
                  </a:cubicBezTo>
                  <a:lnTo>
                    <a:pt x="5042042" y="1983426"/>
                  </a:lnTo>
                  <a:cubicBezTo>
                    <a:pt x="5031632" y="1897280"/>
                    <a:pt x="5059608" y="1822694"/>
                    <a:pt x="5115022" y="1805128"/>
                  </a:cubicBezTo>
                  <a:cubicBezTo>
                    <a:pt x="5123250" y="1802372"/>
                    <a:pt x="5131479" y="1801301"/>
                    <a:pt x="5139706" y="1801301"/>
                  </a:cubicBezTo>
                  <a:cubicBezTo>
                    <a:pt x="5201703" y="1801301"/>
                    <a:pt x="5269744" y="1868235"/>
                    <a:pt x="5300438" y="1964796"/>
                  </a:cubicBezTo>
                  <a:cubicBezTo>
                    <a:pt x="5334996" y="2074514"/>
                    <a:pt x="5308131" y="2180940"/>
                    <a:pt x="5240086" y="2202337"/>
                  </a:cubicBezTo>
                  <a:cubicBezTo>
                    <a:pt x="5231858" y="2205093"/>
                    <a:pt x="5223630" y="2206164"/>
                    <a:pt x="5215402" y="2206164"/>
                  </a:cubicBezTo>
                  <a:cubicBezTo>
                    <a:pt x="5166033" y="2206164"/>
                    <a:pt x="5113375" y="2163914"/>
                    <a:pt x="5078242" y="2098092"/>
                  </a:cubicBezTo>
                  <a:lnTo>
                    <a:pt x="4462129" y="2375625"/>
                  </a:lnTo>
                  <a:cubicBezTo>
                    <a:pt x="4478585" y="2448032"/>
                    <a:pt x="4490641" y="2522122"/>
                    <a:pt x="4497797" y="2597825"/>
                  </a:cubicBezTo>
                  <a:cubicBezTo>
                    <a:pt x="4503843" y="2659286"/>
                    <a:pt x="4506025" y="2720710"/>
                    <a:pt x="4505489" y="2781639"/>
                  </a:cubicBezTo>
                  <a:lnTo>
                    <a:pt x="4882414" y="2849109"/>
                  </a:lnTo>
                  <a:cubicBezTo>
                    <a:pt x="4892288" y="2807394"/>
                    <a:pt x="4916972" y="2778347"/>
                    <a:pt x="4945522" y="2778347"/>
                  </a:cubicBezTo>
                  <a:lnTo>
                    <a:pt x="4947703" y="2778347"/>
                  </a:lnTo>
                  <a:cubicBezTo>
                    <a:pt x="4983371" y="2779992"/>
                    <a:pt x="5009700" y="2828290"/>
                    <a:pt x="5006409" y="2885351"/>
                  </a:cubicBezTo>
                  <a:cubicBezTo>
                    <a:pt x="5003118" y="2941876"/>
                    <a:pt x="4973497" y="2985733"/>
                    <a:pt x="4938366" y="2985733"/>
                  </a:cubicBezTo>
                  <a:lnTo>
                    <a:pt x="4936720" y="2985733"/>
                  </a:lnTo>
                  <a:cubicBezTo>
                    <a:pt x="4907634" y="2984087"/>
                    <a:pt x="4884596" y="2951710"/>
                    <a:pt x="4879124" y="2908389"/>
                  </a:cubicBezTo>
                  <a:lnTo>
                    <a:pt x="4497799" y="2932537"/>
                  </a:lnTo>
                  <a:cubicBezTo>
                    <a:pt x="4483524" y="3077388"/>
                    <a:pt x="4451722" y="3217840"/>
                    <a:pt x="4403999" y="3351140"/>
                  </a:cubicBezTo>
                  <a:lnTo>
                    <a:pt x="4983902" y="3697331"/>
                  </a:lnTo>
                  <a:cubicBezTo>
                    <a:pt x="5023396" y="3640271"/>
                    <a:pt x="5075521" y="3605178"/>
                    <a:pt x="5122169" y="3605178"/>
                  </a:cubicBezTo>
                  <a:cubicBezTo>
                    <a:pt x="5134224" y="3605178"/>
                    <a:pt x="5145743" y="3607359"/>
                    <a:pt x="5156726" y="3612296"/>
                  </a:cubicBezTo>
                  <a:cubicBezTo>
                    <a:pt x="5221479" y="3641382"/>
                    <a:pt x="5235716" y="3749995"/>
                    <a:pt x="5189103" y="3854814"/>
                  </a:cubicBezTo>
                  <a:cubicBezTo>
                    <a:pt x="5149609" y="3942032"/>
                    <a:pt x="5080453" y="3999097"/>
                    <a:pt x="5021210" y="3999097"/>
                  </a:cubicBezTo>
                  <a:cubicBezTo>
                    <a:pt x="5009154" y="3999097"/>
                    <a:pt x="4997635" y="3996915"/>
                    <a:pt x="4986652" y="3991979"/>
                  </a:cubicBezTo>
                  <a:cubicBezTo>
                    <a:pt x="4933418" y="3968405"/>
                    <a:pt x="4914245" y="3891019"/>
                    <a:pt x="4934528" y="3806519"/>
                  </a:cubicBezTo>
                  <a:lnTo>
                    <a:pt x="4289298" y="3604570"/>
                  </a:lnTo>
                  <a:cubicBezTo>
                    <a:pt x="4210845" y="3747207"/>
                    <a:pt x="4112646" y="3878351"/>
                    <a:pt x="3997990" y="3993546"/>
                  </a:cubicBezTo>
                  <a:lnTo>
                    <a:pt x="4222364" y="4302999"/>
                  </a:lnTo>
                  <a:cubicBezTo>
                    <a:pt x="4242647" y="4290369"/>
                    <a:pt x="4263504" y="4283788"/>
                    <a:pt x="4281606" y="4283788"/>
                  </a:cubicBezTo>
                  <a:cubicBezTo>
                    <a:pt x="4296417" y="4283788"/>
                    <a:pt x="4309582" y="4288189"/>
                    <a:pt x="4318384" y="4298062"/>
                  </a:cubicBezTo>
                  <a:cubicBezTo>
                    <a:pt x="4341958" y="4323856"/>
                    <a:pt x="4327721" y="4376516"/>
                    <a:pt x="4285471" y="4415471"/>
                  </a:cubicBezTo>
                  <a:cubicBezTo>
                    <a:pt x="4259141" y="4439619"/>
                    <a:pt x="4228411" y="4452785"/>
                    <a:pt x="4203191" y="4452785"/>
                  </a:cubicBezTo>
                  <a:cubicBezTo>
                    <a:pt x="4187845" y="4452785"/>
                    <a:pt x="4174679" y="4448383"/>
                    <a:pt x="4165877" y="4438510"/>
                  </a:cubicBezTo>
                  <a:cubicBezTo>
                    <a:pt x="4146130" y="4417117"/>
                    <a:pt x="4152712" y="4377623"/>
                    <a:pt x="4178507" y="4343064"/>
                  </a:cubicBezTo>
                  <a:lnTo>
                    <a:pt x="3888267" y="4094540"/>
                  </a:lnTo>
                  <a:cubicBezTo>
                    <a:pt x="3810923" y="4160365"/>
                    <a:pt x="3726957" y="4220179"/>
                    <a:pt x="3638097" y="4271770"/>
                  </a:cubicBezTo>
                  <a:lnTo>
                    <a:pt x="3858111" y="4909848"/>
                  </a:lnTo>
                  <a:cubicBezTo>
                    <a:pt x="3882795" y="4903266"/>
                    <a:pt x="3906944" y="4899975"/>
                    <a:pt x="3928873" y="4899975"/>
                  </a:cubicBezTo>
                  <a:cubicBezTo>
                    <a:pt x="3983178" y="4899975"/>
                    <a:pt x="4027070" y="4919186"/>
                    <a:pt x="4045175" y="4956500"/>
                  </a:cubicBezTo>
                  <a:cubicBezTo>
                    <a:pt x="4076441" y="5020679"/>
                    <a:pt x="4017199" y="5112872"/>
                    <a:pt x="3914060" y="5162779"/>
                  </a:cubicBezTo>
                  <a:cubicBezTo>
                    <a:pt x="3870699" y="5183635"/>
                    <a:pt x="3826268" y="5194045"/>
                    <a:pt x="3786775" y="5194045"/>
                  </a:cubicBezTo>
                  <a:cubicBezTo>
                    <a:pt x="3733005" y="5194045"/>
                    <a:pt x="3688578" y="5174834"/>
                    <a:pt x="3671012" y="5137521"/>
                  </a:cubicBezTo>
                  <a:cubicBezTo>
                    <a:pt x="3645218" y="5084861"/>
                    <a:pt x="3680350" y="5013528"/>
                    <a:pt x="3750576" y="4961936"/>
                  </a:cubicBezTo>
                  <a:lnTo>
                    <a:pt x="3387396" y="4391899"/>
                  </a:lnTo>
                  <a:cubicBezTo>
                    <a:pt x="3242545" y="4447314"/>
                    <a:pt x="3087858" y="4484627"/>
                    <a:pt x="2925441" y="4499971"/>
                  </a:cubicBezTo>
                  <a:cubicBezTo>
                    <a:pt x="2898575" y="4502153"/>
                    <a:pt x="2871135" y="4504372"/>
                    <a:pt x="2844231" y="4505444"/>
                  </a:cubicBezTo>
                  <a:lnTo>
                    <a:pt x="2800871" y="4885661"/>
                  </a:lnTo>
                  <a:cubicBezTo>
                    <a:pt x="2843657" y="4893354"/>
                    <a:pt x="2874924" y="4917464"/>
                    <a:pt x="2874924" y="4946549"/>
                  </a:cubicBezTo>
                  <a:cubicBezTo>
                    <a:pt x="2874924" y="4982216"/>
                    <a:pt x="2828273" y="5011302"/>
                    <a:pt x="2771211" y="5011302"/>
                  </a:cubicBezTo>
                  <a:lnTo>
                    <a:pt x="2769565" y="5011302"/>
                  </a:lnTo>
                  <a:cubicBezTo>
                    <a:pt x="2712505" y="5011302"/>
                    <a:pt x="2666960" y="4982790"/>
                    <a:pt x="2666960" y="4947659"/>
                  </a:cubicBezTo>
                  <a:cubicBezTo>
                    <a:pt x="2666960" y="4918573"/>
                    <a:pt x="2697691" y="4893889"/>
                    <a:pt x="2740477" y="4885661"/>
                  </a:cubicBezTo>
                  <a:lnTo>
                    <a:pt x="2693826" y="4505983"/>
                  </a:lnTo>
                  <a:cubicBezTo>
                    <a:pt x="2587400" y="4502156"/>
                    <a:pt x="2483148" y="4488416"/>
                    <a:pt x="2382188" y="4465915"/>
                  </a:cubicBezTo>
                  <a:lnTo>
                    <a:pt x="2111160" y="5082596"/>
                  </a:lnTo>
                  <a:cubicBezTo>
                    <a:pt x="2188504" y="5123200"/>
                    <a:pt x="2234046" y="5187954"/>
                    <a:pt x="2217057" y="5243905"/>
                  </a:cubicBezTo>
                  <a:cubicBezTo>
                    <a:pt x="2202247" y="5292203"/>
                    <a:pt x="2144077" y="5320713"/>
                    <a:pt x="2072207" y="5320713"/>
                  </a:cubicBezTo>
                  <a:cubicBezTo>
                    <a:pt x="2043121" y="5320713"/>
                    <a:pt x="2012390" y="5316312"/>
                    <a:pt x="1980588" y="5306439"/>
                  </a:cubicBezTo>
                  <a:cubicBezTo>
                    <a:pt x="1870869" y="5272991"/>
                    <a:pt x="1798420" y="5190676"/>
                    <a:pt x="1819278" y="5122625"/>
                  </a:cubicBezTo>
                  <a:cubicBezTo>
                    <a:pt x="1834088" y="5074328"/>
                    <a:pt x="1892259" y="5046352"/>
                    <a:pt x="1964129" y="5046352"/>
                  </a:cubicBezTo>
                  <a:cubicBezTo>
                    <a:pt x="1975112" y="5046352"/>
                    <a:pt x="1986058" y="5046888"/>
                    <a:pt x="1997041" y="5047998"/>
                  </a:cubicBezTo>
                  <a:lnTo>
                    <a:pt x="2116635" y="4382478"/>
                  </a:lnTo>
                  <a:cubicBezTo>
                    <a:pt x="1981121" y="4328708"/>
                    <a:pt x="1853298" y="4257946"/>
                    <a:pt x="1736418" y="4172907"/>
                  </a:cubicBezTo>
                  <a:lnTo>
                    <a:pt x="1465389" y="4442828"/>
                  </a:lnTo>
                  <a:cubicBezTo>
                    <a:pt x="1493901" y="4475741"/>
                    <a:pt x="1503239" y="4514699"/>
                    <a:pt x="1485136" y="4537202"/>
                  </a:cubicBezTo>
                  <a:cubicBezTo>
                    <a:pt x="1475799" y="4548722"/>
                    <a:pt x="1460988" y="4554194"/>
                    <a:pt x="1443422" y="4554194"/>
                  </a:cubicBezTo>
                  <a:cubicBezTo>
                    <a:pt x="1419274" y="4554194"/>
                    <a:pt x="1390188" y="4543211"/>
                    <a:pt x="1363859" y="4522928"/>
                  </a:cubicBezTo>
                  <a:cubicBezTo>
                    <a:pt x="1319427" y="4487260"/>
                    <a:pt x="1300751" y="4436246"/>
                    <a:pt x="1322718" y="4408272"/>
                  </a:cubicBezTo>
                  <a:cubicBezTo>
                    <a:pt x="1332056" y="4396752"/>
                    <a:pt x="1346866" y="4391279"/>
                    <a:pt x="1364433" y="4391279"/>
                  </a:cubicBezTo>
                  <a:cubicBezTo>
                    <a:pt x="1380889" y="4391279"/>
                    <a:pt x="1400100" y="4396216"/>
                    <a:pt x="1418738" y="4406090"/>
                  </a:cubicBezTo>
                  <a:lnTo>
                    <a:pt x="1619619" y="4080795"/>
                  </a:lnTo>
                  <a:cubicBezTo>
                    <a:pt x="1503317" y="3980414"/>
                    <a:pt x="1400182" y="3864073"/>
                    <a:pt x="1313497" y="3735710"/>
                  </a:cubicBezTo>
                  <a:lnTo>
                    <a:pt x="690801" y="3997402"/>
                  </a:lnTo>
                  <a:cubicBezTo>
                    <a:pt x="719312" y="4079682"/>
                    <a:pt x="707257" y="4158712"/>
                    <a:pt x="656778" y="4187222"/>
                  </a:cubicBezTo>
                  <a:cubicBezTo>
                    <a:pt x="643613" y="4194340"/>
                    <a:pt x="629338" y="4198205"/>
                    <a:pt x="613992" y="4198205"/>
                  </a:cubicBezTo>
                  <a:cubicBezTo>
                    <a:pt x="556396" y="4198205"/>
                    <a:pt x="487237" y="4148836"/>
                    <a:pt x="442278" y="4069814"/>
                  </a:cubicBezTo>
                  <a:cubicBezTo>
                    <a:pt x="385753" y="3969971"/>
                    <a:pt x="389618" y="3860782"/>
                    <a:pt x="451615" y="3825649"/>
                  </a:cubicBezTo>
                  <a:cubicBezTo>
                    <a:pt x="464781" y="3818531"/>
                    <a:pt x="479055" y="3814666"/>
                    <a:pt x="494402" y="3814666"/>
                  </a:cubicBezTo>
                  <a:cubicBezTo>
                    <a:pt x="538834" y="3814666"/>
                    <a:pt x="589847" y="3843751"/>
                    <a:pt x="631562" y="3893655"/>
                  </a:cubicBezTo>
                  <a:lnTo>
                    <a:pt x="1176371" y="3493697"/>
                  </a:lnTo>
                  <a:cubicBezTo>
                    <a:pt x="1137412" y="3409196"/>
                    <a:pt x="1104500" y="3321404"/>
                    <a:pt x="1079279" y="3229781"/>
                  </a:cubicBezTo>
                  <a:lnTo>
                    <a:pt x="699601" y="3272031"/>
                  </a:lnTo>
                  <a:cubicBezTo>
                    <a:pt x="701246" y="3315928"/>
                    <a:pt x="684790" y="3351595"/>
                    <a:pt x="656240" y="3358178"/>
                  </a:cubicBezTo>
                  <a:cubicBezTo>
                    <a:pt x="653485" y="3358713"/>
                    <a:pt x="650194" y="3359288"/>
                    <a:pt x="647477" y="3359288"/>
                  </a:cubicBezTo>
                  <a:cubicBezTo>
                    <a:pt x="615674" y="3359288"/>
                    <a:pt x="582188" y="3322510"/>
                    <a:pt x="570133" y="3271496"/>
                  </a:cubicBezTo>
                  <a:cubicBezTo>
                    <a:pt x="556968" y="3215546"/>
                    <a:pt x="574534" y="3163953"/>
                    <a:pt x="609092" y="3155733"/>
                  </a:cubicBezTo>
                  <a:cubicBezTo>
                    <a:pt x="612384" y="3155197"/>
                    <a:pt x="615139" y="3154623"/>
                    <a:pt x="618430" y="3154623"/>
                  </a:cubicBezTo>
                  <a:cubicBezTo>
                    <a:pt x="644224" y="3154623"/>
                    <a:pt x="670018" y="3178197"/>
                    <a:pt x="685900" y="3213866"/>
                  </a:cubicBezTo>
                  <a:lnTo>
                    <a:pt x="1045789" y="3084396"/>
                  </a:lnTo>
                  <a:cubicBezTo>
                    <a:pt x="1035915" y="3032809"/>
                    <a:pt x="1028222" y="2980145"/>
                    <a:pt x="1023285" y="2926378"/>
                  </a:cubicBezTo>
                  <a:cubicBezTo>
                    <a:pt x="1016703" y="2857262"/>
                    <a:pt x="1014522" y="2788111"/>
                    <a:pt x="1016167" y="2720100"/>
                  </a:cubicBezTo>
                  <a:lnTo>
                    <a:pt x="357192" y="2574210"/>
                  </a:lnTo>
                  <a:cubicBezTo>
                    <a:pt x="333618" y="2653774"/>
                    <a:pt x="282565" y="2709724"/>
                    <a:pt x="227723" y="2709724"/>
                  </a:cubicBezTo>
                  <a:cubicBezTo>
                    <a:pt x="224967" y="2709724"/>
                    <a:pt x="222250" y="2709724"/>
                    <a:pt x="219495" y="2709188"/>
                  </a:cubicBezTo>
                  <a:cubicBezTo>
                    <a:pt x="148733" y="2702070"/>
                    <a:pt x="100969" y="2603291"/>
                    <a:pt x="112490" y="2489174"/>
                  </a:cubicBezTo>
                  <a:cubicBezTo>
                    <a:pt x="124010" y="2378878"/>
                    <a:pt x="186007" y="2294417"/>
                    <a:pt x="253481" y="2294417"/>
                  </a:cubicBezTo>
                  <a:cubicBezTo>
                    <a:pt x="256236" y="2294417"/>
                    <a:pt x="258953" y="2294417"/>
                    <a:pt x="261709" y="2294952"/>
                  </a:cubicBezTo>
                  <a:cubicBezTo>
                    <a:pt x="319305" y="2300999"/>
                    <a:pt x="362090" y="2367933"/>
                    <a:pt x="369252" y="2454616"/>
                  </a:cubicBezTo>
                  <a:lnTo>
                    <a:pt x="1045177" y="2443633"/>
                  </a:lnTo>
                  <a:cubicBezTo>
                    <a:pt x="1077553" y="2269694"/>
                    <a:pt x="1135686" y="2104025"/>
                    <a:pt x="1216362" y="1950944"/>
                  </a:cubicBezTo>
                  <a:lnTo>
                    <a:pt x="910779" y="1721054"/>
                  </a:lnTo>
                  <a:cubicBezTo>
                    <a:pt x="889922" y="1745202"/>
                    <a:pt x="864128" y="1759478"/>
                    <a:pt x="842199" y="1759478"/>
                  </a:cubicBezTo>
                  <a:cubicBezTo>
                    <a:pt x="834507" y="1759478"/>
                    <a:pt x="826853" y="1757832"/>
                    <a:pt x="820270" y="1754005"/>
                  </a:cubicBezTo>
                  <a:cubicBezTo>
                    <a:pt x="789540" y="1736439"/>
                    <a:pt x="787894" y="1681598"/>
                    <a:pt x="816979" y="1632187"/>
                  </a:cubicBezTo>
                  <a:cubicBezTo>
                    <a:pt x="839482" y="1593228"/>
                    <a:pt x="874040" y="1569080"/>
                    <a:pt x="902551" y="1569080"/>
                  </a:cubicBezTo>
                  <a:cubicBezTo>
                    <a:pt x="910244" y="1569080"/>
                    <a:pt x="917898" y="1570726"/>
                    <a:pt x="924480" y="1574553"/>
                  </a:cubicBezTo>
                  <a:cubicBezTo>
                    <a:pt x="949700" y="1589363"/>
                    <a:pt x="955211" y="1628323"/>
                    <a:pt x="940401" y="1669463"/>
                  </a:cubicBezTo>
                  <a:lnTo>
                    <a:pt x="1290992" y="1821436"/>
                  </a:lnTo>
                  <a:cubicBezTo>
                    <a:pt x="1341469" y="1742982"/>
                    <a:pt x="1397996" y="1668356"/>
                    <a:pt x="1459953" y="1599237"/>
                  </a:cubicBezTo>
                  <a:lnTo>
                    <a:pt x="1052872" y="1059933"/>
                  </a:lnTo>
                  <a:cubicBezTo>
                    <a:pt x="1012268" y="1086799"/>
                    <a:pt x="969482" y="1101074"/>
                    <a:pt x="932700" y="1101074"/>
                  </a:cubicBezTo>
                  <a:cubicBezTo>
                    <a:pt x="903614" y="1101074"/>
                    <a:pt x="878395" y="1092310"/>
                    <a:pt x="860829" y="1073634"/>
                  </a:cubicBezTo>
                  <a:cubicBezTo>
                    <a:pt x="811461" y="1022046"/>
                    <a:pt x="838900" y="916194"/>
                    <a:pt x="921717" y="836631"/>
                  </a:cubicBezTo>
                  <a:cubicBezTo>
                    <a:pt x="974376" y="785617"/>
                    <a:pt x="1037480" y="758177"/>
                    <a:pt x="1088493" y="758177"/>
                  </a:cubicBezTo>
                  <a:cubicBezTo>
                    <a:pt x="1117579" y="758177"/>
                    <a:pt x="1142799" y="766941"/>
                    <a:pt x="1160900" y="785617"/>
                  </a:cubicBezTo>
                  <a:cubicBezTo>
                    <a:pt x="1201504" y="827867"/>
                    <a:pt x="1190521" y="906318"/>
                    <a:pt x="1139507" y="977083"/>
                  </a:cubicBezTo>
                  <a:lnTo>
                    <a:pt x="1661283" y="1407197"/>
                  </a:lnTo>
                  <a:cubicBezTo>
                    <a:pt x="1748500" y="1336435"/>
                    <a:pt x="1843451" y="1273329"/>
                    <a:pt x="1943833" y="1220091"/>
                  </a:cubicBezTo>
                  <a:lnTo>
                    <a:pt x="1821486" y="858557"/>
                  </a:lnTo>
                  <a:cubicBezTo>
                    <a:pt x="1809431" y="861848"/>
                    <a:pt x="1797338" y="863494"/>
                    <a:pt x="1786355" y="863494"/>
                  </a:cubicBezTo>
                  <a:cubicBezTo>
                    <a:pt x="1759489" y="863494"/>
                    <a:pt x="1736986" y="853620"/>
                    <a:pt x="1728184" y="834982"/>
                  </a:cubicBezTo>
                  <a:cubicBezTo>
                    <a:pt x="1712838" y="803180"/>
                    <a:pt x="1742459" y="757065"/>
                    <a:pt x="1794009" y="732377"/>
                  </a:cubicBezTo>
                  <a:cubicBezTo>
                    <a:pt x="1815402" y="721967"/>
                    <a:pt x="1837369" y="717030"/>
                    <a:pt x="1856542" y="717030"/>
                  </a:cubicBezTo>
                  <a:cubicBezTo>
                    <a:pt x="1883982" y="717030"/>
                    <a:pt x="1905911" y="726904"/>
                    <a:pt x="1915249" y="745542"/>
                  </a:cubicBezTo>
                  <a:cubicBezTo>
                    <a:pt x="1927878" y="771872"/>
                    <a:pt x="1910312" y="807004"/>
                    <a:pt x="1875181" y="832759"/>
                  </a:cubicBezTo>
                  <a:lnTo>
                    <a:pt x="2078736" y="1155908"/>
                  </a:lnTo>
                  <a:cubicBezTo>
                    <a:pt x="2199975" y="1104320"/>
                    <a:pt x="2328906" y="1065935"/>
                    <a:pt x="2463352" y="1042898"/>
                  </a:cubicBezTo>
                  <a:lnTo>
                    <a:pt x="2479349" y="367581"/>
                  </a:lnTo>
                  <a:cubicBezTo>
                    <a:pt x="2392667" y="359889"/>
                    <a:pt x="2325730" y="317103"/>
                    <a:pt x="2320263" y="258931"/>
                  </a:cubicBezTo>
                  <a:cubicBezTo>
                    <a:pt x="2313144" y="188169"/>
                    <a:pt x="2400362" y="122310"/>
                    <a:pt x="2515020" y="111366"/>
                  </a:cubicBezTo>
                  <a:cubicBezTo>
                    <a:pt x="2525966" y="110256"/>
                    <a:pt x="2536413" y="109721"/>
                    <a:pt x="2546823" y="109721"/>
                  </a:cubicBezTo>
                  <a:moveTo>
                    <a:pt x="2546823" y="2"/>
                  </a:moveTo>
                  <a:cubicBezTo>
                    <a:pt x="2532548" y="2"/>
                    <a:pt x="2518311" y="538"/>
                    <a:pt x="2504573" y="2184"/>
                  </a:cubicBezTo>
                  <a:cubicBezTo>
                    <a:pt x="2401967" y="12057"/>
                    <a:pt x="2312529" y="54843"/>
                    <a:pt x="2259340" y="119593"/>
                  </a:cubicBezTo>
                  <a:cubicBezTo>
                    <a:pt x="2223137" y="164025"/>
                    <a:pt x="2205570" y="217259"/>
                    <a:pt x="2211043" y="269920"/>
                  </a:cubicBezTo>
                  <a:cubicBezTo>
                    <a:pt x="2218736" y="352200"/>
                    <a:pt x="2278513" y="419709"/>
                    <a:pt x="2367415" y="453734"/>
                  </a:cubicBezTo>
                  <a:lnTo>
                    <a:pt x="2355896" y="952428"/>
                  </a:lnTo>
                  <a:cubicBezTo>
                    <a:pt x="2276907" y="969995"/>
                    <a:pt x="2198985" y="993033"/>
                    <a:pt x="2123292" y="1020472"/>
                  </a:cubicBezTo>
                  <a:lnTo>
                    <a:pt x="2010282" y="841067"/>
                  </a:lnTo>
                  <a:cubicBezTo>
                    <a:pt x="2033856" y="794990"/>
                    <a:pt x="2036076" y="743975"/>
                    <a:pt x="2014683" y="698431"/>
                  </a:cubicBezTo>
                  <a:cubicBezTo>
                    <a:pt x="1987243" y="641370"/>
                    <a:pt x="1928537" y="607922"/>
                    <a:pt x="1857243" y="607922"/>
                  </a:cubicBezTo>
                  <a:cubicBezTo>
                    <a:pt x="1820466" y="607922"/>
                    <a:pt x="1782616" y="616685"/>
                    <a:pt x="1746947" y="633716"/>
                  </a:cubicBezTo>
                  <a:cubicBezTo>
                    <a:pt x="1687704" y="662227"/>
                    <a:pt x="1642695" y="708878"/>
                    <a:pt x="1624061" y="762107"/>
                  </a:cubicBezTo>
                  <a:cubicBezTo>
                    <a:pt x="1609787" y="803247"/>
                    <a:pt x="1611432" y="846033"/>
                    <a:pt x="1629534" y="882808"/>
                  </a:cubicBezTo>
                  <a:cubicBezTo>
                    <a:pt x="1650927" y="927240"/>
                    <a:pt x="1692067" y="957971"/>
                    <a:pt x="1743122" y="968954"/>
                  </a:cubicBezTo>
                  <a:lnTo>
                    <a:pt x="1811166" y="1169218"/>
                  </a:lnTo>
                  <a:cubicBezTo>
                    <a:pt x="1760688" y="1199374"/>
                    <a:pt x="1711323" y="1231751"/>
                    <a:pt x="1664130" y="1266883"/>
                  </a:cubicBezTo>
                  <a:lnTo>
                    <a:pt x="1278446" y="948672"/>
                  </a:lnTo>
                  <a:cubicBezTo>
                    <a:pt x="1310823" y="858699"/>
                    <a:pt x="1298729" y="769267"/>
                    <a:pt x="1240597" y="709485"/>
                  </a:cubicBezTo>
                  <a:cubicBezTo>
                    <a:pt x="1202748" y="669990"/>
                    <a:pt x="1148978" y="648023"/>
                    <a:pt x="1089163" y="648023"/>
                  </a:cubicBezTo>
                  <a:cubicBezTo>
                    <a:pt x="1006882" y="648023"/>
                    <a:pt x="918555" y="687518"/>
                    <a:pt x="846105" y="757212"/>
                  </a:cubicBezTo>
                  <a:cubicBezTo>
                    <a:pt x="715529" y="882322"/>
                    <a:pt x="688087" y="1051283"/>
                    <a:pt x="781926" y="1149480"/>
                  </a:cubicBezTo>
                  <a:cubicBezTo>
                    <a:pt x="819240" y="1188974"/>
                    <a:pt x="873009" y="1210942"/>
                    <a:pt x="932783" y="1210942"/>
                  </a:cubicBezTo>
                  <a:cubicBezTo>
                    <a:pt x="960758" y="1210942"/>
                    <a:pt x="989843" y="1206005"/>
                    <a:pt x="1018929" y="1197241"/>
                  </a:cubicBezTo>
                  <a:lnTo>
                    <a:pt x="1319584" y="1595554"/>
                  </a:lnTo>
                  <a:cubicBezTo>
                    <a:pt x="1296010" y="1624640"/>
                    <a:pt x="1273507" y="1654260"/>
                    <a:pt x="1251540" y="1684991"/>
                  </a:cubicBezTo>
                  <a:lnTo>
                    <a:pt x="1056782" y="1600491"/>
                  </a:lnTo>
                  <a:cubicBezTo>
                    <a:pt x="1050200" y="1549477"/>
                    <a:pt x="1023870" y="1505581"/>
                    <a:pt x="979974" y="1480319"/>
                  </a:cubicBezTo>
                  <a:cubicBezTo>
                    <a:pt x="955826" y="1466619"/>
                    <a:pt x="929497" y="1459462"/>
                    <a:pt x="902631" y="1459462"/>
                  </a:cubicBezTo>
                  <a:cubicBezTo>
                    <a:pt x="832941" y="1459462"/>
                    <a:pt x="763286" y="1505003"/>
                    <a:pt x="721580" y="1577988"/>
                  </a:cubicBezTo>
                  <a:cubicBezTo>
                    <a:pt x="688667" y="1633402"/>
                    <a:pt x="678219" y="1697581"/>
                    <a:pt x="692494" y="1751926"/>
                  </a:cubicBezTo>
                  <a:cubicBezTo>
                    <a:pt x="703477" y="1794176"/>
                    <a:pt x="729807" y="1828734"/>
                    <a:pt x="765475" y="1849018"/>
                  </a:cubicBezTo>
                  <a:cubicBezTo>
                    <a:pt x="787404" y="1862183"/>
                    <a:pt x="814308" y="1869301"/>
                    <a:pt x="841748" y="1869301"/>
                  </a:cubicBezTo>
                  <a:cubicBezTo>
                    <a:pt x="863676" y="1869301"/>
                    <a:pt x="885644" y="1864900"/>
                    <a:pt x="907037" y="1856135"/>
                  </a:cubicBezTo>
                  <a:lnTo>
                    <a:pt x="1077105" y="1983959"/>
                  </a:lnTo>
                  <a:cubicBezTo>
                    <a:pt x="1024981" y="2096969"/>
                    <a:pt x="983841" y="2214388"/>
                    <a:pt x="955288" y="2335627"/>
                  </a:cubicBezTo>
                  <a:lnTo>
                    <a:pt x="455476" y="2343855"/>
                  </a:lnTo>
                  <a:cubicBezTo>
                    <a:pt x="422028" y="2254992"/>
                    <a:pt x="355095" y="2194645"/>
                    <a:pt x="272241" y="2186415"/>
                  </a:cubicBezTo>
                  <a:cubicBezTo>
                    <a:pt x="265658" y="2185879"/>
                    <a:pt x="259075" y="2185305"/>
                    <a:pt x="252493" y="2185305"/>
                  </a:cubicBezTo>
                  <a:cubicBezTo>
                    <a:pt x="125209" y="2185305"/>
                    <a:pt x="20419" y="2308191"/>
                    <a:pt x="2323" y="2478260"/>
                  </a:cubicBezTo>
                  <a:cubicBezTo>
                    <a:pt x="-5369" y="2553958"/>
                    <a:pt x="6150" y="2628048"/>
                    <a:pt x="35236" y="2687830"/>
                  </a:cubicBezTo>
                  <a:cubicBezTo>
                    <a:pt x="72013" y="2764103"/>
                    <a:pt x="135079" y="2811823"/>
                    <a:pt x="207528" y="2818945"/>
                  </a:cubicBezTo>
                  <a:cubicBezTo>
                    <a:pt x="213575" y="2819481"/>
                    <a:pt x="220158" y="2820055"/>
                    <a:pt x="226740" y="2820055"/>
                  </a:cubicBezTo>
                  <a:cubicBezTo>
                    <a:pt x="302438" y="2820055"/>
                    <a:pt x="371590" y="2775623"/>
                    <a:pt x="418783" y="2701000"/>
                  </a:cubicBezTo>
                  <a:lnTo>
                    <a:pt x="906387" y="2808504"/>
                  </a:lnTo>
                  <a:cubicBezTo>
                    <a:pt x="907497" y="2851864"/>
                    <a:pt x="910214" y="2894651"/>
                    <a:pt x="914079" y="2936896"/>
                  </a:cubicBezTo>
                  <a:cubicBezTo>
                    <a:pt x="916261" y="2961580"/>
                    <a:pt x="919016" y="2986839"/>
                    <a:pt x="922843" y="3012059"/>
                  </a:cubicBezTo>
                  <a:lnTo>
                    <a:pt x="723148" y="3083929"/>
                  </a:lnTo>
                  <a:cubicBezTo>
                    <a:pt x="692417" y="3059207"/>
                    <a:pt x="656214" y="3044970"/>
                    <a:pt x="618368" y="3044970"/>
                  </a:cubicBezTo>
                  <a:cubicBezTo>
                    <a:pt x="606848" y="3044970"/>
                    <a:pt x="595329" y="3046080"/>
                    <a:pt x="584345" y="3048797"/>
                  </a:cubicBezTo>
                  <a:cubicBezTo>
                    <a:pt x="487253" y="3071836"/>
                    <a:pt x="435664" y="3178266"/>
                    <a:pt x="463105" y="3296783"/>
                  </a:cubicBezTo>
                  <a:cubicBezTo>
                    <a:pt x="486679" y="3398271"/>
                    <a:pt x="562419" y="3469075"/>
                    <a:pt x="646919" y="3469075"/>
                  </a:cubicBezTo>
                  <a:cubicBezTo>
                    <a:pt x="657903" y="3469075"/>
                    <a:pt x="668848" y="3467965"/>
                    <a:pt x="679832" y="3465248"/>
                  </a:cubicBezTo>
                  <a:cubicBezTo>
                    <a:pt x="729775" y="3453729"/>
                    <a:pt x="768159" y="3419707"/>
                    <a:pt x="789550" y="3372520"/>
                  </a:cubicBezTo>
                  <a:lnTo>
                    <a:pt x="1000228" y="3348946"/>
                  </a:lnTo>
                  <a:cubicBezTo>
                    <a:pt x="1012283" y="3385150"/>
                    <a:pt x="1025448" y="3421353"/>
                    <a:pt x="1040296" y="3457019"/>
                  </a:cubicBezTo>
                  <a:lnTo>
                    <a:pt x="637585" y="3752735"/>
                  </a:lnTo>
                  <a:cubicBezTo>
                    <a:pt x="592044" y="3722005"/>
                    <a:pt x="542139" y="3705013"/>
                    <a:pt x="493841" y="3705013"/>
                  </a:cubicBezTo>
                  <a:cubicBezTo>
                    <a:pt x="458709" y="3705013"/>
                    <a:pt x="426371" y="3713241"/>
                    <a:pt x="397285" y="3730232"/>
                  </a:cubicBezTo>
                  <a:cubicBezTo>
                    <a:pt x="279337" y="3797166"/>
                    <a:pt x="257372" y="3966128"/>
                    <a:pt x="346272" y="4124146"/>
                  </a:cubicBezTo>
                  <a:cubicBezTo>
                    <a:pt x="410451" y="4237734"/>
                    <a:pt x="513048" y="4307960"/>
                    <a:pt x="613469" y="4307960"/>
                  </a:cubicBezTo>
                  <a:cubicBezTo>
                    <a:pt x="648601" y="4307960"/>
                    <a:pt x="680939" y="4299732"/>
                    <a:pt x="710561" y="4282740"/>
                  </a:cubicBezTo>
                  <a:cubicBezTo>
                    <a:pt x="782968" y="4241600"/>
                    <a:pt x="820279" y="4159855"/>
                    <a:pt x="814812" y="4064372"/>
                  </a:cubicBezTo>
                  <a:lnTo>
                    <a:pt x="1274592" y="3871260"/>
                  </a:lnTo>
                  <a:cubicBezTo>
                    <a:pt x="1336053" y="3953541"/>
                    <a:pt x="1404061" y="4030346"/>
                    <a:pt x="1478147" y="4101150"/>
                  </a:cubicBezTo>
                  <a:lnTo>
                    <a:pt x="1366783" y="4282202"/>
                  </a:lnTo>
                  <a:lnTo>
                    <a:pt x="1364602" y="4282202"/>
                  </a:lnTo>
                  <a:cubicBezTo>
                    <a:pt x="1312478" y="4282202"/>
                    <a:pt x="1267510" y="4303059"/>
                    <a:pt x="1237317" y="4340372"/>
                  </a:cubicBezTo>
                  <a:cubicBezTo>
                    <a:pt x="1175856" y="4418826"/>
                    <a:pt x="1201114" y="4534062"/>
                    <a:pt x="1295488" y="4609215"/>
                  </a:cubicBezTo>
                  <a:cubicBezTo>
                    <a:pt x="1341029" y="4645419"/>
                    <a:pt x="1393154" y="4664630"/>
                    <a:pt x="1443630" y="4664630"/>
                  </a:cubicBezTo>
                  <a:cubicBezTo>
                    <a:pt x="1494644" y="4664630"/>
                    <a:pt x="1541296" y="4643237"/>
                    <a:pt x="1570915" y="4606460"/>
                  </a:cubicBezTo>
                  <a:cubicBezTo>
                    <a:pt x="1602717" y="4566965"/>
                    <a:pt x="1611519" y="4516487"/>
                    <a:pt x="1598891" y="4465469"/>
                  </a:cubicBezTo>
                  <a:lnTo>
                    <a:pt x="1749218" y="4315681"/>
                  </a:lnTo>
                  <a:cubicBezTo>
                    <a:pt x="1827136" y="4366694"/>
                    <a:pt x="1908882" y="4411126"/>
                    <a:pt x="1993382" y="4450087"/>
                  </a:cubicBezTo>
                  <a:lnTo>
                    <a:pt x="1905055" y="4942198"/>
                  </a:lnTo>
                  <a:cubicBezTo>
                    <a:pt x="1809610" y="4958118"/>
                    <a:pt x="1738807" y="5012424"/>
                    <a:pt x="1714658" y="5091409"/>
                  </a:cubicBezTo>
                  <a:cubicBezTo>
                    <a:pt x="1699311" y="5141886"/>
                    <a:pt x="1705320" y="5197835"/>
                    <a:pt x="1732760" y="5248848"/>
                  </a:cubicBezTo>
                  <a:cubicBezTo>
                    <a:pt x="1772254" y="5322901"/>
                    <a:pt x="1850708" y="5382716"/>
                    <a:pt x="1948904" y="5412343"/>
                  </a:cubicBezTo>
                  <a:cubicBezTo>
                    <a:pt x="1990045" y="5424973"/>
                    <a:pt x="2031759" y="5430980"/>
                    <a:pt x="2072368" y="5430980"/>
                  </a:cubicBezTo>
                  <a:cubicBezTo>
                    <a:pt x="2197478" y="5430980"/>
                    <a:pt x="2292921" y="5371738"/>
                    <a:pt x="2321999" y="5276832"/>
                  </a:cubicBezTo>
                  <a:cubicBezTo>
                    <a:pt x="2346147" y="5197268"/>
                    <a:pt x="2316527" y="5112230"/>
                    <a:pt x="2247372" y="5046403"/>
                  </a:cubicBezTo>
                  <a:lnTo>
                    <a:pt x="2447636" y="4591032"/>
                  </a:lnTo>
                  <a:cubicBezTo>
                    <a:pt x="2497005" y="4599260"/>
                    <a:pt x="2546371" y="4605842"/>
                    <a:pt x="2596317" y="4610243"/>
                  </a:cubicBezTo>
                  <a:lnTo>
                    <a:pt x="2622111" y="4820921"/>
                  </a:lnTo>
                  <a:cubicBezTo>
                    <a:pt x="2581507" y="4852723"/>
                    <a:pt x="2557358" y="4897729"/>
                    <a:pt x="2557358" y="4947676"/>
                  </a:cubicBezTo>
                  <a:cubicBezTo>
                    <a:pt x="2557358" y="5046412"/>
                    <a:pt x="2648441" y="5121037"/>
                    <a:pt x="2769681" y="5121037"/>
                  </a:cubicBezTo>
                  <a:cubicBezTo>
                    <a:pt x="2890922" y="5121037"/>
                    <a:pt x="2984758" y="5044229"/>
                    <a:pt x="2984758" y="4946560"/>
                  </a:cubicBezTo>
                  <a:cubicBezTo>
                    <a:pt x="2984758" y="4896082"/>
                    <a:pt x="2960074" y="4850540"/>
                    <a:pt x="2918933" y="4819275"/>
                  </a:cubicBezTo>
                  <a:lnTo>
                    <a:pt x="2943081" y="4608597"/>
                  </a:lnTo>
                  <a:cubicBezTo>
                    <a:pt x="3079702" y="4594897"/>
                    <a:pt x="3213002" y="4566883"/>
                    <a:pt x="3341933" y="4524671"/>
                  </a:cubicBezTo>
                  <a:lnTo>
                    <a:pt x="3610776" y="4946027"/>
                  </a:lnTo>
                  <a:cubicBezTo>
                    <a:pt x="3552070" y="5021725"/>
                    <a:pt x="3536149" y="5110629"/>
                    <a:pt x="3572927" y="5185792"/>
                  </a:cubicBezTo>
                  <a:cubicBezTo>
                    <a:pt x="3608058" y="5259309"/>
                    <a:pt x="3688690" y="5303740"/>
                    <a:pt x="3787435" y="5303740"/>
                  </a:cubicBezTo>
                  <a:cubicBezTo>
                    <a:pt x="3845032" y="5303740"/>
                    <a:pt x="3905383" y="5288930"/>
                    <a:pt x="3962442" y="5261490"/>
                  </a:cubicBezTo>
                  <a:cubicBezTo>
                    <a:pt x="4055170" y="5216484"/>
                    <a:pt x="4123752" y="5145726"/>
                    <a:pt x="4151193" y="5066732"/>
                  </a:cubicBezTo>
                  <a:cubicBezTo>
                    <a:pt x="4169830" y="5012427"/>
                    <a:pt x="4167650" y="4956436"/>
                    <a:pt x="4144611" y="4908714"/>
                  </a:cubicBezTo>
                  <a:cubicBezTo>
                    <a:pt x="4109479" y="4835733"/>
                    <a:pt x="4031023" y="4791305"/>
                    <a:pt x="3933394" y="4790188"/>
                  </a:cubicBezTo>
                  <a:lnTo>
                    <a:pt x="3771017" y="4319465"/>
                  </a:lnTo>
                  <a:cubicBezTo>
                    <a:pt x="3810511" y="4293671"/>
                    <a:pt x="3848934" y="4266231"/>
                    <a:pt x="3886779" y="4237720"/>
                  </a:cubicBezTo>
                  <a:lnTo>
                    <a:pt x="4047511" y="4375418"/>
                  </a:lnTo>
                  <a:cubicBezTo>
                    <a:pt x="4038747" y="4426432"/>
                    <a:pt x="4051338" y="4476378"/>
                    <a:pt x="4085935" y="4513117"/>
                  </a:cubicBezTo>
                  <a:cubicBezTo>
                    <a:pt x="4116091" y="4545494"/>
                    <a:pt x="4157806" y="4562486"/>
                    <a:pt x="4203883" y="4562486"/>
                  </a:cubicBezTo>
                  <a:cubicBezTo>
                    <a:pt x="4258188" y="4562486"/>
                    <a:pt x="4315247" y="4538338"/>
                    <a:pt x="4360794" y="4495552"/>
                  </a:cubicBezTo>
                  <a:cubicBezTo>
                    <a:pt x="4448011" y="4414917"/>
                    <a:pt x="4465574" y="4295857"/>
                    <a:pt x="4399753" y="4223985"/>
                  </a:cubicBezTo>
                  <a:cubicBezTo>
                    <a:pt x="4370133" y="4191608"/>
                    <a:pt x="4327882" y="4174042"/>
                    <a:pt x="4281805" y="4174042"/>
                  </a:cubicBezTo>
                  <a:cubicBezTo>
                    <a:pt x="4276333" y="4174042"/>
                    <a:pt x="4270822" y="4174042"/>
                    <a:pt x="4265349" y="4174578"/>
                  </a:cubicBezTo>
                  <a:lnTo>
                    <a:pt x="4140817" y="4002863"/>
                  </a:lnTo>
                  <a:cubicBezTo>
                    <a:pt x="4215444" y="3920009"/>
                    <a:pt x="4282377" y="3830571"/>
                    <a:pt x="4340513" y="3735666"/>
                  </a:cubicBezTo>
                  <a:lnTo>
                    <a:pt x="4817281" y="3884876"/>
                  </a:lnTo>
                  <a:cubicBezTo>
                    <a:pt x="4821108" y="3980896"/>
                    <a:pt x="4866113" y="4058815"/>
                    <a:pt x="4942391" y="4092262"/>
                  </a:cubicBezTo>
                  <a:cubicBezTo>
                    <a:pt x="4966538" y="4103246"/>
                    <a:pt x="4993404" y="4108718"/>
                    <a:pt x="5021380" y="4108718"/>
                  </a:cubicBezTo>
                  <a:cubicBezTo>
                    <a:pt x="5127277" y="4108718"/>
                    <a:pt x="5232057" y="4026438"/>
                    <a:pt x="5289655" y="3899687"/>
                  </a:cubicBezTo>
                  <a:cubicBezTo>
                    <a:pt x="5363172" y="3734017"/>
                    <a:pt x="5325859" y="3567769"/>
                    <a:pt x="5202438" y="3511779"/>
                  </a:cubicBezTo>
                  <a:cubicBezTo>
                    <a:pt x="5177218" y="3500795"/>
                    <a:pt x="5150850" y="3494786"/>
                    <a:pt x="5122874" y="3494786"/>
                  </a:cubicBezTo>
                  <a:cubicBezTo>
                    <a:pt x="5068569" y="3494786"/>
                    <a:pt x="5013156" y="3517289"/>
                    <a:pt x="4964318" y="3556784"/>
                  </a:cubicBezTo>
                  <a:lnTo>
                    <a:pt x="4535849" y="3301098"/>
                  </a:lnTo>
                  <a:cubicBezTo>
                    <a:pt x="4562179" y="3214416"/>
                    <a:pt x="4581926" y="3125514"/>
                    <a:pt x="4595665" y="3035546"/>
                  </a:cubicBezTo>
                  <a:lnTo>
                    <a:pt x="4807450" y="3022381"/>
                  </a:lnTo>
                  <a:cubicBezTo>
                    <a:pt x="4836536" y="3065167"/>
                    <a:pt x="4880431" y="3092071"/>
                    <a:pt x="4930914" y="3094788"/>
                  </a:cubicBezTo>
                  <a:lnTo>
                    <a:pt x="4939142" y="3094788"/>
                  </a:lnTo>
                  <a:cubicBezTo>
                    <a:pt x="5035162" y="3094788"/>
                    <a:pt x="5109749" y="3009215"/>
                    <a:pt x="5116372" y="2890694"/>
                  </a:cubicBezTo>
                  <a:cubicBezTo>
                    <a:pt x="5120199" y="2824868"/>
                    <a:pt x="5100452" y="2763409"/>
                    <a:pt x="5062603" y="2721154"/>
                  </a:cubicBezTo>
                  <a:cubicBezTo>
                    <a:pt x="5033517" y="2688777"/>
                    <a:pt x="4994559" y="2669566"/>
                    <a:pt x="4952884" y="2667920"/>
                  </a:cubicBezTo>
                  <a:lnTo>
                    <a:pt x="4945766" y="2667920"/>
                  </a:lnTo>
                  <a:cubicBezTo>
                    <a:pt x="4898579" y="2667920"/>
                    <a:pt x="4855793" y="2689849"/>
                    <a:pt x="4823949" y="2726627"/>
                  </a:cubicBezTo>
                  <a:lnTo>
                    <a:pt x="4614378" y="2689313"/>
                  </a:lnTo>
                  <a:cubicBezTo>
                    <a:pt x="4613268" y="2654182"/>
                    <a:pt x="4610551" y="2620197"/>
                    <a:pt x="4607260" y="2586708"/>
                  </a:cubicBezTo>
                  <a:cubicBezTo>
                    <a:pt x="4602859" y="2537875"/>
                    <a:pt x="4595740" y="2488511"/>
                    <a:pt x="4587513" y="2439143"/>
                  </a:cubicBezTo>
                  <a:lnTo>
                    <a:pt x="5042884" y="2233942"/>
                  </a:lnTo>
                  <a:cubicBezTo>
                    <a:pt x="5092827" y="2286066"/>
                    <a:pt x="5153709" y="2315152"/>
                    <a:pt x="5215715" y="2315152"/>
                  </a:cubicBezTo>
                  <a:cubicBezTo>
                    <a:pt x="5235462" y="2315152"/>
                    <a:pt x="5254674" y="2312396"/>
                    <a:pt x="5273311" y="2306388"/>
                  </a:cubicBezTo>
                  <a:cubicBezTo>
                    <a:pt x="5342428" y="2284459"/>
                    <a:pt x="5394551" y="2225178"/>
                    <a:pt x="5415409" y="2142893"/>
                  </a:cubicBezTo>
                  <a:cubicBezTo>
                    <a:pt x="5431866" y="2078714"/>
                    <a:pt x="5428039" y="2003548"/>
                    <a:pt x="5405536" y="1931108"/>
                  </a:cubicBezTo>
                  <a:cubicBezTo>
                    <a:pt x="5360530" y="1787364"/>
                    <a:pt x="5253562" y="1690814"/>
                    <a:pt x="5140552" y="1690814"/>
                  </a:cubicBezTo>
                  <a:cubicBezTo>
                    <a:pt x="5120805" y="1690814"/>
                    <a:pt x="5101593" y="1693569"/>
                    <a:pt x="5082956" y="1699577"/>
                  </a:cubicBezTo>
                  <a:cubicBezTo>
                    <a:pt x="5003967" y="1724797"/>
                    <a:pt x="4950195" y="1796669"/>
                    <a:pt x="4935391" y="1891621"/>
                  </a:cubicBezTo>
                  <a:lnTo>
                    <a:pt x="4445456" y="1984885"/>
                  </a:lnTo>
                  <a:cubicBezTo>
                    <a:pt x="4416944" y="1922352"/>
                    <a:pt x="4384569" y="1861421"/>
                    <a:pt x="4349436" y="1803295"/>
                  </a:cubicBezTo>
                  <a:lnTo>
                    <a:pt x="4504162" y="1657905"/>
                  </a:lnTo>
                  <a:cubicBezTo>
                    <a:pt x="4520619" y="1662306"/>
                    <a:pt x="4537075" y="1665024"/>
                    <a:pt x="4552995" y="1665024"/>
                  </a:cubicBezTo>
                  <a:cubicBezTo>
                    <a:pt x="4587018" y="1665024"/>
                    <a:pt x="4618821" y="1654614"/>
                    <a:pt x="4644614" y="1635403"/>
                  </a:cubicBezTo>
                  <a:cubicBezTo>
                    <a:pt x="4677527" y="1611255"/>
                    <a:pt x="4699494" y="1574516"/>
                    <a:pt x="4706076" y="1531151"/>
                  </a:cubicBezTo>
                  <a:cubicBezTo>
                    <a:pt x="4714840" y="1475201"/>
                    <a:pt x="4697312" y="1412626"/>
                    <a:pt x="4657779" y="1359966"/>
                  </a:cubicBezTo>
                  <a:cubicBezTo>
                    <a:pt x="4612237" y="1298505"/>
                    <a:pt x="4546953" y="1261769"/>
                    <a:pt x="4482772" y="1261769"/>
                  </a:cubicBezTo>
                  <a:cubicBezTo>
                    <a:pt x="4448750" y="1261769"/>
                    <a:pt x="4416947" y="1272179"/>
                    <a:pt x="4390618" y="1291926"/>
                  </a:cubicBezTo>
                  <a:cubicBezTo>
                    <a:pt x="4350550" y="1321012"/>
                    <a:pt x="4328621" y="1367624"/>
                    <a:pt x="4327511" y="1419749"/>
                  </a:cubicBezTo>
                  <a:lnTo>
                    <a:pt x="4143393" y="1524686"/>
                  </a:lnTo>
                  <a:cubicBezTo>
                    <a:pt x="4079750" y="1453925"/>
                    <a:pt x="4010632" y="1387526"/>
                    <a:pt x="3937114" y="1327176"/>
                  </a:cubicBezTo>
                  <a:lnTo>
                    <a:pt x="4149438" y="874558"/>
                  </a:lnTo>
                  <a:cubicBezTo>
                    <a:pt x="4159312" y="875667"/>
                    <a:pt x="4169721" y="876203"/>
                    <a:pt x="4179595" y="876203"/>
                  </a:cubicBezTo>
                  <a:cubicBezTo>
                    <a:pt x="4263521" y="876203"/>
                    <a:pt x="4333743" y="841072"/>
                    <a:pt x="4372167" y="779648"/>
                  </a:cubicBezTo>
                  <a:cubicBezTo>
                    <a:pt x="4410591" y="717650"/>
                    <a:pt x="4411127" y="639196"/>
                    <a:pt x="4373813" y="563503"/>
                  </a:cubicBezTo>
                  <a:cubicBezTo>
                    <a:pt x="4344193" y="503686"/>
                    <a:pt x="4292604" y="449386"/>
                    <a:pt x="4228423" y="409355"/>
                  </a:cubicBezTo>
                  <a:cubicBezTo>
                    <a:pt x="4163670" y="369286"/>
                    <a:pt x="4091802" y="347357"/>
                    <a:pt x="4025436" y="347357"/>
                  </a:cubicBezTo>
                  <a:cubicBezTo>
                    <a:pt x="3941510" y="347357"/>
                    <a:pt x="3871817" y="382489"/>
                    <a:pt x="3833393" y="443913"/>
                  </a:cubicBezTo>
                  <a:cubicBezTo>
                    <a:pt x="3789497" y="514675"/>
                    <a:pt x="3796079" y="604116"/>
                    <a:pt x="3846022" y="685854"/>
                  </a:cubicBezTo>
                  <a:lnTo>
                    <a:pt x="3534924" y="1075408"/>
                  </a:lnTo>
                  <a:cubicBezTo>
                    <a:pt x="3467454" y="1044141"/>
                    <a:pt x="3398303" y="1017237"/>
                    <a:pt x="3328077" y="994772"/>
                  </a:cubicBezTo>
                  <a:lnTo>
                    <a:pt x="3348934" y="783556"/>
                  </a:lnTo>
                  <a:cubicBezTo>
                    <a:pt x="3395011" y="761627"/>
                    <a:pt x="3428497" y="723203"/>
                    <a:pt x="3440017" y="675483"/>
                  </a:cubicBezTo>
                  <a:cubicBezTo>
                    <a:pt x="3461946" y="577818"/>
                    <a:pt x="3388429" y="485086"/>
                    <a:pt x="3269410" y="458222"/>
                  </a:cubicBezTo>
                  <a:cubicBezTo>
                    <a:pt x="3249126" y="453821"/>
                    <a:pt x="3229915" y="451639"/>
                    <a:pt x="3210703" y="451639"/>
                  </a:cubicBezTo>
                  <a:cubicBezTo>
                    <a:pt x="3115793" y="451639"/>
                    <a:pt x="3040095" y="503763"/>
                    <a:pt x="3022529" y="581677"/>
                  </a:cubicBezTo>
                  <a:cubicBezTo>
                    <a:pt x="3012120" y="631620"/>
                    <a:pt x="3025820" y="680991"/>
                    <a:pt x="3059307" y="719944"/>
                  </a:cubicBezTo>
                  <a:lnTo>
                    <a:pt x="2989617" y="920207"/>
                  </a:lnTo>
                  <a:cubicBezTo>
                    <a:pt x="2936383" y="913625"/>
                    <a:pt x="2883191" y="909224"/>
                    <a:pt x="2829953" y="907578"/>
                  </a:cubicBezTo>
                  <a:lnTo>
                    <a:pt x="2725172" y="419827"/>
                  </a:lnTo>
                  <a:cubicBezTo>
                    <a:pt x="2806382" y="369349"/>
                    <a:pt x="2852457" y="292004"/>
                    <a:pt x="2844766" y="209149"/>
                  </a:cubicBezTo>
                  <a:cubicBezTo>
                    <a:pt x="2832673" y="88331"/>
                    <a:pt x="2707567" y="0"/>
                    <a:pt x="2546835" y="0"/>
                  </a:cubicBezTo>
                  <a:close/>
                </a:path>
              </a:pathLst>
            </a:custGeom>
            <a:solidFill>
              <a:srgbClr val="000000"/>
            </a:solidFill>
            <a:ln w="9797" cap="flat">
              <a:no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a:ea typeface="+mn-ea"/>
                <a:cs typeface="+mn-cs"/>
              </a:endParaRPr>
            </a:p>
          </p:txBody>
        </p:sp>
      </p:grpSp>
      <p:sp>
        <p:nvSpPr>
          <p:cNvPr id="2" name="Titre 1">
            <a:extLst>
              <a:ext uri="{FF2B5EF4-FFF2-40B4-BE49-F238E27FC236}">
                <a16:creationId xmlns:a16="http://schemas.microsoft.com/office/drawing/2014/main" id="{C3EA629B-601D-C655-C400-D9BA5908099F}"/>
              </a:ext>
            </a:extLst>
          </p:cNvPr>
          <p:cNvSpPr>
            <a:spLocks noGrp="1"/>
          </p:cNvSpPr>
          <p:nvPr>
            <p:ph type="title"/>
          </p:nvPr>
        </p:nvSpPr>
        <p:spPr>
          <a:xfrm>
            <a:off x="733829" y="161365"/>
            <a:ext cx="10485120" cy="1046468"/>
          </a:xfrm>
        </p:spPr>
        <p:txBody>
          <a:bodyPr/>
          <a:lstStyle/>
          <a:p>
            <a:r>
              <a:rPr lang="fr-FR"/>
              <a:t>Importance de maintenir la vaccination </a:t>
            </a:r>
            <a:br>
              <a:rPr lang="fr-FR"/>
            </a:br>
            <a:r>
              <a:rPr lang="fr-FR"/>
              <a:t>contre le zona </a:t>
            </a:r>
          </a:p>
        </p:txBody>
      </p:sp>
    </p:spTree>
    <p:extLst>
      <p:ext uri="{BB962C8B-B14F-4D97-AF65-F5344CB8AC3E}">
        <p14:creationId xmlns:p14="http://schemas.microsoft.com/office/powerpoint/2010/main" val="879667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78EF03C-CBD5-445D-9D41-CDD0AF29932C}"/>
              </a:ext>
            </a:extLst>
          </p:cNvPr>
          <p:cNvSpPr>
            <a:spLocks noGrp="1"/>
          </p:cNvSpPr>
          <p:nvPr>
            <p:ph type="ftr" sz="quarter" idx="11"/>
          </p:nvPr>
        </p:nvSpPr>
        <p:spPr>
          <a:xfrm>
            <a:off x="762949" y="5662670"/>
            <a:ext cx="10307821" cy="859798"/>
          </a:xfrm>
        </p:spPr>
        <p:txBody>
          <a:bodyPr/>
          <a:lstStyle/>
          <a:p>
            <a:pPr>
              <a:defRPr/>
            </a:pP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ARN : acide ribonucléique</a:t>
            </a:r>
          </a:p>
          <a:p>
            <a:pPr>
              <a:defRPr/>
            </a:pP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Ministère de la Santé et des Services sociaux.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[En ligne</a:t>
            </a:r>
            <a:r>
              <a:rPr lang="fr-CA" sz="900">
                <a:latin typeface="Calibri" panose="020F0502020204030204" pitchFamily="34" charset="0"/>
                <a:cs typeface="Calibri" panose="020F0502020204030204" pitchFamily="34" charset="0"/>
              </a:rPr>
              <a:t>], </a:t>
            </a:r>
            <a:r>
              <a:rPr lang="en-CA" sz="900">
                <a:latin typeface="Calibri" panose="020F0502020204030204" pitchFamily="34" charset="0"/>
                <a:cs typeface="Calibri" panose="020F0502020204030204" pitchFamily="34" charset="0"/>
              </a:rPr>
              <a:t>mis </a:t>
            </a:r>
            <a:r>
              <a:rPr lang="en-CA" sz="900" err="1">
                <a:latin typeface="Calibri" panose="020F0502020204030204" pitchFamily="34" charset="0"/>
                <a:cs typeface="Calibri" panose="020F0502020204030204" pitchFamily="34" charset="0"/>
              </a:rPr>
              <a:t>à</a:t>
            </a:r>
            <a:r>
              <a:rPr lang="en-CA" sz="900">
                <a:latin typeface="Calibri" panose="020F0502020204030204" pitchFamily="34" charset="0"/>
                <a:cs typeface="Calibri" panose="020F0502020204030204" pitchFamily="34" charset="0"/>
              </a:rPr>
              <a:t> jour le 8 </a:t>
            </a:r>
            <a:r>
              <a:rPr lang="en-CA" sz="900" err="1">
                <a:latin typeface="Calibri" panose="020F0502020204030204" pitchFamily="34" charset="0"/>
                <a:cs typeface="Calibri" panose="020F0502020204030204" pitchFamily="34" charset="0"/>
              </a:rPr>
              <a:t>septembre</a:t>
            </a:r>
            <a:r>
              <a:rPr lang="en-CA" sz="900">
                <a:latin typeface="Calibri" panose="020F0502020204030204" pitchFamily="34" charset="0"/>
                <a:cs typeface="Calibri" panose="020F0502020204030204" pitchFamily="34" charset="0"/>
              </a:rPr>
              <a:t> 2022</a:t>
            </a:r>
            <a:r>
              <a:rPr lang="fr-CA">
                <a:cs typeface="Calibri" panose="020F0502020204030204" pitchFamily="34" charset="0"/>
              </a:rPr>
              <a:t>,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fr-CA" sz="900">
                <a:latin typeface="Calibri" panose="020F0502020204030204" pitchFamily="34" charset="0"/>
                <a:hlinkClick r:id="rId3">
                  <a:extLst>
                    <a:ext uri="{A12FA001-AC4F-418D-AE19-62706E023703}">
                      <ahyp:hlinkClr xmlns:ahyp="http://schemas.microsoft.com/office/drawing/2018/hyperlinkcolor" val="tx"/>
                    </a:ext>
                  </a:extLst>
                </a:hlinkClick>
              </a:rPr>
              <a:t>https://www.msss.gouv.qc.ca/professionnels/vaccination/piq-vaccins/covid-19-vaccin-a-arn-messager-contre-la-covid-19</a:t>
            </a:r>
            <a:r>
              <a:rPr lang="fr-CA" sz="900">
                <a:latin typeface="Calibri" panose="020F0502020204030204" pitchFamily="34" charset="0"/>
                <a:cs typeface="Calibri" panose="020F0502020204030204" pitchFamily="34" charset="0"/>
              </a:rPr>
              <a:t>]</a:t>
            </a:r>
            <a:r>
              <a:rPr lang="fr-CA" sz="900">
                <a:latin typeface="Calibri" panose="020F0502020204030204" pitchFamily="34" charset="0"/>
              </a:rPr>
              <a:t>;</a:t>
            </a:r>
            <a:r>
              <a:rPr lang="en-CA" sz="900">
                <a:latin typeface="Calibri" panose="020F0502020204030204" pitchFamily="34" charset="0"/>
                <a:cs typeface="Calibri" panose="020F0502020204030204" pitchFamily="34" charset="0"/>
              </a:rPr>
              <a:t> mis </a:t>
            </a:r>
            <a:r>
              <a:rPr lang="en-CA" sz="900" err="1">
                <a:latin typeface="Calibri" panose="020F0502020204030204" pitchFamily="34" charset="0"/>
                <a:cs typeface="Calibri" panose="020F0502020204030204" pitchFamily="34" charset="0"/>
              </a:rPr>
              <a:t>à</a:t>
            </a:r>
            <a:r>
              <a:rPr lang="en-CA" sz="900">
                <a:latin typeface="Calibri" panose="020F0502020204030204" pitchFamily="34" charset="0"/>
                <a:cs typeface="Calibri" panose="020F0502020204030204" pitchFamily="34" charset="0"/>
              </a:rPr>
              <a:t> jour le 2 </a:t>
            </a:r>
            <a:r>
              <a:rPr lang="en-CA" sz="900" err="1">
                <a:latin typeface="Calibri" panose="020F0502020204030204" pitchFamily="34" charset="0"/>
                <a:cs typeface="Calibri" panose="020F0502020204030204" pitchFamily="34" charset="0"/>
              </a:rPr>
              <a:t>août</a:t>
            </a:r>
            <a:r>
              <a:rPr lang="en-CA" sz="900">
                <a:latin typeface="Calibri" panose="020F0502020204030204" pitchFamily="34" charset="0"/>
                <a:cs typeface="Calibri" panose="020F0502020204030204" pitchFamily="34" charset="0"/>
              </a:rPr>
              <a:t> 2022,</a:t>
            </a:r>
            <a:r>
              <a:rPr lang="fr-CA" sz="900">
                <a:latin typeface="Calibri" panose="020F0502020204030204" pitchFamily="34" charset="0"/>
              </a:rPr>
              <a:t>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fr-CA" sz="900">
                <a:latin typeface="Calibri" panose="020F0502020204030204" pitchFamily="34" charset="0"/>
                <a:hlinkClick r:id="rId4">
                  <a:extLst>
                    <a:ext uri="{A12FA001-AC4F-418D-AE19-62706E023703}">
                      <ahyp:hlinkClr xmlns:ahyp="http://schemas.microsoft.com/office/drawing/2018/hyperlinkcolor" val="tx"/>
                    </a:ext>
                  </a:extLst>
                </a:hlinkClick>
              </a:rPr>
              <a:t>https://www.msss.gouv.qc.ca/professionnels/vaccination/piq-vaccins/covid-19-pra-vaccin-a-proteine-recombinante-avec-adjuvant-contre-la-covid-19/</a:t>
            </a:r>
            <a:r>
              <a:rPr lang="fr-CA" sz="900">
                <a:latin typeface="Calibri" panose="020F0502020204030204" pitchFamily="34" charset="0"/>
                <a:cs typeface="Calibri" panose="020F0502020204030204" pitchFamily="34" charset="0"/>
              </a:rPr>
              <a:t>]; </a:t>
            </a:r>
          </a:p>
          <a:p>
            <a:pPr>
              <a:defRPr/>
            </a:pPr>
            <a:r>
              <a:rPr lang="en-CA" sz="900">
                <a:latin typeface="Calibri" panose="020F0502020204030204" pitchFamily="34" charset="0"/>
                <a:cs typeface="Calibri" panose="020F0502020204030204" pitchFamily="34" charset="0"/>
              </a:rPr>
              <a:t>mis </a:t>
            </a:r>
            <a:r>
              <a:rPr lang="en-CA" sz="900" err="1">
                <a:latin typeface="Calibri" panose="020F0502020204030204" pitchFamily="34" charset="0"/>
                <a:cs typeface="Calibri" panose="020F0502020204030204" pitchFamily="34" charset="0"/>
              </a:rPr>
              <a:t>à</a:t>
            </a:r>
            <a:r>
              <a:rPr lang="en-CA" sz="900">
                <a:latin typeface="Calibri" panose="020F0502020204030204" pitchFamily="34" charset="0"/>
                <a:cs typeface="Calibri" panose="020F0502020204030204" pitchFamily="34" charset="0"/>
              </a:rPr>
              <a:t> jour le 2 </a:t>
            </a:r>
            <a:r>
              <a:rPr lang="en-CA" sz="900" err="1">
                <a:latin typeface="Calibri" panose="020F0502020204030204" pitchFamily="34" charset="0"/>
                <a:cs typeface="Calibri" panose="020F0502020204030204" pitchFamily="34" charset="0"/>
              </a:rPr>
              <a:t>août</a:t>
            </a:r>
            <a:r>
              <a:rPr lang="en-CA" sz="900">
                <a:latin typeface="Calibri" panose="020F0502020204030204" pitchFamily="34" charset="0"/>
                <a:cs typeface="Calibri" panose="020F0502020204030204" pitchFamily="34" charset="0"/>
              </a:rPr>
              <a:t> 2022,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fr-CA" sz="900">
                <a:latin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https://www.msss.gouv.qc.ca/professionnels/vaccination/piq-vaccins/covid-19-vv-vaccins-a-vecteur-viral-contre-la-covid-19/</a:t>
            </a:r>
            <a:r>
              <a:rPr lang="fr-CA" sz="900">
                <a:latin typeface="Calibri" panose="020F0502020204030204" pitchFamily="34" charset="0"/>
                <a:cs typeface="Calibri" panose="020F0502020204030204" pitchFamily="34" charset="0"/>
              </a:rPr>
              <a:t>].</a:t>
            </a:r>
            <a:endParaRPr lang="en-CA" sz="9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FA97D8F-9580-234C-96C3-65DBB07B9842}"/>
              </a:ext>
            </a:extLst>
          </p:cNvPr>
          <p:cNvSpPr>
            <a:spLocks noGrp="1"/>
          </p:cNvSpPr>
          <p:nvPr>
            <p:ph type="title"/>
          </p:nvPr>
        </p:nvSpPr>
        <p:spPr>
          <a:xfrm>
            <a:off x="733829" y="161365"/>
            <a:ext cx="10485120" cy="1046468"/>
          </a:xfrm>
        </p:spPr>
        <p:txBody>
          <a:bodyPr/>
          <a:lstStyle/>
          <a:p>
            <a:r>
              <a:rPr lang="fr-CA"/>
              <a:t>Vaccins contre la COVID et le zona</a:t>
            </a:r>
          </a:p>
        </p:txBody>
      </p:sp>
      <p:sp>
        <p:nvSpPr>
          <p:cNvPr id="3" name="Text Placeholder 2">
            <a:extLst>
              <a:ext uri="{FF2B5EF4-FFF2-40B4-BE49-F238E27FC236}">
                <a16:creationId xmlns:a16="http://schemas.microsoft.com/office/drawing/2014/main" id="{85540E11-9F15-524B-84AF-0C9A919A9285}"/>
              </a:ext>
            </a:extLst>
          </p:cNvPr>
          <p:cNvSpPr>
            <a:spLocks noGrp="1"/>
          </p:cNvSpPr>
          <p:nvPr>
            <p:ph idx="1"/>
          </p:nvPr>
        </p:nvSpPr>
        <p:spPr>
          <a:xfrm>
            <a:off x="749705" y="1567507"/>
            <a:ext cx="10682363" cy="4332318"/>
          </a:xfrm>
        </p:spPr>
        <p:txBody>
          <a:bodyPr vert="horz" lIns="91440" tIns="45720" rIns="91440" bIns="45720" rtlCol="0" anchor="t">
            <a:normAutofit/>
          </a:bodyPr>
          <a:lstStyle/>
          <a:p>
            <a:pPr marL="0" indent="0">
              <a:spcAft>
                <a:spcPts val="3000"/>
              </a:spcAft>
              <a:buNone/>
            </a:pPr>
            <a:r>
              <a:rPr lang="fr-CA"/>
              <a:t>Chez l’adulte, le Comité sur l’immunisation du Québec (CIQ) considère que ces vaccins peuvent être administrés en même temps qu’un vaccin inactivé, un vaccin vivant atténué ou un test cutané à la tuberculine (TCT), ou à n’importe quel moment avant ou après :</a:t>
            </a:r>
          </a:p>
          <a:p>
            <a:pPr>
              <a:spcAft>
                <a:spcPts val="3000"/>
              </a:spcAft>
            </a:pPr>
            <a:r>
              <a:rPr lang="fr-CA"/>
              <a:t>COVID-19 ARNm (vaccins à ARN messager)</a:t>
            </a:r>
          </a:p>
          <a:p>
            <a:pPr>
              <a:spcAft>
                <a:spcPts val="3000"/>
              </a:spcAft>
            </a:pPr>
            <a:r>
              <a:rPr lang="fr-CA"/>
              <a:t>COVID-19 PRA (vaccins à protéine recombinante avec adjuvant)</a:t>
            </a:r>
          </a:p>
          <a:p>
            <a:pPr>
              <a:spcAft>
                <a:spcPts val="3000"/>
              </a:spcAft>
            </a:pPr>
            <a:r>
              <a:rPr lang="fr-CA"/>
              <a:t>COVID-19 VV (vaccins à vecteur viral)</a:t>
            </a:r>
          </a:p>
        </p:txBody>
      </p:sp>
      <p:sp>
        <p:nvSpPr>
          <p:cNvPr id="8" name="Slide Number Placeholder 7">
            <a:extLst>
              <a:ext uri="{FF2B5EF4-FFF2-40B4-BE49-F238E27FC236}">
                <a16:creationId xmlns:a16="http://schemas.microsoft.com/office/drawing/2014/main" id="{B0F4F724-0785-4C46-A9E0-A474B6329A50}"/>
              </a:ext>
            </a:extLst>
          </p:cNvPr>
          <p:cNvSpPr>
            <a:spLocks noGrp="1"/>
          </p:cNvSpPr>
          <p:nvPr>
            <p:ph type="sldNum" sz="quarter" idx="12"/>
          </p:nvPr>
        </p:nvSpPr>
        <p:spPr/>
        <p:txBody>
          <a:bodyPr/>
          <a:lstStyle/>
          <a:p>
            <a:fld id="{2789393D-23C3-F148-91BA-4F8B005EBEDD}" type="slidenum">
              <a:rPr lang="en-US" smtClean="0"/>
              <a:pPr/>
              <a:t>22</a:t>
            </a:fld>
            <a:endParaRPr lang="en-US"/>
          </a:p>
        </p:txBody>
      </p:sp>
    </p:spTree>
    <p:extLst>
      <p:ext uri="{BB962C8B-B14F-4D97-AF65-F5344CB8AC3E}">
        <p14:creationId xmlns:p14="http://schemas.microsoft.com/office/powerpoint/2010/main" val="155009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blonde hair&#10;&#10;Description automatically generated with low confidence">
            <a:extLst>
              <a:ext uri="{FF2B5EF4-FFF2-40B4-BE49-F238E27FC236}">
                <a16:creationId xmlns:a16="http://schemas.microsoft.com/office/drawing/2014/main" id="{045BE813-A91C-EAFE-2B6B-F8D774F89B62}"/>
              </a:ext>
            </a:extLst>
          </p:cNvPr>
          <p:cNvPicPr>
            <a:picLocks noChangeAspect="1"/>
          </p:cNvPicPr>
          <p:nvPr/>
        </p:nvPicPr>
        <p:blipFill>
          <a:blip r:embed="rId2"/>
          <a:stretch>
            <a:fillRect/>
          </a:stretch>
        </p:blipFill>
        <p:spPr>
          <a:xfrm>
            <a:off x="10500" y="1704560"/>
            <a:ext cx="6085499" cy="4059801"/>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09558" y="853440"/>
            <a:ext cx="4860714" cy="5242560"/>
          </a:xfrm>
        </p:spPr>
        <p:txBody>
          <a:bodyPr vert="horz" lIns="91440" tIns="45720" rIns="91440" bIns="45720" rtlCol="0" anchor="t">
            <a:noAutofit/>
          </a:bodyPr>
          <a:lstStyle/>
          <a:p>
            <a:pPr marL="0" indent="0">
              <a:spcAft>
                <a:spcPts val="1800"/>
              </a:spcAft>
              <a:buNone/>
            </a:pPr>
            <a:r>
              <a:rPr lang="fr-CA" sz="2800"/>
              <a:t>Vous réalisez qu’une           femme de 59 ans, vaccinée en février 2020 avec une dose de vaccin Zona-SU, n’a pas encore reçu sa 2</a:t>
            </a:r>
            <a:r>
              <a:rPr lang="fr-CA" sz="2800" baseline="30000"/>
              <a:t>e</a:t>
            </a:r>
            <a:r>
              <a:rPr lang="fr-CA" sz="2800"/>
              <a:t> dose… </a:t>
            </a:r>
            <a:endParaRPr lang="fr-CA" sz="2400"/>
          </a:p>
          <a:p>
            <a:pPr marL="0" indent="0">
              <a:spcAft>
                <a:spcPts val="1200"/>
              </a:spcAft>
              <a:buNone/>
            </a:pPr>
            <a:r>
              <a:rPr lang="fr-CA" sz="2800" b="1"/>
              <a:t>Messages clés du cas</a:t>
            </a:r>
          </a:p>
          <a:p>
            <a:pPr>
              <a:spcAft>
                <a:spcPts val="1200"/>
              </a:spcAft>
            </a:pPr>
            <a:r>
              <a:rPr lang="fr-CA" sz="2000"/>
              <a:t>Le PIQ recommande de vacciner </a:t>
            </a:r>
            <a:br>
              <a:rPr lang="fr-CA" sz="2000"/>
            </a:br>
            <a:r>
              <a:rPr lang="fr-FR" sz="2000"/>
              <a:t>toutes les personnes âgées de </a:t>
            </a:r>
            <a:r>
              <a:rPr lang="en-US" sz="2000"/>
              <a:t>≥</a:t>
            </a:r>
            <a:r>
              <a:rPr lang="fr-FR" sz="2000"/>
              <a:t> 50 ans</a:t>
            </a:r>
          </a:p>
          <a:p>
            <a:pPr>
              <a:spcAft>
                <a:spcPts val="1200"/>
              </a:spcAft>
            </a:pPr>
            <a:r>
              <a:rPr lang="fr-FR" sz="2000"/>
              <a:t>Vaccin Zona-SU : administration IM </a:t>
            </a:r>
            <a:br>
              <a:rPr lang="fr-FR" sz="2000"/>
            </a:br>
            <a:r>
              <a:rPr lang="fr-FR" sz="2000"/>
              <a:t>de 2 doses </a:t>
            </a:r>
            <a:r>
              <a:rPr lang="fr-CA" sz="2000"/>
              <a:t>à un intervalle de 2 à 12 mois (PIQ)</a:t>
            </a:r>
          </a:p>
          <a:p>
            <a:r>
              <a:rPr lang="fr-FR" sz="2000"/>
              <a:t>En cas d’interruption : poursuivre </a:t>
            </a:r>
            <a:br>
              <a:rPr lang="fr-FR" sz="2000"/>
            </a:br>
            <a:r>
              <a:rPr lang="fr-FR" sz="2000"/>
              <a:t>le calendrier de vaccination là où </a:t>
            </a:r>
            <a:br>
              <a:rPr lang="fr-FR" sz="2000"/>
            </a:br>
            <a:r>
              <a:rPr lang="fr-FR" sz="2000"/>
              <a:t>il a été arrêté</a:t>
            </a:r>
          </a:p>
          <a:p>
            <a:endParaRPr lang="fr-FR" sz="2000"/>
          </a:p>
          <a:p>
            <a:endParaRPr lang="fr-FR" sz="2000"/>
          </a:p>
          <a:p>
            <a:pPr lvl="1"/>
            <a:endParaRPr lang="fr-FR" sz="1800"/>
          </a:p>
          <a:p>
            <a:pPr lvl="1"/>
            <a:endParaRPr lang="fr-FR" sz="1800"/>
          </a:p>
          <a:p>
            <a:endParaRPr lang="fr-CA" sz="2000"/>
          </a:p>
          <a:p>
            <a:endParaRPr lang="fr-CA" sz="2000"/>
          </a:p>
          <a:p>
            <a:endParaRPr lang="fr-CA" sz="2800"/>
          </a:p>
        </p:txBody>
      </p:sp>
      <p:sp>
        <p:nvSpPr>
          <p:cNvPr id="9" name="Footer Placeholder 8">
            <a:extLst>
              <a:ext uri="{FF2B5EF4-FFF2-40B4-BE49-F238E27FC236}">
                <a16:creationId xmlns:a16="http://schemas.microsoft.com/office/drawing/2014/main" id="{42675B42-9E0B-4553-9BBF-60949F886E0A}"/>
              </a:ext>
            </a:extLst>
          </p:cNvPr>
          <p:cNvSpPr>
            <a:spLocks noGrp="1"/>
          </p:cNvSpPr>
          <p:nvPr>
            <p:ph type="ftr" sz="quarter" idx="3"/>
          </p:nvPr>
        </p:nvSpPr>
        <p:spPr>
          <a:xfrm>
            <a:off x="6709558" y="5919220"/>
            <a:ext cx="4722509" cy="609600"/>
          </a:xfrm>
        </p:spPr>
        <p:txBody>
          <a:bodyPr/>
          <a:lstStyle/>
          <a:p>
            <a:r>
              <a:rPr lang="fr-CA" sz="900">
                <a:latin typeface="Calibri" panose="020F0502020204030204" pitchFamily="34" charset="0"/>
              </a:rPr>
              <a:t>IM : intramusculaire; PIQ : Protocole d’immunisation du Québec</a:t>
            </a:r>
            <a:endParaRPr lang="en-CA" sz="90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CBDB5953-5EFF-4ECC-9808-4901CE533467}"/>
              </a:ext>
            </a:extLst>
          </p:cNvPr>
          <p:cNvSpPr>
            <a:spLocks noGrp="1"/>
          </p:cNvSpPr>
          <p:nvPr>
            <p:ph type="sldNum" sz="quarter" idx="12"/>
          </p:nvPr>
        </p:nvSpPr>
        <p:spPr/>
        <p:txBody>
          <a:bodyPr/>
          <a:lstStyle/>
          <a:p>
            <a:fld id="{2789393D-23C3-F148-91BA-4F8B005EBEDD}" type="slidenum">
              <a:rPr lang="en-US" smtClean="0"/>
              <a:pPr/>
              <a:t>23</a:t>
            </a:fld>
            <a:endParaRPr lang="en-US"/>
          </a:p>
        </p:txBody>
      </p:sp>
      <p:sp>
        <p:nvSpPr>
          <p:cNvPr id="5" name="Rectangle: Rounded Corners 4">
            <a:hlinkClick r:id="rId3" action="ppaction://hlinksldjump"/>
            <a:extLst>
              <a:ext uri="{FF2B5EF4-FFF2-40B4-BE49-F238E27FC236}">
                <a16:creationId xmlns:a16="http://schemas.microsoft.com/office/drawing/2014/main" id="{3D7B56EB-7306-4337-A65E-8A563FA6C445}"/>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8" name="Title 1">
            <a:extLst>
              <a:ext uri="{FF2B5EF4-FFF2-40B4-BE49-F238E27FC236}">
                <a16:creationId xmlns:a16="http://schemas.microsoft.com/office/drawing/2014/main" id="{C1E381CE-F273-32F6-A2CB-9FFDF3664E3A}"/>
              </a:ext>
            </a:extLst>
          </p:cNvPr>
          <p:cNvSpPr txBox="1">
            <a:spLocks/>
          </p:cNvSpPr>
          <p:nvPr/>
        </p:nvSpPr>
        <p:spPr>
          <a:xfrm>
            <a:off x="853440" y="304800"/>
            <a:ext cx="4389120" cy="1600200"/>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4800" b="0" i="0" kern="1200">
                <a:solidFill>
                  <a:schemeClr val="bg1"/>
                </a:solidFill>
                <a:latin typeface="Calibri" panose="020F0502020204030204" pitchFamily="34" charset="0"/>
                <a:ea typeface="+mj-ea"/>
                <a:cs typeface="Calibri" panose="020F0502020204030204" pitchFamily="34" charset="0"/>
              </a:defRPr>
            </a:lvl1pPr>
          </a:lstStyle>
          <a:p>
            <a:r>
              <a:rPr lang="fr-CA"/>
              <a:t>CAS n</a:t>
            </a:r>
            <a:r>
              <a:rPr lang="fr-CA" baseline="30000"/>
              <a:t>o </a:t>
            </a:r>
            <a:r>
              <a:rPr lang="fr-CA"/>
              <a:t>1</a:t>
            </a:r>
          </a:p>
        </p:txBody>
      </p:sp>
      <p:sp>
        <p:nvSpPr>
          <p:cNvPr id="12" name="Rectangle 11">
            <a:extLst>
              <a:ext uri="{FF2B5EF4-FFF2-40B4-BE49-F238E27FC236}">
                <a16:creationId xmlns:a16="http://schemas.microsoft.com/office/drawing/2014/main" id="{CB7366DB-FDDF-D55C-76C4-DD6A330FB1CD}"/>
              </a:ext>
            </a:extLst>
          </p:cNvPr>
          <p:cNvSpPr/>
          <p:nvPr/>
        </p:nvSpPr>
        <p:spPr>
          <a:xfrm>
            <a:off x="4941916" y="1704559"/>
            <a:ext cx="1154084" cy="4059801"/>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525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his arms crossed&#10;&#10;Description automatically generated with medium confidence">
            <a:extLst>
              <a:ext uri="{FF2B5EF4-FFF2-40B4-BE49-F238E27FC236}">
                <a16:creationId xmlns:a16="http://schemas.microsoft.com/office/drawing/2014/main" id="{7A196A48-F664-AAA5-A455-1B8B9CD1F6CE}"/>
              </a:ext>
            </a:extLst>
          </p:cNvPr>
          <p:cNvPicPr>
            <a:picLocks noChangeAspect="1"/>
          </p:cNvPicPr>
          <p:nvPr/>
        </p:nvPicPr>
        <p:blipFill rotWithShape="1">
          <a:blip r:embed="rId2"/>
          <a:srcRect l="17274" b="19398"/>
          <a:stretch/>
        </p:blipFill>
        <p:spPr>
          <a:xfrm>
            <a:off x="0" y="1706220"/>
            <a:ext cx="6095997"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21435" y="853440"/>
            <a:ext cx="4710632" cy="5242560"/>
          </a:xfrm>
        </p:spPr>
        <p:txBody>
          <a:bodyPr vert="horz" lIns="91440" tIns="45720" rIns="91440" bIns="45720" rtlCol="0" anchor="t">
            <a:noAutofit/>
          </a:bodyPr>
          <a:lstStyle/>
          <a:p>
            <a:pPr marL="0" indent="0">
              <a:buNone/>
            </a:pPr>
            <a:r>
              <a:rPr lang="fr-CA" sz="2800"/>
              <a:t>Un homme de 55 ans </a:t>
            </a:r>
            <a:br>
              <a:rPr lang="fr-CA" sz="2800"/>
            </a:br>
            <a:r>
              <a:rPr lang="fr-CA" sz="2800"/>
              <a:t>dont le zona a été traité avec un antiviral il y a 4 mois vous consulte aujourd’hui pour </a:t>
            </a:r>
            <a:br>
              <a:rPr lang="fr-CA" sz="2800"/>
            </a:br>
            <a:r>
              <a:rPr lang="fr-CA" sz="2800"/>
              <a:t>la prise en charge de sa douleur persistante. </a:t>
            </a:r>
            <a:br>
              <a:rPr lang="fr-CA" sz="2800"/>
            </a:br>
            <a:r>
              <a:rPr lang="fr-CA" sz="2800"/>
              <a:t>Il se demande d’ailleurs </a:t>
            </a:r>
            <a:br>
              <a:rPr lang="fr-CA" sz="2800"/>
            </a:br>
            <a:r>
              <a:rPr lang="fr-CA" sz="2800"/>
              <a:t>si la vaccination pourrait atténuer la douleur.</a:t>
            </a:r>
          </a:p>
          <a:p>
            <a:pPr lvl="1"/>
            <a:endParaRPr lang="fr-CA" sz="2400"/>
          </a:p>
          <a:p>
            <a:pPr marL="0" indent="-2117">
              <a:buNone/>
            </a:pPr>
            <a:r>
              <a:rPr lang="fr-CA" sz="2800">
                <a:solidFill>
                  <a:schemeClr val="accent1">
                    <a:lumMod val="50000"/>
                  </a:schemeClr>
                </a:solidFill>
              </a:rPr>
              <a:t>Comment optimiser la prise en charge de sa douleur?</a:t>
            </a:r>
          </a:p>
        </p:txBody>
      </p:sp>
      <p:sp>
        <p:nvSpPr>
          <p:cNvPr id="9" name="Footer Placeholder 8">
            <a:extLst>
              <a:ext uri="{FF2B5EF4-FFF2-40B4-BE49-F238E27FC236}">
                <a16:creationId xmlns:a16="http://schemas.microsoft.com/office/drawing/2014/main" id="{DEB116AD-7F4F-48F6-BB62-17EEFB627431}"/>
              </a:ext>
            </a:extLst>
          </p:cNvPr>
          <p:cNvSpPr>
            <a:spLocks noGrp="1"/>
          </p:cNvSpPr>
          <p:nvPr>
            <p:ph type="ftr" sz="quarter" idx="3"/>
          </p:nvPr>
        </p:nvSpPr>
        <p:spPr>
          <a:xfrm>
            <a:off x="6840188" y="5919220"/>
            <a:ext cx="4591880" cy="609600"/>
          </a:xfrm>
        </p:spPr>
        <p:txBody>
          <a:bodyPr/>
          <a:lstStyle/>
          <a:p>
            <a:endParaRPr lang="en-US"/>
          </a:p>
        </p:txBody>
      </p:sp>
      <p:sp>
        <p:nvSpPr>
          <p:cNvPr id="10" name="Slide Number Placeholder 9">
            <a:extLst>
              <a:ext uri="{FF2B5EF4-FFF2-40B4-BE49-F238E27FC236}">
                <a16:creationId xmlns:a16="http://schemas.microsoft.com/office/drawing/2014/main" id="{533DD5F2-2AC5-4266-AC21-4A7E2F578F6B}"/>
              </a:ext>
            </a:extLst>
          </p:cNvPr>
          <p:cNvSpPr>
            <a:spLocks noGrp="1"/>
          </p:cNvSpPr>
          <p:nvPr>
            <p:ph type="sldNum" sz="quarter" idx="12"/>
          </p:nvPr>
        </p:nvSpPr>
        <p:spPr/>
        <p:txBody>
          <a:bodyPr/>
          <a:lstStyle/>
          <a:p>
            <a:fld id="{2789393D-23C3-F148-91BA-4F8B005EBEDD}" type="slidenum">
              <a:rPr lang="en-US" smtClean="0"/>
              <a:pPr/>
              <a:t>24</a:t>
            </a:fld>
            <a:endParaRPr lang="en-US"/>
          </a:p>
        </p:txBody>
      </p:sp>
      <p:sp>
        <p:nvSpPr>
          <p:cNvPr id="7" name="Title 1">
            <a:extLst>
              <a:ext uri="{FF2B5EF4-FFF2-40B4-BE49-F238E27FC236}">
                <a16:creationId xmlns:a16="http://schemas.microsoft.com/office/drawing/2014/main" id="{4D0CF061-5411-A50A-4383-57BE1F68C339}"/>
              </a:ext>
            </a:extLst>
          </p:cNvPr>
          <p:cNvSpPr>
            <a:spLocks noGrp="1"/>
          </p:cNvSpPr>
          <p:nvPr>
            <p:ph type="title"/>
          </p:nvPr>
        </p:nvSpPr>
        <p:spPr>
          <a:xfrm>
            <a:off x="853440" y="304800"/>
            <a:ext cx="4389120" cy="1600200"/>
          </a:xfrm>
        </p:spPr>
        <p:txBody>
          <a:bodyPr/>
          <a:lstStyle/>
          <a:p>
            <a:r>
              <a:rPr lang="fr-CA"/>
              <a:t>CAS n</a:t>
            </a:r>
            <a:r>
              <a:rPr lang="fr-CA" baseline="30000"/>
              <a:t>o </a:t>
            </a:r>
            <a:r>
              <a:rPr lang="fr-CA"/>
              <a:t>2</a:t>
            </a:r>
          </a:p>
        </p:txBody>
      </p:sp>
      <p:sp>
        <p:nvSpPr>
          <p:cNvPr id="12" name="Rectangle 11">
            <a:extLst>
              <a:ext uri="{FF2B5EF4-FFF2-40B4-BE49-F238E27FC236}">
                <a16:creationId xmlns:a16="http://schemas.microsoft.com/office/drawing/2014/main" id="{46C37F09-E57A-1E49-8355-B00B558A6CDF}"/>
              </a:ext>
            </a:extLst>
          </p:cNvPr>
          <p:cNvSpPr/>
          <p:nvPr/>
        </p:nvSpPr>
        <p:spPr>
          <a:xfrm>
            <a:off x="4941916" y="1706220"/>
            <a:ext cx="1154084" cy="397068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19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F4D3673-0A67-4885-8D90-5BC60DB169C5}"/>
              </a:ext>
            </a:extLst>
          </p:cNvPr>
          <p:cNvSpPr/>
          <p:nvPr>
            <p:custDataLst>
              <p:tags r:id="rId1"/>
            </p:custDataLst>
          </p:nvPr>
        </p:nvSpPr>
        <p:spPr>
          <a:xfrm>
            <a:off x="6632938" y="2349665"/>
            <a:ext cx="4710965" cy="897875"/>
          </a:xfrm>
          <a:prstGeom prst="roundRect">
            <a:avLst>
              <a:gd name="adj" fmla="val 50000"/>
            </a:avLst>
          </a:prstGeom>
          <a:solidFill>
            <a:schemeClr val="accent2"/>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2960" tIns="60957" rIns="60957" bIns="60957" numCol="1" spcCol="38100" rtlCol="0" anchor="ctr">
            <a:noAutofit/>
          </a:bodyPr>
          <a:lstStyle/>
          <a:p>
            <a:pPr marL="0" marR="0" lvl="0" indent="0" algn="l" defTabSz="457200" rtl="0" eaLnBrk="1" fontAlgn="auto" latinLnBrk="0" hangingPunct="1">
              <a:lnSpc>
                <a:spcPct val="90000"/>
              </a:lnSpc>
              <a:spcBef>
                <a:spcPts val="600"/>
              </a:spcBef>
              <a:spcAft>
                <a:spcPts val="0"/>
              </a:spcAft>
              <a:buClr>
                <a:srgbClr val="7F8FA9"/>
              </a:buClr>
              <a:buSzPct val="100000"/>
              <a:buFont typeface="Arial"/>
              <a:buNone/>
              <a:tabLst/>
              <a:defRPr/>
            </a:pP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L’incidence augmente </a:t>
            </a:r>
            <a:b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b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avec l’</a:t>
            </a:r>
            <a:r>
              <a:rPr kumimoji="0" lang="fr-CA" sz="2000" b="0" i="0" u="none" strike="noStrike" kern="1200" cap="none" spc="0" normalizeH="0" baseline="0" noProof="0" err="1">
                <a:ln>
                  <a:noFill/>
                </a:ln>
                <a:solidFill>
                  <a:schemeClr val="bg1"/>
                </a:solidFill>
                <a:effectLst/>
                <a:uLnTx/>
                <a:uFillTx/>
                <a:latin typeface="Calibri" panose="020F0502020204030204" pitchFamily="34" charset="0"/>
                <a:ea typeface="+mn-ea"/>
                <a:cs typeface="Calibri" panose="020F0502020204030204" pitchFamily="34" charset="0"/>
                <a:sym typeface="Arial"/>
              </a:rPr>
              <a:t>âge</a:t>
            </a:r>
            <a:endPar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endParaRPr>
          </a:p>
        </p:txBody>
      </p:sp>
      <p:sp>
        <p:nvSpPr>
          <p:cNvPr id="20" name="Rectangle: Rounded Corners 19">
            <a:extLst>
              <a:ext uri="{FF2B5EF4-FFF2-40B4-BE49-F238E27FC236}">
                <a16:creationId xmlns:a16="http://schemas.microsoft.com/office/drawing/2014/main" id="{14289004-FE35-411E-879B-25D88B39EE25}"/>
              </a:ext>
            </a:extLst>
          </p:cNvPr>
          <p:cNvSpPr/>
          <p:nvPr>
            <p:custDataLst>
              <p:tags r:id="rId2"/>
            </p:custDataLst>
          </p:nvPr>
        </p:nvSpPr>
        <p:spPr>
          <a:xfrm>
            <a:off x="6604735" y="3682368"/>
            <a:ext cx="4710965" cy="1458591"/>
          </a:xfrm>
          <a:prstGeom prst="roundRect">
            <a:avLst>
              <a:gd name="adj" fmla="val 50000"/>
            </a:avLst>
          </a:prstGeom>
          <a:solidFill>
            <a:schemeClr val="accent3">
              <a:lumMod val="50000"/>
            </a:schemeClr>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2960" tIns="60957" rIns="60957" bIns="60957" numCol="1" spcCol="38100" rtlCol="0" anchor="ctr">
            <a:noAutofit/>
          </a:bodyPr>
          <a:lstStyle/>
          <a:p>
            <a:pPr marL="0" marR="0" lvl="0" indent="0" algn="l" defTabSz="457200" rtl="0" eaLnBrk="1" fontAlgn="auto" latinLnBrk="0" hangingPunct="1">
              <a:lnSpc>
                <a:spcPct val="90000"/>
              </a:lnSpc>
              <a:spcBef>
                <a:spcPts val="600"/>
              </a:spcBef>
              <a:spcAft>
                <a:spcPts val="0"/>
              </a:spcAft>
              <a:buClr>
                <a:srgbClr val="7F8FA9"/>
              </a:buClr>
              <a:buSzPct val="100000"/>
              <a:buFont typeface="Arial"/>
              <a:buNone/>
              <a:tabLst/>
              <a:defRPr/>
            </a:pP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Réduit souvent de beaucoup </a:t>
            </a:r>
            <a:b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b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la qualité de vie, en particulier </a:t>
            </a:r>
            <a:b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b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chez les personnes âgées</a:t>
            </a:r>
          </a:p>
        </p:txBody>
      </p:sp>
      <p:sp>
        <p:nvSpPr>
          <p:cNvPr id="1422" name="Titre 1"/>
          <p:cNvSpPr txBox="1">
            <a:spLocks noGrp="1"/>
          </p:cNvSpPr>
          <p:nvPr>
            <p:ph type="title"/>
            <p:custDataLst>
              <p:tags r:id="rId3"/>
            </p:custDataLst>
          </p:nvPr>
        </p:nvSpPr>
        <p:spPr>
          <a:xfrm>
            <a:off x="733829" y="161365"/>
            <a:ext cx="10485120" cy="1046468"/>
          </a:xfrm>
        </p:spPr>
        <p:txBody>
          <a:bodyPr/>
          <a:lstStyle/>
          <a:p>
            <a:r>
              <a:rPr lang="fr-CA"/>
              <a:t>Névralgie post-herpétique </a:t>
            </a:r>
            <a:r>
              <a:rPr lang="en-CA"/>
              <a:t>(NPH) </a:t>
            </a:r>
          </a:p>
        </p:txBody>
      </p:sp>
      <p:sp>
        <p:nvSpPr>
          <p:cNvPr id="1423" name="Espace réservé du contenu 2"/>
          <p:cNvSpPr txBox="1">
            <a:spLocks noGrp="1"/>
          </p:cNvSpPr>
          <p:nvPr>
            <p:ph idx="1"/>
            <p:custDataLst>
              <p:tags r:id="rId4"/>
            </p:custDataLst>
          </p:nvPr>
        </p:nvSpPr>
        <p:spPr>
          <a:xfrm>
            <a:off x="749705" y="1567507"/>
            <a:ext cx="6941415" cy="595239"/>
          </a:xfrm>
        </p:spPr>
        <p:txBody>
          <a:bodyPr>
            <a:normAutofit/>
          </a:bodyPr>
          <a:lstStyle/>
          <a:p>
            <a:pPr marL="0" indent="0">
              <a:buNone/>
            </a:pPr>
            <a:r>
              <a:rPr lang="fr-CA"/>
              <a:t>Complication la plus fréquente du zona aigu</a:t>
            </a:r>
          </a:p>
        </p:txBody>
      </p:sp>
      <p:sp>
        <p:nvSpPr>
          <p:cNvPr id="7" name="Rectangle: Rounded Corners 6">
            <a:extLst>
              <a:ext uri="{FF2B5EF4-FFF2-40B4-BE49-F238E27FC236}">
                <a16:creationId xmlns:a16="http://schemas.microsoft.com/office/drawing/2014/main" id="{B86E3B7E-78F6-481A-9550-CAF64A9B1EF1}"/>
              </a:ext>
            </a:extLst>
          </p:cNvPr>
          <p:cNvSpPr/>
          <p:nvPr>
            <p:custDataLst>
              <p:tags r:id="rId5"/>
            </p:custDataLst>
          </p:nvPr>
        </p:nvSpPr>
        <p:spPr>
          <a:xfrm>
            <a:off x="853200" y="2355158"/>
            <a:ext cx="5113709" cy="3282503"/>
          </a:xfrm>
          <a:prstGeom prst="roundRect">
            <a:avLst>
              <a:gd name="adj" fmla="val 2818"/>
            </a:avLst>
          </a:prstGeom>
          <a:solidFill>
            <a:schemeClr val="accent1"/>
          </a:solidFill>
          <a:ln w="95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60957" rIns="182880" bIns="60957" numCol="1" spcCol="38100" rtlCol="0" anchor="ctr">
            <a:noAutofit/>
          </a:bodyPr>
          <a:lstStyle/>
          <a:p>
            <a:pPr marL="0" marR="0" lvl="0" indent="0" algn="l" defTabSz="609585" rtl="0" eaLnBrk="1" fontAlgn="auto" latinLnBrk="0" hangingPunct="1">
              <a:lnSpc>
                <a:spcPct val="90000"/>
              </a:lnSpc>
              <a:spcBef>
                <a:spcPts val="0"/>
              </a:spcBef>
              <a:spcAft>
                <a:spcPts val="600"/>
              </a:spcAft>
              <a:buClr>
                <a:srgbClr val="7F8FA9"/>
              </a:buClr>
              <a:buSzTx/>
              <a:buFontTx/>
              <a:buNone/>
              <a:tabLst/>
              <a:defRPr/>
            </a:pP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Douleur qui persiste &gt; </a:t>
            </a:r>
            <a:r>
              <a:rPr kumimoji="0" lang="fr-CA" sz="20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90 jours </a:t>
            </a: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après </a:t>
            </a:r>
            <a:b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b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le début de l’éruption cutanée et </a:t>
            </a:r>
            <a:b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b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qui peut durer des mois ou des années</a:t>
            </a:r>
            <a:r>
              <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a:t>
            </a:r>
            <a:endParaRPr kumimoji="0" lang="fr-CA" sz="20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609585" rtl="0" eaLnBrk="1" fontAlgn="auto" latinLnBrk="0" hangingPunct="1">
              <a:lnSpc>
                <a:spcPct val="90000"/>
              </a:lnSpc>
              <a:spcBef>
                <a:spcPts val="0"/>
              </a:spcBef>
              <a:spcAft>
                <a:spcPts val="300"/>
              </a:spcAft>
              <a:buClr>
                <a:srgbClr val="7F8FA9"/>
              </a:buClr>
              <a:buSzTx/>
              <a:buFontTx/>
              <a:buNone/>
              <a:tabLst/>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Douleur complexe, par exemple :</a:t>
            </a:r>
          </a:p>
          <a:p>
            <a:pPr marL="203200" indent="-203200">
              <a:lnSpc>
                <a:spcPct val="90000"/>
              </a:lnSpc>
              <a:spcAft>
                <a:spcPts val="300"/>
              </a:spcAft>
              <a:buFont typeface="Arial" panose="020B0604020202020204" pitchFamily="34" charset="0"/>
              <a:buChar char="•"/>
              <a:defRPr/>
            </a:pPr>
            <a:r>
              <a:rPr kumimoji="0" lang="fr-CA" sz="185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Arial"/>
              </a:rPr>
              <a:t>p</a:t>
            </a:r>
            <a:r>
              <a:rPr kumimoji="0" lang="fr-CA"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ulsatile </a:t>
            </a:r>
          </a:p>
          <a:p>
            <a:pPr marL="203200" indent="-203200">
              <a:lnSpc>
                <a:spcPct val="90000"/>
              </a:lnSpc>
              <a:spcAft>
                <a:spcPts val="300"/>
              </a:spcAft>
              <a:buFont typeface="Arial" panose="020B0604020202020204" pitchFamily="34" charset="0"/>
              <a:buChar char="•"/>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en coup de poignard</a:t>
            </a:r>
          </a:p>
          <a:p>
            <a:pPr marL="203200" indent="-203200">
              <a:lnSpc>
                <a:spcPct val="90000"/>
              </a:lnSpc>
              <a:spcAft>
                <a:spcPts val="300"/>
              </a:spcAft>
              <a:buFont typeface="Arial" panose="020B0604020202020204" pitchFamily="34" charset="0"/>
              <a:buChar char="•"/>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superficielle</a:t>
            </a:r>
          </a:p>
          <a:p>
            <a:pPr marL="203200" indent="-203200">
              <a:lnSpc>
                <a:spcPct val="90000"/>
              </a:lnSpc>
              <a:spcAft>
                <a:spcPts val="300"/>
              </a:spcAft>
              <a:buFont typeface="Arial" panose="020B0604020202020204" pitchFamily="34" charset="0"/>
              <a:buChar char="•"/>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intermittente ou continue</a:t>
            </a:r>
          </a:p>
          <a:p>
            <a:pPr marL="203200" indent="-203200">
              <a:lnSpc>
                <a:spcPct val="90000"/>
              </a:lnSpc>
              <a:spcAft>
                <a:spcPts val="300"/>
              </a:spcAft>
              <a:buFont typeface="Arial" panose="020B0604020202020204" pitchFamily="34" charset="0"/>
              <a:buChar char="•"/>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sensation de brûlure, de démangeaisons intenses, d’allodynie ou d’hyperalgie</a:t>
            </a:r>
          </a:p>
        </p:txBody>
      </p:sp>
      <p:sp>
        <p:nvSpPr>
          <p:cNvPr id="21" name="Oval 20">
            <a:extLst>
              <a:ext uri="{FF2B5EF4-FFF2-40B4-BE49-F238E27FC236}">
                <a16:creationId xmlns:a16="http://schemas.microsoft.com/office/drawing/2014/main" id="{3374017E-340D-4366-8171-E00CF47D3D1F}"/>
              </a:ext>
            </a:extLst>
          </p:cNvPr>
          <p:cNvSpPr/>
          <p:nvPr>
            <p:custDataLst>
              <p:tags r:id="rId6"/>
            </p:custDataLst>
          </p:nvPr>
        </p:nvSpPr>
        <p:spPr>
          <a:xfrm>
            <a:off x="6801027" y="2475741"/>
            <a:ext cx="636094" cy="638700"/>
          </a:xfrm>
          <a:prstGeom prst="ellipse">
            <a:avLst/>
          </a:prstGeom>
          <a:solidFill>
            <a:schemeClr val="bg1"/>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p:pic>
        <p:nvPicPr>
          <p:cNvPr id="13" name="Graphic 12" descr="Arrow: Counter-clockwise curve">
            <a:extLst>
              <a:ext uri="{FF2B5EF4-FFF2-40B4-BE49-F238E27FC236}">
                <a16:creationId xmlns:a16="http://schemas.microsoft.com/office/drawing/2014/main" id="{CF6D3107-5D66-4217-BE72-47D830DAF373}"/>
              </a:ext>
            </a:extLst>
          </p:cNvPr>
          <p:cNvPicPr>
            <a:picLocks noChangeAspect="1"/>
          </p:cNvPicPr>
          <p:nvPr>
            <p:custDataLst>
              <p:tags r:id="rId7"/>
            </p:custDataLst>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6896401" y="2561384"/>
            <a:ext cx="460850" cy="518277"/>
          </a:xfrm>
          <a:prstGeom prst="rect">
            <a:avLst/>
          </a:prstGeom>
        </p:spPr>
      </p:pic>
      <p:sp>
        <p:nvSpPr>
          <p:cNvPr id="22" name="Oval 21">
            <a:extLst>
              <a:ext uri="{FF2B5EF4-FFF2-40B4-BE49-F238E27FC236}">
                <a16:creationId xmlns:a16="http://schemas.microsoft.com/office/drawing/2014/main" id="{618B0536-7BE1-40FF-961E-59E5BE43C027}"/>
              </a:ext>
            </a:extLst>
          </p:cNvPr>
          <p:cNvSpPr/>
          <p:nvPr>
            <p:custDataLst>
              <p:tags r:id="rId8"/>
            </p:custDataLst>
          </p:nvPr>
        </p:nvSpPr>
        <p:spPr>
          <a:xfrm>
            <a:off x="6801026" y="4090342"/>
            <a:ext cx="636094" cy="638700"/>
          </a:xfrm>
          <a:prstGeom prst="ellipse">
            <a:avLst/>
          </a:prstGeom>
          <a:solidFill>
            <a:schemeClr val="bg1"/>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ctr">
            <a:no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p:pic>
        <p:nvPicPr>
          <p:cNvPr id="25" name="Graphic 24" descr="Arrow: Counter-clockwise curve">
            <a:extLst>
              <a:ext uri="{FF2B5EF4-FFF2-40B4-BE49-F238E27FC236}">
                <a16:creationId xmlns:a16="http://schemas.microsoft.com/office/drawing/2014/main" id="{21D92F7F-F9F3-468D-9291-B9A41DED754C}"/>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8023396" flipH="1">
            <a:off x="6857926" y="4148055"/>
            <a:ext cx="460849" cy="518278"/>
          </a:xfrm>
          <a:prstGeom prst="rect">
            <a:avLst/>
          </a:prstGeom>
        </p:spPr>
      </p:pic>
      <p:sp>
        <p:nvSpPr>
          <p:cNvPr id="11" name="Slide Number Placeholder 10">
            <a:extLst>
              <a:ext uri="{FF2B5EF4-FFF2-40B4-BE49-F238E27FC236}">
                <a16:creationId xmlns:a16="http://schemas.microsoft.com/office/drawing/2014/main" id="{A51CB394-448D-4E41-B7E5-B6110A01E778}"/>
              </a:ext>
            </a:extLst>
          </p:cNvPr>
          <p:cNvSpPr>
            <a:spLocks noGrp="1"/>
          </p:cNvSpPr>
          <p:nvPr>
            <p:ph type="sldNum" sz="quarter" idx="12"/>
          </p:nvPr>
        </p:nvSpPr>
        <p:spPr/>
        <p:txBody>
          <a:bodyPr/>
          <a:lstStyle/>
          <a:p>
            <a:fld id="{2789393D-23C3-F148-91BA-4F8B005EBEDD}" type="slidenum">
              <a:rPr lang="en-US" smtClean="0"/>
              <a:pPr/>
              <a:t>25</a:t>
            </a:fld>
            <a:endParaRPr lang="en-US"/>
          </a:p>
        </p:txBody>
      </p:sp>
      <p:sp>
        <p:nvSpPr>
          <p:cNvPr id="2" name="Footer Placeholder 9">
            <a:extLst>
              <a:ext uri="{FF2B5EF4-FFF2-40B4-BE49-F238E27FC236}">
                <a16:creationId xmlns:a16="http://schemas.microsoft.com/office/drawing/2014/main" id="{A8DBEDF2-D7F4-115F-47C6-2883E780650E}"/>
              </a:ext>
            </a:extLst>
          </p:cNvPr>
          <p:cNvSpPr txBox="1">
            <a:spLocks/>
          </p:cNvSpPr>
          <p:nvPr/>
        </p:nvSpPr>
        <p:spPr>
          <a:xfrm>
            <a:off x="761441" y="5943600"/>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a:defRPr/>
            </a:pPr>
            <a:endParaRPr lang="fr-FR"/>
          </a:p>
          <a:p>
            <a:pPr defTabSz="914400">
              <a:defRPr/>
            </a:pPr>
            <a:r>
              <a:rPr lang="fr-FR"/>
              <a:t>Cohen JI. N </a:t>
            </a:r>
            <a:r>
              <a:rPr lang="fr-FR" err="1"/>
              <a:t>Engl</a:t>
            </a:r>
            <a:r>
              <a:rPr lang="fr-FR"/>
              <a:t> J Med. 2013;369(3):255-63; </a:t>
            </a:r>
            <a:r>
              <a:rPr lang="fr-FR" err="1"/>
              <a:t>Whitley</a:t>
            </a:r>
            <a:r>
              <a:rPr lang="fr-FR"/>
              <a:t> RJ. </a:t>
            </a:r>
            <a:r>
              <a:rPr lang="fr-FR" err="1"/>
              <a:t>Varicella-Zoster</a:t>
            </a:r>
            <a:r>
              <a:rPr lang="fr-FR"/>
              <a:t> Virus Infections, dans : </a:t>
            </a:r>
            <a:r>
              <a:rPr lang="fr-FR" i="1" err="1"/>
              <a:t>Harrison’s</a:t>
            </a:r>
            <a:r>
              <a:rPr lang="fr-FR" i="1"/>
              <a:t> </a:t>
            </a:r>
            <a:r>
              <a:rPr lang="fr-FR" i="1" err="1"/>
              <a:t>principles</a:t>
            </a:r>
            <a:r>
              <a:rPr lang="fr-FR" i="1"/>
              <a:t> of </a:t>
            </a:r>
            <a:r>
              <a:rPr lang="fr-FR" i="1" err="1"/>
              <a:t>internal</a:t>
            </a:r>
            <a:r>
              <a:rPr lang="fr-FR" i="1"/>
              <a:t> </a:t>
            </a:r>
            <a:r>
              <a:rPr lang="fr-FR" i="1" err="1"/>
              <a:t>medicine</a:t>
            </a:r>
            <a:r>
              <a:rPr lang="fr-FR" i="1"/>
              <a:t> </a:t>
            </a:r>
            <a:r>
              <a:rPr lang="fr-FR"/>
              <a:t>[Internet]. New York (NY); McGraw Hill </a:t>
            </a:r>
            <a:r>
              <a:rPr lang="fr-FR" err="1"/>
              <a:t>Medical</a:t>
            </a:r>
            <a:r>
              <a:rPr lang="fr-FR"/>
              <a:t>; </a:t>
            </a:r>
            <a:r>
              <a:rPr lang="fr-FR" err="1"/>
              <a:t>Ouhoummane</a:t>
            </a:r>
            <a:r>
              <a:rPr lang="fr-FR"/>
              <a:t> N, et coll. </a:t>
            </a:r>
            <a:r>
              <a:rPr lang="fr-FR" i="1"/>
              <a:t>Fardeau de la varicelle et du zona au </a:t>
            </a:r>
            <a:r>
              <a:rPr lang="fr-FR" i="1" err="1"/>
              <a:t>Québec</a:t>
            </a:r>
            <a:r>
              <a:rPr lang="fr-FR"/>
              <a:t>, 1990-2008 : </a:t>
            </a:r>
            <a:r>
              <a:rPr lang="fr-FR" i="1"/>
              <a:t>impact du programme universel de vaccination</a:t>
            </a:r>
            <a:r>
              <a:rPr lang="fr-FR"/>
              <a:t>. Institut national de santé publique du </a:t>
            </a:r>
            <a:r>
              <a:rPr lang="fr-FR" err="1"/>
              <a:t>Québec</a:t>
            </a:r>
            <a:r>
              <a:rPr lang="fr-FR"/>
              <a:t>, Rapport de recherche, 2011, p. 39 et annexes. ISBN : 978-2-550-63185‐9; Agence de la santé publique du Canada. </a:t>
            </a:r>
            <a:r>
              <a:rPr lang="fr-FR" i="1"/>
              <a:t>Guide canadien d’immunisation</a:t>
            </a:r>
            <a:r>
              <a:rPr lang="fr-FR"/>
              <a:t>, [En ligne], mis à jour le 13 mai 2020. [</a:t>
            </a:r>
            <a:r>
              <a:rPr lang="fr-FR">
                <a:hlinkClick r:id="rId16">
                  <a:extLst>
                    <a:ext uri="{A12FA001-AC4F-418D-AE19-62706E023703}">
                      <ahyp:hlinkClr xmlns:ahyp="http://schemas.microsoft.com/office/drawing/2018/hyperlinkcolor" val="tx"/>
                    </a:ext>
                  </a:extLst>
                </a:hlinkClick>
              </a:rPr>
              <a:t>https://www.canada.ca/fr/sante-publique/services/guide-canadien-immunisation.html</a:t>
            </a:r>
            <a:r>
              <a:rPr lang="fr-FR"/>
              <a:t>]. </a:t>
            </a:r>
          </a:p>
        </p:txBody>
      </p:sp>
    </p:spTree>
    <p:extLst>
      <p:ext uri="{BB962C8B-B14F-4D97-AF65-F5344CB8AC3E}">
        <p14:creationId xmlns:p14="http://schemas.microsoft.com/office/powerpoint/2010/main" val="3908572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1993567-A91D-4C7B-B7DC-7D5A9408C911}"/>
              </a:ext>
            </a:extLst>
          </p:cNvPr>
          <p:cNvSpPr>
            <a:spLocks noGrp="1"/>
          </p:cNvSpPr>
          <p:nvPr>
            <p:ph type="sldNum" sz="quarter" idx="4"/>
          </p:nvPr>
        </p:nvSpPr>
        <p:spPr>
          <a:xfrm>
            <a:off x="11338560" y="6553200"/>
            <a:ext cx="853440" cy="304800"/>
          </a:xfrm>
        </p:spPr>
        <p:txBody>
          <a:bodyPr/>
          <a:lstStyle/>
          <a:p>
            <a:fld id="{2789393D-23C3-F148-91BA-4F8B005EBEDD}" type="slidenum">
              <a:rPr lang="en-US" smtClean="0"/>
              <a:pPr/>
              <a:t>26</a:t>
            </a:fld>
            <a:endParaRPr lang="en-US"/>
          </a:p>
        </p:txBody>
      </p:sp>
      <p:sp>
        <p:nvSpPr>
          <p:cNvPr id="5" name="Footer Placeholder 4">
            <a:extLst>
              <a:ext uri="{FF2B5EF4-FFF2-40B4-BE49-F238E27FC236}">
                <a16:creationId xmlns:a16="http://schemas.microsoft.com/office/drawing/2014/main" id="{4F7808C8-6DA5-442F-AB6C-E8065167C201}"/>
              </a:ext>
            </a:extLst>
          </p:cNvPr>
          <p:cNvSpPr>
            <a:spLocks noGrp="1"/>
          </p:cNvSpPr>
          <p:nvPr>
            <p:ph type="ftr" sz="quarter" idx="3"/>
          </p:nvPr>
        </p:nvSpPr>
        <p:spPr>
          <a:xfrm>
            <a:off x="762950" y="5914456"/>
            <a:ext cx="10669118" cy="609600"/>
          </a:xfrm>
        </p:spPr>
        <p:txBody>
          <a:bodyPr/>
          <a:lstStyle/>
          <a:p>
            <a:endParaRPr lang="en-US"/>
          </a:p>
        </p:txBody>
      </p:sp>
      <p:sp>
        <p:nvSpPr>
          <p:cNvPr id="11" name="Title 10">
            <a:extLst>
              <a:ext uri="{FF2B5EF4-FFF2-40B4-BE49-F238E27FC236}">
                <a16:creationId xmlns:a16="http://schemas.microsoft.com/office/drawing/2014/main" id="{E438B9C0-75E7-4C90-8905-4462B0FA9412}"/>
              </a:ext>
            </a:extLst>
          </p:cNvPr>
          <p:cNvSpPr>
            <a:spLocks noGrp="1"/>
          </p:cNvSpPr>
          <p:nvPr>
            <p:ph type="title"/>
          </p:nvPr>
        </p:nvSpPr>
        <p:spPr>
          <a:xfrm>
            <a:off x="709136" y="2216539"/>
            <a:ext cx="6366578" cy="2926080"/>
          </a:xfrm>
        </p:spPr>
        <p:txBody>
          <a:bodyPr>
            <a:noAutofit/>
          </a:bodyPr>
          <a:lstStyle/>
          <a:p>
            <a:pPr>
              <a:lnSpc>
                <a:spcPct val="80000"/>
              </a:lnSpc>
            </a:pPr>
            <a:r>
              <a:rPr lang="fr-FR" sz="5400"/>
              <a:t>Est-ce que le traitement antiviral jouerait un rôle dans la prévention de la NPH?</a:t>
            </a:r>
            <a:endParaRPr lang="en-US" sz="5400"/>
          </a:p>
        </p:txBody>
      </p:sp>
    </p:spTree>
    <p:extLst>
      <p:ext uri="{BB962C8B-B14F-4D97-AF65-F5344CB8AC3E}">
        <p14:creationId xmlns:p14="http://schemas.microsoft.com/office/powerpoint/2010/main" val="334314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33829" y="161365"/>
            <a:ext cx="10485120" cy="1046468"/>
          </a:xfrm>
        </p:spPr>
        <p:txBody>
          <a:bodyPr/>
          <a:lstStyle/>
          <a:p>
            <a:r>
              <a:rPr lang="fr-CA" altLang="en-US"/>
              <a:t>Antiviraux et NPH </a:t>
            </a:r>
          </a:p>
        </p:txBody>
      </p:sp>
      <p:sp>
        <p:nvSpPr>
          <p:cNvPr id="10" name="Footer Placeholder 9">
            <a:extLst>
              <a:ext uri="{FF2B5EF4-FFF2-40B4-BE49-F238E27FC236}">
                <a16:creationId xmlns:a16="http://schemas.microsoft.com/office/drawing/2014/main" id="{0145E370-4E56-4D50-84F6-EDE51B677B68}"/>
              </a:ext>
            </a:extLst>
          </p:cNvPr>
          <p:cNvSpPr>
            <a:spLocks noGrp="1"/>
          </p:cNvSpPr>
          <p:nvPr>
            <p:ph type="ftr" sz="quarter" idx="11"/>
          </p:nvPr>
        </p:nvSpPr>
        <p:spPr>
          <a:xfrm>
            <a:off x="762950" y="5912868"/>
            <a:ext cx="10669118" cy="609600"/>
          </a:xfrm>
        </p:spPr>
        <p:txBody>
          <a:bodyPr/>
          <a:lstStyle/>
          <a:p>
            <a:r>
              <a:rPr lang="fr-CA"/>
              <a:t>ECRA : essais contrôlés avec répartition aléatoire; IC : intervalle de confiance; NPH : névralgie post-herpétique; RR : rapport de risque</a:t>
            </a:r>
            <a:endParaRPr lang="fr-FR"/>
          </a:p>
          <a:p>
            <a:r>
              <a:rPr lang="en-US"/>
              <a:t>1. Chen N, et coll. </a:t>
            </a:r>
            <a:r>
              <a:rPr lang="en-US" i="1"/>
              <a:t>Cochrane Database Syst Rev. </a:t>
            </a:r>
            <a:r>
              <a:rPr lang="en-US"/>
              <a:t>2014;(2):CD006866. </a:t>
            </a:r>
            <a:endParaRPr lang="fr-FR"/>
          </a:p>
        </p:txBody>
      </p:sp>
      <p:sp>
        <p:nvSpPr>
          <p:cNvPr id="11" name="Slide Number Placeholder 10">
            <a:extLst>
              <a:ext uri="{FF2B5EF4-FFF2-40B4-BE49-F238E27FC236}">
                <a16:creationId xmlns:a16="http://schemas.microsoft.com/office/drawing/2014/main" id="{32FD46E9-2FFF-45DF-9A03-22BCC37E9D91}"/>
              </a:ext>
            </a:extLst>
          </p:cNvPr>
          <p:cNvSpPr>
            <a:spLocks noGrp="1"/>
          </p:cNvSpPr>
          <p:nvPr>
            <p:ph type="sldNum" sz="quarter" idx="12"/>
          </p:nvPr>
        </p:nvSpPr>
        <p:spPr>
          <a:xfrm>
            <a:off x="11338560" y="6553200"/>
            <a:ext cx="853440" cy="304800"/>
          </a:xfrm>
        </p:spPr>
        <p:txBody>
          <a:bodyPr/>
          <a:lstStyle/>
          <a:p>
            <a:fld id="{2789393D-23C3-F148-91BA-4F8B005EBEDD}" type="slidenum">
              <a:rPr lang="en-US" smtClean="0"/>
              <a:pPr/>
              <a:t>27</a:t>
            </a:fld>
            <a:endParaRPr lang="en-US"/>
          </a:p>
        </p:txBody>
      </p:sp>
      <p:sp>
        <p:nvSpPr>
          <p:cNvPr id="13" name="TextBox 12">
            <a:extLst>
              <a:ext uri="{FF2B5EF4-FFF2-40B4-BE49-F238E27FC236}">
                <a16:creationId xmlns:a16="http://schemas.microsoft.com/office/drawing/2014/main" id="{55FA31E0-262D-4DC1-821C-752E81C7D332}"/>
              </a:ext>
            </a:extLst>
          </p:cNvPr>
          <p:cNvSpPr txBox="1"/>
          <p:nvPr/>
        </p:nvSpPr>
        <p:spPr>
          <a:xfrm>
            <a:off x="762950" y="1854142"/>
            <a:ext cx="5495610" cy="3690241"/>
          </a:xfrm>
          <a:prstGeom prst="rect">
            <a:avLst/>
          </a:prstGeom>
        </p:spPr>
        <p:txBody>
          <a:bodyPr vert="horz" lIns="91440" tIns="45720" rIns="91440" bIns="45720" rtlCol="0" anchor="t" anchorCtr="0">
            <a:noAutofit/>
          </a:bodyPr>
          <a:lstStyle>
            <a:lvl1pPr marL="232828" indent="-232828" defTabSz="914377">
              <a:lnSpc>
                <a:spcPct val="90000"/>
              </a:lnSpc>
              <a:spcBef>
                <a:spcPts val="0"/>
              </a:spcBef>
              <a:spcAft>
                <a:spcPts val="600"/>
              </a:spcAft>
              <a:buClr>
                <a:schemeClr val="accent1"/>
              </a:buClr>
              <a:buFont typeface="Arial" panose="020B0604020202020204" pitchFamily="34" charset="0"/>
              <a:buChar char="•"/>
              <a:tabLst/>
              <a:defRPr sz="2800">
                <a:latin typeface="Calibri" panose="020F0502020204030204" pitchFamily="34" charset="0"/>
                <a:cs typeface="Calibri" panose="020F0502020204030204" pitchFamily="34" charset="0"/>
              </a:defRPr>
            </a:lvl1pPr>
            <a:lvl2pPr marL="459306" indent="-234945" defTabSz="914377">
              <a:lnSpc>
                <a:spcPct val="90000"/>
              </a:lnSpc>
              <a:spcBef>
                <a:spcPts val="0"/>
              </a:spcBef>
              <a:spcAft>
                <a:spcPts val="600"/>
              </a:spcAft>
              <a:buFont typeface="Arial" panose="020B0604020202020204" pitchFamily="34" charset="0"/>
              <a:buChar char="•"/>
              <a:tabLst/>
              <a:defRPr>
                <a:solidFill>
                  <a:schemeClr val="accent2"/>
                </a:solidFill>
                <a:latin typeface="Calibri" panose="020F0502020204030204" pitchFamily="34" charset="0"/>
                <a:cs typeface="Calibri" panose="020F0502020204030204" pitchFamily="34" charset="0"/>
              </a:defRPr>
            </a:lvl2pPr>
            <a:lvl3pPr marL="615935" indent="-148163" defTabSz="914377">
              <a:lnSpc>
                <a:spcPct val="90000"/>
              </a:lnSpc>
              <a:spcBef>
                <a:spcPts val="0"/>
              </a:spcBef>
              <a:spcAft>
                <a:spcPts val="600"/>
              </a:spcAft>
              <a:buFont typeface="Arial" panose="020B0604020202020204" pitchFamily="34" charset="0"/>
              <a:buChar char="•"/>
              <a:tabLst/>
              <a:defRPr sz="1800">
                <a:solidFill>
                  <a:schemeClr val="accent1"/>
                </a:solidFill>
                <a:latin typeface="Calibri" panose="020F0502020204030204" pitchFamily="34" charset="0"/>
                <a:cs typeface="Calibri" panose="020F0502020204030204" pitchFamily="34" charset="0"/>
              </a:defRPr>
            </a:lvl3pPr>
            <a:lvl4pPr marL="798513" indent="-147638" defTabSz="914377">
              <a:lnSpc>
                <a:spcPct val="90000"/>
              </a:lnSpc>
              <a:spcBef>
                <a:spcPts val="0"/>
              </a:spcBef>
              <a:spcAft>
                <a:spcPts val="600"/>
              </a:spcAft>
              <a:buFont typeface="Arial" panose="020B0604020202020204" pitchFamily="34" charset="0"/>
              <a:buChar char="•"/>
              <a:tabLst/>
              <a:defRPr sz="1800">
                <a:solidFill>
                  <a:schemeClr val="accent2">
                    <a:lumMod val="60000"/>
                    <a:lumOff val="40000"/>
                  </a:schemeClr>
                </a:solidFill>
                <a:latin typeface="Calibri" panose="020F0502020204030204" pitchFamily="34" charset="0"/>
                <a:cs typeface="Calibri" panose="020F0502020204030204" pitchFamily="34" charset="0"/>
              </a:defRPr>
            </a:lvl4pPr>
            <a:lvl5pPr marL="1030288" indent="-147638" defTabSz="914377">
              <a:lnSpc>
                <a:spcPct val="90000"/>
              </a:lnSpc>
              <a:spcBef>
                <a:spcPts val="0"/>
              </a:spcBef>
              <a:spcAft>
                <a:spcPts val="600"/>
              </a:spcAft>
              <a:buFont typeface="Arial" panose="020B0604020202020204" pitchFamily="34" charset="0"/>
              <a:buChar char="•"/>
              <a:tabLst/>
              <a:defRPr sz="1800">
                <a:solidFill>
                  <a:schemeClr val="accent2">
                    <a:lumMod val="60000"/>
                    <a:lumOff val="40000"/>
                  </a:schemeClr>
                </a:solidFill>
                <a:latin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a:spcAft>
                <a:spcPts val="1200"/>
              </a:spcAft>
            </a:pPr>
            <a:r>
              <a:rPr lang="fr-CA"/>
              <a:t>Doivent être administrés au moment de l’éruption cutanée </a:t>
            </a:r>
            <a:endParaRPr lang="fr-FR"/>
          </a:p>
          <a:p>
            <a:pPr lvl="1">
              <a:spcAft>
                <a:spcPts val="1200"/>
              </a:spcAft>
            </a:pPr>
            <a:r>
              <a:rPr lang="fr-CA"/>
              <a:t>≤ 72 heures suivant l’apparition </a:t>
            </a:r>
            <a:br>
              <a:rPr lang="fr-CA"/>
            </a:br>
            <a:r>
              <a:rPr lang="fr-CA"/>
              <a:t>du zona</a:t>
            </a:r>
          </a:p>
          <a:p>
            <a:pPr lvl="1"/>
            <a:r>
              <a:rPr lang="fr-CA"/>
              <a:t>Zona </a:t>
            </a:r>
            <a:r>
              <a:rPr lang="fr-FR"/>
              <a:t>ophtalmique : dès l’apparition (prise en charge)</a:t>
            </a:r>
          </a:p>
          <a:p>
            <a:pPr lvl="1"/>
            <a:endParaRPr lang="fr-FR"/>
          </a:p>
          <a:p>
            <a:r>
              <a:rPr lang="fr-FR"/>
              <a:t>L’efficacité pour prévenir la NPH est limitée</a:t>
            </a:r>
            <a:endParaRPr lang="fr-CA"/>
          </a:p>
          <a:p>
            <a:pPr lvl="1"/>
            <a:endParaRPr lang="fr-CA"/>
          </a:p>
        </p:txBody>
      </p:sp>
      <p:sp>
        <p:nvSpPr>
          <p:cNvPr id="16" name="TextBox 15">
            <a:extLst>
              <a:ext uri="{FF2B5EF4-FFF2-40B4-BE49-F238E27FC236}">
                <a16:creationId xmlns:a16="http://schemas.microsoft.com/office/drawing/2014/main" id="{597F70B9-B5E5-421A-94DB-CA19C9E5967A}"/>
              </a:ext>
            </a:extLst>
          </p:cNvPr>
          <p:cNvSpPr txBox="1"/>
          <p:nvPr/>
        </p:nvSpPr>
        <p:spPr>
          <a:xfrm>
            <a:off x="6582819" y="1951370"/>
            <a:ext cx="4734822" cy="498598"/>
          </a:xfrm>
          <a:prstGeom prst="rect">
            <a:avLst/>
          </a:prstGeom>
          <a:noFill/>
        </p:spPr>
        <p:txBody>
          <a:bodyPr wrap="none" lIns="0" tIns="0" rIns="0" bIns="0" rtlCol="0">
            <a:spAutoFit/>
          </a:bodyPr>
          <a:lstStyle/>
          <a:p>
            <a:pPr algn="ctr">
              <a:lnSpc>
                <a:spcPct val="90000"/>
              </a:lnSpc>
            </a:pPr>
            <a:r>
              <a:rPr lang="fr-CA" sz="1800" b="1">
                <a:solidFill>
                  <a:schemeClr val="accent1">
                    <a:lumMod val="50000"/>
                  </a:schemeClr>
                </a:solidFill>
                <a:latin typeface="Calibri" panose="020F0502020204030204" pitchFamily="34" charset="0"/>
                <a:cs typeface="Calibri" panose="020F0502020204030204" pitchFamily="34" charset="0"/>
              </a:rPr>
              <a:t>Incidence de la NPH dans 5 ECRA visant à évaluer </a:t>
            </a:r>
            <a:br>
              <a:rPr lang="fr-CA" sz="1800" b="1">
                <a:solidFill>
                  <a:schemeClr val="accent1">
                    <a:lumMod val="50000"/>
                  </a:schemeClr>
                </a:solidFill>
                <a:latin typeface="Calibri" panose="020F0502020204030204" pitchFamily="34" charset="0"/>
                <a:cs typeface="Calibri" panose="020F0502020204030204" pitchFamily="34" charset="0"/>
              </a:rPr>
            </a:br>
            <a:r>
              <a:rPr lang="fr-CA" sz="1800" b="1">
                <a:solidFill>
                  <a:schemeClr val="accent1">
                    <a:lumMod val="50000"/>
                  </a:schemeClr>
                </a:solidFill>
                <a:latin typeface="Calibri" panose="020F0502020204030204" pitchFamily="34" charset="0"/>
                <a:cs typeface="Calibri" panose="020F0502020204030204" pitchFamily="34" charset="0"/>
              </a:rPr>
              <a:t>l’acyclovir par rapport au placebo</a:t>
            </a:r>
            <a:r>
              <a:rPr lang="fr-CA" sz="1800" baseline="30000">
                <a:solidFill>
                  <a:schemeClr val="accent1">
                    <a:lumMod val="50000"/>
                  </a:schemeClr>
                </a:solidFill>
                <a:latin typeface="Calibri" panose="020F0502020204030204" pitchFamily="34" charset="0"/>
                <a:cs typeface="Calibri" panose="020F0502020204030204" pitchFamily="34" charset="0"/>
              </a:rPr>
              <a:t>1</a:t>
            </a:r>
          </a:p>
        </p:txBody>
      </p:sp>
      <p:sp>
        <p:nvSpPr>
          <p:cNvPr id="28" name="TextBox 27">
            <a:extLst>
              <a:ext uri="{FF2B5EF4-FFF2-40B4-BE49-F238E27FC236}">
                <a16:creationId xmlns:a16="http://schemas.microsoft.com/office/drawing/2014/main" id="{7F23F9D9-A113-4F95-9C7F-6F42D8920DEB}"/>
              </a:ext>
            </a:extLst>
          </p:cNvPr>
          <p:cNvSpPr txBox="1"/>
          <p:nvPr/>
        </p:nvSpPr>
        <p:spPr>
          <a:xfrm>
            <a:off x="6469099" y="5201591"/>
            <a:ext cx="4780028" cy="193899"/>
          </a:xfrm>
          <a:prstGeom prst="rect">
            <a:avLst/>
          </a:prstGeom>
          <a:noFill/>
        </p:spPr>
        <p:txBody>
          <a:bodyPr wrap="none" lIns="0" tIns="0" rIns="0" bIns="0" rtlCol="0">
            <a:spAutoFit/>
          </a:bodyPr>
          <a:lstStyle/>
          <a:p>
            <a:pPr algn="ctr">
              <a:lnSpc>
                <a:spcPct val="90000"/>
              </a:lnSpc>
            </a:pPr>
            <a:r>
              <a:rPr lang="fr-CA" sz="1400" b="1">
                <a:solidFill>
                  <a:schemeClr val="accent1">
                    <a:lumMod val="50000"/>
                  </a:schemeClr>
                </a:solidFill>
                <a:latin typeface="Calibri" panose="020F0502020204030204" pitchFamily="34" charset="0"/>
                <a:cs typeface="Calibri" panose="020F0502020204030204" pitchFamily="34" charset="0"/>
              </a:rPr>
              <a:t>L’acyclovir ne réduit pas considérablement l’incidence de la NPH.</a:t>
            </a:r>
            <a:endParaRPr lang="fr-CA" sz="1400" b="1" baseline="30000">
              <a:solidFill>
                <a:schemeClr val="accent1">
                  <a:lumMod val="50000"/>
                </a:schemeClr>
              </a:solidFill>
              <a:latin typeface="Calibri" panose="020F0502020204030204" pitchFamily="34" charset="0"/>
              <a:cs typeface="Calibri" panose="020F0502020204030204" pitchFamily="34" charset="0"/>
            </a:endParaRPr>
          </a:p>
        </p:txBody>
      </p:sp>
      <p:grpSp>
        <p:nvGrpSpPr>
          <p:cNvPr id="60" name="Group 59">
            <a:extLst>
              <a:ext uri="{FF2B5EF4-FFF2-40B4-BE49-F238E27FC236}">
                <a16:creationId xmlns:a16="http://schemas.microsoft.com/office/drawing/2014/main" id="{7CEA1707-30F4-4600-AE38-0CECD9C07283}"/>
              </a:ext>
            </a:extLst>
          </p:cNvPr>
          <p:cNvGrpSpPr/>
          <p:nvPr/>
        </p:nvGrpSpPr>
        <p:grpSpPr>
          <a:xfrm>
            <a:off x="6427683" y="2686749"/>
            <a:ext cx="4872147" cy="2177986"/>
            <a:chOff x="6427683" y="2686749"/>
            <a:chExt cx="4872147" cy="2177986"/>
          </a:xfrm>
        </p:grpSpPr>
        <p:sp>
          <p:nvSpPr>
            <p:cNvPr id="20" name="TextBox 19">
              <a:extLst>
                <a:ext uri="{FF2B5EF4-FFF2-40B4-BE49-F238E27FC236}">
                  <a16:creationId xmlns:a16="http://schemas.microsoft.com/office/drawing/2014/main" id="{D283654A-3B57-45D1-9085-22B1E840A21C}"/>
                </a:ext>
              </a:extLst>
            </p:cNvPr>
            <p:cNvSpPr txBox="1"/>
            <p:nvPr/>
          </p:nvSpPr>
          <p:spPr>
            <a:xfrm>
              <a:off x="6427683" y="2686749"/>
              <a:ext cx="2941254" cy="166199"/>
            </a:xfrm>
            <a:prstGeom prst="rect">
              <a:avLst/>
            </a:prstGeom>
            <a:noFill/>
          </p:spPr>
          <p:txBody>
            <a:bodyPr wrap="none" lIns="0" tIns="0" rIns="0" bIns="0" rtlCol="0">
              <a:spAutoFit/>
            </a:bodyPr>
            <a:lstStyle/>
            <a:p>
              <a:pPr algn="ctr">
                <a:lnSpc>
                  <a:spcPct val="90000"/>
                </a:lnSpc>
              </a:pPr>
              <a:r>
                <a:rPr lang="fr-CA" sz="1200" b="1">
                  <a:latin typeface="Calibri" panose="020F0502020204030204" pitchFamily="34" charset="0"/>
                  <a:cs typeface="Calibri" panose="020F0502020204030204" pitchFamily="34" charset="0"/>
                </a:rPr>
                <a:t>Durée après l’apparition de l’éruption de zona</a:t>
              </a:r>
              <a:endParaRPr lang="fr-CA" sz="1200" b="1" baseline="3000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BEF2B28-9F45-4B87-B2C3-D4EB7A1EF27D}"/>
                </a:ext>
              </a:extLst>
            </p:cNvPr>
            <p:cNvSpPr txBox="1"/>
            <p:nvPr/>
          </p:nvSpPr>
          <p:spPr>
            <a:xfrm>
              <a:off x="6471411" y="3143824"/>
              <a:ext cx="1544654" cy="166199"/>
            </a:xfrm>
            <a:prstGeom prst="rect">
              <a:avLst/>
            </a:prstGeom>
            <a:noFill/>
          </p:spPr>
          <p:txBody>
            <a:bodyPr wrap="none" lIns="0" tIns="0" rIns="0" bIns="0" rtlCol="0">
              <a:spAutoFit/>
            </a:bodyPr>
            <a:lstStyle/>
            <a:p>
              <a:pPr algn="ctr">
                <a:lnSpc>
                  <a:spcPct val="90000"/>
                </a:lnSpc>
              </a:pPr>
              <a:r>
                <a:rPr lang="en-US" sz="1200" b="1">
                  <a:latin typeface="Calibri" panose="020F0502020204030204" pitchFamily="34" charset="0"/>
                  <a:cs typeface="Calibri" panose="020F0502020204030204" pitchFamily="34" charset="0"/>
                </a:rPr>
                <a:t>4 mois </a:t>
              </a:r>
              <a:r>
                <a:rPr lang="en-US" sz="1200">
                  <a:latin typeface="Calibri" panose="020F0502020204030204" pitchFamily="34" charset="0"/>
                  <a:cs typeface="Calibri" panose="020F0502020204030204" pitchFamily="34" charset="0"/>
                </a:rPr>
                <a:t>(3 ECRA; n = 609)</a:t>
              </a:r>
              <a:endParaRPr lang="en-US" sz="1200" baseline="300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702664D-E52E-489C-9E50-D116A777C364}"/>
                </a:ext>
              </a:extLst>
            </p:cNvPr>
            <p:cNvSpPr txBox="1"/>
            <p:nvPr/>
          </p:nvSpPr>
          <p:spPr>
            <a:xfrm>
              <a:off x="6477599" y="3840380"/>
              <a:ext cx="1532279" cy="166199"/>
            </a:xfrm>
            <a:prstGeom prst="rect">
              <a:avLst/>
            </a:prstGeom>
            <a:noFill/>
          </p:spPr>
          <p:txBody>
            <a:bodyPr wrap="none" lIns="0" tIns="0" rIns="0" bIns="0" rtlCol="0">
              <a:spAutoFit/>
            </a:bodyPr>
            <a:lstStyle/>
            <a:p>
              <a:pPr algn="ctr">
                <a:lnSpc>
                  <a:spcPct val="90000"/>
                </a:lnSpc>
              </a:pPr>
              <a:r>
                <a:rPr lang="en-US" sz="1200" b="1">
                  <a:latin typeface="Calibri" panose="020F0502020204030204" pitchFamily="34" charset="0"/>
                  <a:cs typeface="Calibri" panose="020F0502020204030204" pitchFamily="34" charset="0"/>
                </a:rPr>
                <a:t>6 mois </a:t>
              </a:r>
              <a:r>
                <a:rPr lang="en-US" sz="1200">
                  <a:latin typeface="Calibri" panose="020F0502020204030204" pitchFamily="34" charset="0"/>
                  <a:cs typeface="Calibri" panose="020F0502020204030204" pitchFamily="34" charset="0"/>
                </a:rPr>
                <a:t>(2 ECRA; n = 476)</a:t>
              </a:r>
              <a:endParaRPr lang="en-US" sz="1200" baseline="300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810237F-4D03-4CB1-BA76-91062B128920}"/>
                </a:ext>
              </a:extLst>
            </p:cNvPr>
            <p:cNvSpPr txBox="1"/>
            <p:nvPr/>
          </p:nvSpPr>
          <p:spPr>
            <a:xfrm>
              <a:off x="8236351" y="4660754"/>
              <a:ext cx="1194238" cy="138499"/>
            </a:xfrm>
            <a:prstGeom prst="rect">
              <a:avLst/>
            </a:prstGeom>
            <a:noFill/>
          </p:spPr>
          <p:txBody>
            <a:bodyPr wrap="none" lIns="0" tIns="0" rIns="0" bIns="0" rtlCol="0">
              <a:spAutoFit/>
            </a:bodyPr>
            <a:lstStyle/>
            <a:p>
              <a:pPr algn="r">
                <a:lnSpc>
                  <a:spcPct val="90000"/>
                </a:lnSpc>
              </a:pPr>
              <a:r>
                <a:rPr lang="en-US" sz="1000" err="1">
                  <a:latin typeface="Calibri" panose="020F0502020204030204" pitchFamily="34" charset="0"/>
                  <a:cs typeface="Calibri" panose="020F0502020204030204" pitchFamily="34" charset="0"/>
                </a:rPr>
                <a:t>En</a:t>
              </a:r>
              <a:r>
                <a:rPr lang="en-US" sz="1000">
                  <a:latin typeface="Calibri" panose="020F0502020204030204" pitchFamily="34" charset="0"/>
                  <a:cs typeface="Calibri" panose="020F0502020204030204" pitchFamily="34" charset="0"/>
                </a:rPr>
                <a:t> </a:t>
              </a:r>
              <a:r>
                <a:rPr lang="en-US" sz="1000" err="1">
                  <a:latin typeface="Calibri" panose="020F0502020204030204" pitchFamily="34" charset="0"/>
                  <a:cs typeface="Calibri" panose="020F0502020204030204" pitchFamily="34" charset="0"/>
                </a:rPr>
                <a:t>faveur</a:t>
              </a:r>
              <a:r>
                <a:rPr lang="en-US" sz="1000">
                  <a:latin typeface="Calibri" panose="020F0502020204030204" pitchFamily="34" charset="0"/>
                  <a:cs typeface="Calibri" panose="020F0502020204030204" pitchFamily="34" charset="0"/>
                </a:rPr>
                <a:t> de </a:t>
              </a:r>
              <a:r>
                <a:rPr lang="en-US" sz="1000" err="1">
                  <a:latin typeface="Calibri" panose="020F0502020204030204" pitchFamily="34" charset="0"/>
                  <a:cs typeface="Calibri" panose="020F0502020204030204" pitchFamily="34" charset="0"/>
                </a:rPr>
                <a:t>l’acyclovir</a:t>
              </a:r>
              <a:endParaRPr lang="en-US" sz="1000" baseline="300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FC9971F-8BEF-4372-8D9C-5FE5B4685050}"/>
                </a:ext>
              </a:extLst>
            </p:cNvPr>
            <p:cNvSpPr txBox="1"/>
            <p:nvPr/>
          </p:nvSpPr>
          <p:spPr>
            <a:xfrm>
              <a:off x="9658751" y="4660754"/>
              <a:ext cx="1094852" cy="138499"/>
            </a:xfrm>
            <a:prstGeom prst="rect">
              <a:avLst/>
            </a:prstGeom>
            <a:noFill/>
          </p:spPr>
          <p:txBody>
            <a:bodyPr wrap="none" lIns="0" tIns="0" rIns="0" bIns="0" rtlCol="0">
              <a:spAutoFit/>
            </a:bodyPr>
            <a:lstStyle/>
            <a:p>
              <a:pPr>
                <a:lnSpc>
                  <a:spcPct val="90000"/>
                </a:lnSpc>
              </a:pPr>
              <a:r>
                <a:rPr lang="en-US" sz="1000">
                  <a:latin typeface="Calibri" panose="020F0502020204030204" pitchFamily="34" charset="0"/>
                  <a:cs typeface="Calibri" panose="020F0502020204030204" pitchFamily="34" charset="0"/>
                </a:rPr>
                <a:t>En faveur du placebo</a:t>
              </a:r>
              <a:endParaRPr lang="en-US" sz="1000" baseline="300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BED877A-8880-4134-AB7C-29BF153535CA}"/>
                </a:ext>
              </a:extLst>
            </p:cNvPr>
            <p:cNvSpPr txBox="1"/>
            <p:nvPr/>
          </p:nvSpPr>
          <p:spPr>
            <a:xfrm>
              <a:off x="10281151" y="2696567"/>
              <a:ext cx="878446" cy="166199"/>
            </a:xfrm>
            <a:prstGeom prst="rect">
              <a:avLst/>
            </a:prstGeom>
            <a:noFill/>
          </p:spPr>
          <p:txBody>
            <a:bodyPr wrap="none" lIns="0" tIns="0" rIns="0" bIns="0" rtlCol="0">
              <a:spAutoFit/>
            </a:bodyPr>
            <a:lstStyle/>
            <a:p>
              <a:pPr>
                <a:lnSpc>
                  <a:spcPct val="90000"/>
                </a:lnSpc>
              </a:pPr>
              <a:r>
                <a:rPr lang="en-US" sz="1200" b="1">
                  <a:latin typeface="Calibri" panose="020F0502020204030204" pitchFamily="34" charset="0"/>
                  <a:cs typeface="Calibri" panose="020F0502020204030204" pitchFamily="34" charset="0"/>
                </a:rPr>
                <a:t>RR (IC à 95 %)</a:t>
              </a:r>
              <a:endParaRPr lang="en-US" sz="1200" b="1" baseline="3000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30D15C1-6DCB-4ED4-8D6F-74A24963F87C}"/>
                </a:ext>
              </a:extLst>
            </p:cNvPr>
            <p:cNvSpPr txBox="1"/>
            <p:nvPr/>
          </p:nvSpPr>
          <p:spPr>
            <a:xfrm>
              <a:off x="10281151" y="3154490"/>
              <a:ext cx="997068" cy="166199"/>
            </a:xfrm>
            <a:prstGeom prst="rect">
              <a:avLst/>
            </a:prstGeom>
            <a:noFill/>
          </p:spPr>
          <p:txBody>
            <a:bodyPr wrap="none" lIns="0" tIns="0" rIns="0" bIns="0" rtlCol="0">
              <a:spAutoFit/>
            </a:bodyPr>
            <a:lstStyle/>
            <a:p>
              <a:pPr>
                <a:lnSpc>
                  <a:spcPct val="90000"/>
                </a:lnSpc>
              </a:pPr>
              <a:r>
                <a:rPr lang="en-US" sz="1200">
                  <a:latin typeface="Calibri" panose="020F0502020204030204" pitchFamily="34" charset="0"/>
                  <a:cs typeface="Calibri" panose="020F0502020204030204" pitchFamily="34" charset="0"/>
                </a:rPr>
                <a:t>0,75 (0,51-1,11)</a:t>
              </a:r>
              <a:endParaRPr lang="en-US" sz="1200" baseline="3000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D170D21-4F65-4B8C-A0FF-C0DB6890E71F}"/>
                </a:ext>
              </a:extLst>
            </p:cNvPr>
            <p:cNvSpPr txBox="1"/>
            <p:nvPr/>
          </p:nvSpPr>
          <p:spPr>
            <a:xfrm>
              <a:off x="9546400" y="4465586"/>
              <a:ext cx="137858" cy="138499"/>
            </a:xfrm>
            <a:prstGeom prst="rect">
              <a:avLst/>
            </a:prstGeom>
            <a:noFill/>
          </p:spPr>
          <p:txBody>
            <a:bodyPr wrap="none" lIns="0" tIns="0" rIns="0" bIns="0" rtlCol="0">
              <a:spAutoFit/>
            </a:bodyPr>
            <a:lstStyle/>
            <a:p>
              <a:pPr algn="ctr">
                <a:lnSpc>
                  <a:spcPct val="90000"/>
                </a:lnSpc>
              </a:pPr>
              <a:r>
                <a:rPr lang="en-US" sz="1000">
                  <a:latin typeface="Calibri" panose="020F0502020204030204" pitchFamily="34" charset="0"/>
                  <a:cs typeface="Calibri" panose="020F0502020204030204" pitchFamily="34" charset="0"/>
                </a:rPr>
                <a:t>RR</a:t>
              </a:r>
              <a:endParaRPr lang="en-US" sz="1000" baseline="3000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0FFAEFF-D926-4E26-9F97-21B0E8D3005A}"/>
                </a:ext>
              </a:extLst>
            </p:cNvPr>
            <p:cNvSpPr txBox="1"/>
            <p:nvPr/>
          </p:nvSpPr>
          <p:spPr>
            <a:xfrm>
              <a:off x="9531667" y="4230124"/>
              <a:ext cx="65724" cy="138499"/>
            </a:xfrm>
            <a:prstGeom prst="rect">
              <a:avLst/>
            </a:prstGeom>
            <a:noFill/>
          </p:spPr>
          <p:txBody>
            <a:bodyPr wrap="none" lIns="0" tIns="0" rIns="0" bIns="0" rtlCol="0">
              <a:spAutoFit/>
            </a:bodyPr>
            <a:lstStyle/>
            <a:p>
              <a:pPr algn="ctr">
                <a:lnSpc>
                  <a:spcPct val="90000"/>
                </a:lnSpc>
              </a:pPr>
              <a:r>
                <a:rPr lang="en-US" sz="1000">
                  <a:latin typeface="Calibri" panose="020F0502020204030204" pitchFamily="34" charset="0"/>
                  <a:cs typeface="Calibri" panose="020F0502020204030204" pitchFamily="34" charset="0"/>
                </a:rPr>
                <a:t>1</a:t>
              </a:r>
              <a:endParaRPr lang="en-US" sz="1000" baseline="30000">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2AC002BF-9566-4814-A507-C3F2CD248A04}"/>
                </a:ext>
              </a:extLst>
            </p:cNvPr>
            <p:cNvCxnSpPr>
              <a:cxnSpLocks/>
            </p:cNvCxnSpPr>
            <p:nvPr/>
          </p:nvCxnSpPr>
          <p:spPr>
            <a:xfrm>
              <a:off x="7854950" y="4132898"/>
              <a:ext cx="342265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A6BF0A-C9FE-49A6-ABEE-9DF63484113C}"/>
                </a:ext>
              </a:extLst>
            </p:cNvPr>
            <p:cNvCxnSpPr/>
            <p:nvPr/>
          </p:nvCxnSpPr>
          <p:spPr>
            <a:xfrm>
              <a:off x="9569293" y="4132898"/>
              <a:ext cx="0" cy="508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87B2E63-4EB7-48F9-B2B9-AE08825517BA}"/>
                </a:ext>
              </a:extLst>
            </p:cNvPr>
            <p:cNvSpPr txBox="1"/>
            <p:nvPr/>
          </p:nvSpPr>
          <p:spPr>
            <a:xfrm>
              <a:off x="8628701" y="4230124"/>
              <a:ext cx="163506" cy="138499"/>
            </a:xfrm>
            <a:prstGeom prst="rect">
              <a:avLst/>
            </a:prstGeom>
            <a:noFill/>
          </p:spPr>
          <p:txBody>
            <a:bodyPr wrap="none" lIns="0" tIns="0" rIns="0" bIns="0" rtlCol="0">
              <a:spAutoFit/>
            </a:bodyPr>
            <a:lstStyle/>
            <a:p>
              <a:pPr algn="ctr">
                <a:lnSpc>
                  <a:spcPct val="90000"/>
                </a:lnSpc>
              </a:pPr>
              <a:r>
                <a:rPr lang="en-US" sz="1000">
                  <a:latin typeface="Calibri" panose="020F0502020204030204" pitchFamily="34" charset="0"/>
                  <a:cs typeface="Calibri" panose="020F0502020204030204" pitchFamily="34" charset="0"/>
                </a:rPr>
                <a:t>0.5</a:t>
              </a:r>
              <a:endParaRPr lang="en-US" sz="1000" baseline="3000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7CF7E382-8878-4E07-9497-212E4E14D31E}"/>
                </a:ext>
              </a:extLst>
            </p:cNvPr>
            <p:cNvCxnSpPr/>
            <p:nvPr/>
          </p:nvCxnSpPr>
          <p:spPr>
            <a:xfrm>
              <a:off x="8715218" y="4132898"/>
              <a:ext cx="0" cy="508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615A2A-605E-4346-8D34-3835F53051BB}"/>
                </a:ext>
              </a:extLst>
            </p:cNvPr>
            <p:cNvSpPr txBox="1"/>
            <p:nvPr/>
          </p:nvSpPr>
          <p:spPr>
            <a:xfrm>
              <a:off x="7823517" y="4230124"/>
              <a:ext cx="65724" cy="138499"/>
            </a:xfrm>
            <a:prstGeom prst="rect">
              <a:avLst/>
            </a:prstGeom>
            <a:noFill/>
          </p:spPr>
          <p:txBody>
            <a:bodyPr wrap="none" lIns="0" tIns="0" rIns="0" bIns="0" rtlCol="0">
              <a:spAutoFit/>
            </a:bodyPr>
            <a:lstStyle/>
            <a:p>
              <a:pPr algn="ctr">
                <a:lnSpc>
                  <a:spcPct val="90000"/>
                </a:lnSpc>
              </a:pPr>
              <a:r>
                <a:rPr lang="en-US" sz="1000">
                  <a:latin typeface="Calibri" panose="020F0502020204030204" pitchFamily="34" charset="0"/>
                  <a:cs typeface="Calibri" panose="020F0502020204030204" pitchFamily="34" charset="0"/>
                </a:rPr>
                <a:t>0</a:t>
              </a:r>
              <a:endParaRPr lang="en-US" sz="1000" baseline="3000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B398D1BF-B376-431C-9440-48725C268DDF}"/>
                </a:ext>
              </a:extLst>
            </p:cNvPr>
            <p:cNvCxnSpPr/>
            <p:nvPr/>
          </p:nvCxnSpPr>
          <p:spPr>
            <a:xfrm>
              <a:off x="7861143" y="4132898"/>
              <a:ext cx="0" cy="508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2512E78-99E6-47AB-8CDA-2652BA8AC6C6}"/>
                </a:ext>
              </a:extLst>
            </p:cNvPr>
            <p:cNvSpPr txBox="1"/>
            <p:nvPr/>
          </p:nvSpPr>
          <p:spPr>
            <a:xfrm>
              <a:off x="10333042" y="4230124"/>
              <a:ext cx="163506" cy="138499"/>
            </a:xfrm>
            <a:prstGeom prst="rect">
              <a:avLst/>
            </a:prstGeom>
            <a:noFill/>
          </p:spPr>
          <p:txBody>
            <a:bodyPr wrap="none" lIns="0" tIns="0" rIns="0" bIns="0" rtlCol="0">
              <a:spAutoFit/>
            </a:bodyPr>
            <a:lstStyle/>
            <a:p>
              <a:pPr algn="ctr">
                <a:lnSpc>
                  <a:spcPct val="90000"/>
                </a:lnSpc>
              </a:pPr>
              <a:r>
                <a:rPr lang="en-US" sz="1000">
                  <a:latin typeface="Calibri" panose="020F0502020204030204" pitchFamily="34" charset="0"/>
                  <a:cs typeface="Calibri" panose="020F0502020204030204" pitchFamily="34" charset="0"/>
                </a:rPr>
                <a:t>1.5</a:t>
              </a:r>
              <a:endParaRPr lang="en-US" sz="1000" baseline="30000">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7D162596-B20C-4879-A52C-E9B65957AB97}"/>
                </a:ext>
              </a:extLst>
            </p:cNvPr>
            <p:cNvCxnSpPr/>
            <p:nvPr/>
          </p:nvCxnSpPr>
          <p:spPr>
            <a:xfrm>
              <a:off x="10419559" y="4132898"/>
              <a:ext cx="0" cy="508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0C7C3A9-032A-407C-85D8-BDCE2A08474E}"/>
                </a:ext>
              </a:extLst>
            </p:cNvPr>
            <p:cNvSpPr txBox="1"/>
            <p:nvPr/>
          </p:nvSpPr>
          <p:spPr>
            <a:xfrm>
              <a:off x="11234106" y="4230124"/>
              <a:ext cx="65724" cy="138499"/>
            </a:xfrm>
            <a:prstGeom prst="rect">
              <a:avLst/>
            </a:prstGeom>
            <a:noFill/>
          </p:spPr>
          <p:txBody>
            <a:bodyPr wrap="none" lIns="0" tIns="0" rIns="0" bIns="0" rtlCol="0">
              <a:spAutoFit/>
            </a:bodyPr>
            <a:lstStyle/>
            <a:p>
              <a:pPr algn="ctr">
                <a:lnSpc>
                  <a:spcPct val="90000"/>
                </a:lnSpc>
              </a:pPr>
              <a:r>
                <a:rPr lang="en-US" sz="1000">
                  <a:latin typeface="Calibri" panose="020F0502020204030204" pitchFamily="34" charset="0"/>
                  <a:cs typeface="Calibri" panose="020F0502020204030204" pitchFamily="34" charset="0"/>
                </a:rPr>
                <a:t>2</a:t>
              </a:r>
              <a:endParaRPr lang="en-US" sz="1000" baseline="30000">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CEDCC1C4-B1FB-4E3E-A66D-CE8DEF82241C}"/>
                </a:ext>
              </a:extLst>
            </p:cNvPr>
            <p:cNvCxnSpPr/>
            <p:nvPr/>
          </p:nvCxnSpPr>
          <p:spPr>
            <a:xfrm>
              <a:off x="11271732" y="4132898"/>
              <a:ext cx="0" cy="508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021BB8-8AAF-419C-A28E-B912D295F8F5}"/>
                </a:ext>
              </a:extLst>
            </p:cNvPr>
            <p:cNvCxnSpPr>
              <a:cxnSpLocks/>
            </p:cNvCxnSpPr>
            <p:nvPr/>
          </p:nvCxnSpPr>
          <p:spPr>
            <a:xfrm>
              <a:off x="9569293" y="2939098"/>
              <a:ext cx="0" cy="11938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4BF99AC9-2319-4DFD-A999-0EC31602FFD6}"/>
                </a:ext>
              </a:extLst>
            </p:cNvPr>
            <p:cNvGrpSpPr/>
            <p:nvPr/>
          </p:nvGrpSpPr>
          <p:grpSpPr>
            <a:xfrm>
              <a:off x="8732837" y="3185635"/>
              <a:ext cx="1017585" cy="109537"/>
              <a:chOff x="8477250" y="3554413"/>
              <a:chExt cx="971550" cy="109537"/>
            </a:xfrm>
          </p:grpSpPr>
          <p:cxnSp>
            <p:nvCxnSpPr>
              <p:cNvPr id="45" name="Straight Connector 44">
                <a:extLst>
                  <a:ext uri="{FF2B5EF4-FFF2-40B4-BE49-F238E27FC236}">
                    <a16:creationId xmlns:a16="http://schemas.microsoft.com/office/drawing/2014/main" id="{7EE3DCC6-2E9D-46F0-8C1D-45F59F51FCFB}"/>
                  </a:ext>
                </a:extLst>
              </p:cNvPr>
              <p:cNvCxnSpPr/>
              <p:nvPr/>
            </p:nvCxnSpPr>
            <p:spPr>
              <a:xfrm>
                <a:off x="8477250" y="3554413"/>
                <a:ext cx="0" cy="1095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3391D0F-67EC-41E3-8B68-B51B269AF0D3}"/>
                  </a:ext>
                </a:extLst>
              </p:cNvPr>
              <p:cNvCxnSpPr/>
              <p:nvPr/>
            </p:nvCxnSpPr>
            <p:spPr>
              <a:xfrm>
                <a:off x="8477250" y="3609975"/>
                <a:ext cx="97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AD5F5A0-DD4D-4880-AEF2-A0A867C374CF}"/>
                  </a:ext>
                </a:extLst>
              </p:cNvPr>
              <p:cNvCxnSpPr/>
              <p:nvPr/>
            </p:nvCxnSpPr>
            <p:spPr>
              <a:xfrm>
                <a:off x="9448800" y="3554413"/>
                <a:ext cx="0" cy="109537"/>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0FDE961-CE45-44C0-93BA-CDA9049A2571}"/>
                </a:ext>
              </a:extLst>
            </p:cNvPr>
            <p:cNvGrpSpPr/>
            <p:nvPr/>
          </p:nvGrpSpPr>
          <p:grpSpPr>
            <a:xfrm>
              <a:off x="9345613" y="3785611"/>
              <a:ext cx="682626" cy="109537"/>
              <a:chOff x="8477250" y="3554413"/>
              <a:chExt cx="971550" cy="109537"/>
            </a:xfrm>
          </p:grpSpPr>
          <p:cxnSp>
            <p:nvCxnSpPr>
              <p:cNvPr id="53" name="Straight Connector 52">
                <a:extLst>
                  <a:ext uri="{FF2B5EF4-FFF2-40B4-BE49-F238E27FC236}">
                    <a16:creationId xmlns:a16="http://schemas.microsoft.com/office/drawing/2014/main" id="{1BFA6D37-6E2B-489C-BB4D-1FFEA675C8CB}"/>
                  </a:ext>
                </a:extLst>
              </p:cNvPr>
              <p:cNvCxnSpPr/>
              <p:nvPr/>
            </p:nvCxnSpPr>
            <p:spPr>
              <a:xfrm>
                <a:off x="8477250" y="3554413"/>
                <a:ext cx="0" cy="1095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212F495-3977-4478-B328-BF4D5077ECB2}"/>
                  </a:ext>
                </a:extLst>
              </p:cNvPr>
              <p:cNvCxnSpPr/>
              <p:nvPr/>
            </p:nvCxnSpPr>
            <p:spPr>
              <a:xfrm>
                <a:off x="8477250" y="3609975"/>
                <a:ext cx="97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79A676E-BAF8-408F-B6E8-9E960E4D1FE0}"/>
                  </a:ext>
                </a:extLst>
              </p:cNvPr>
              <p:cNvCxnSpPr/>
              <p:nvPr/>
            </p:nvCxnSpPr>
            <p:spPr>
              <a:xfrm>
                <a:off x="9448800" y="3554413"/>
                <a:ext cx="0" cy="10953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9" name="Oval 48">
              <a:extLst>
                <a:ext uri="{FF2B5EF4-FFF2-40B4-BE49-F238E27FC236}">
                  <a16:creationId xmlns:a16="http://schemas.microsoft.com/office/drawing/2014/main" id="{49FA0FAF-E40F-4963-B2EF-FC207A4923BD}"/>
                </a:ext>
              </a:extLst>
            </p:cNvPr>
            <p:cNvSpPr/>
            <p:nvPr/>
          </p:nvSpPr>
          <p:spPr>
            <a:xfrm>
              <a:off x="9083520" y="3181666"/>
              <a:ext cx="117473" cy="117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DCE548A0-0AB6-48D4-B341-E12BFBC0C665}"/>
                </a:ext>
              </a:extLst>
            </p:cNvPr>
            <p:cNvSpPr/>
            <p:nvPr/>
          </p:nvSpPr>
          <p:spPr>
            <a:xfrm>
              <a:off x="9594537" y="3775016"/>
              <a:ext cx="117473" cy="117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31B13243-773F-4A3F-B540-88B0C004A00C}"/>
                </a:ext>
              </a:extLst>
            </p:cNvPr>
            <p:cNvSpPr txBox="1"/>
            <p:nvPr/>
          </p:nvSpPr>
          <p:spPr>
            <a:xfrm>
              <a:off x="10281151" y="3754621"/>
              <a:ext cx="997068" cy="166199"/>
            </a:xfrm>
            <a:prstGeom prst="rect">
              <a:avLst/>
            </a:prstGeom>
            <a:noFill/>
          </p:spPr>
          <p:txBody>
            <a:bodyPr wrap="none" lIns="0" tIns="0" rIns="0" bIns="0" rtlCol="0">
              <a:spAutoFit/>
            </a:bodyPr>
            <a:lstStyle/>
            <a:p>
              <a:pPr>
                <a:lnSpc>
                  <a:spcPct val="90000"/>
                </a:lnSpc>
              </a:pPr>
              <a:r>
                <a:rPr lang="en-US" sz="1200">
                  <a:latin typeface="Calibri" panose="020F0502020204030204" pitchFamily="34" charset="0"/>
                  <a:cs typeface="Calibri" panose="020F0502020204030204" pitchFamily="34" charset="0"/>
                </a:rPr>
                <a:t>1,05 (0,87-1,27)</a:t>
              </a:r>
              <a:endParaRPr lang="en-US" sz="1200" baseline="30000">
                <a:latin typeface="Calibri" panose="020F0502020204030204" pitchFamily="34" charset="0"/>
                <a:cs typeface="Calibri" panose="020F0502020204030204" pitchFamily="34" charset="0"/>
              </a:endParaRPr>
            </a:p>
          </p:txBody>
        </p:sp>
        <p:cxnSp>
          <p:nvCxnSpPr>
            <p:cNvPr id="56" name="Straight Arrow Connector 55">
              <a:extLst>
                <a:ext uri="{FF2B5EF4-FFF2-40B4-BE49-F238E27FC236}">
                  <a16:creationId xmlns:a16="http://schemas.microsoft.com/office/drawing/2014/main" id="{A0FB5ED6-6EBF-417E-A4DD-11BD8FB7F9DC}"/>
                </a:ext>
              </a:extLst>
            </p:cNvPr>
            <p:cNvCxnSpPr/>
            <p:nvPr/>
          </p:nvCxnSpPr>
          <p:spPr>
            <a:xfrm>
              <a:off x="9653273" y="4864735"/>
              <a:ext cx="150632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545C341-5784-40B3-B3B7-2871D486BBDE}"/>
                </a:ext>
              </a:extLst>
            </p:cNvPr>
            <p:cNvCxnSpPr>
              <a:cxnSpLocks/>
            </p:cNvCxnSpPr>
            <p:nvPr/>
          </p:nvCxnSpPr>
          <p:spPr>
            <a:xfrm flipH="1">
              <a:off x="7981950" y="4864735"/>
              <a:ext cx="14710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5489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26E9E93-09CB-403A-8BD6-70A9073A0426}"/>
              </a:ext>
            </a:extLst>
          </p:cNvPr>
          <p:cNvGraphicFramePr/>
          <p:nvPr>
            <p:extLst>
              <p:ext uri="{D42A27DB-BD31-4B8C-83A1-F6EECF244321}">
                <p14:modId xmlns:p14="http://schemas.microsoft.com/office/powerpoint/2010/main" val="1836768255"/>
              </p:ext>
            </p:extLst>
          </p:nvPr>
        </p:nvGraphicFramePr>
        <p:xfrm>
          <a:off x="762950" y="2354101"/>
          <a:ext cx="10717850" cy="3361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D6D6946-B503-67A2-7FD3-8BBA32378815}"/>
              </a:ext>
            </a:extLst>
          </p:cNvPr>
          <p:cNvSpPr>
            <a:spLocks noGrp="1"/>
          </p:cNvSpPr>
          <p:nvPr>
            <p:ph type="title"/>
          </p:nvPr>
        </p:nvSpPr>
        <p:spPr>
          <a:xfrm>
            <a:off x="733829" y="161365"/>
            <a:ext cx="10485120" cy="1046468"/>
          </a:xfrm>
        </p:spPr>
        <p:txBody>
          <a:bodyPr>
            <a:normAutofit/>
          </a:bodyPr>
          <a:lstStyle/>
          <a:p>
            <a:r>
              <a:rPr lang="fr-CA"/>
              <a:t>Antiviraux et NPH : prévalence de la douleur</a:t>
            </a:r>
          </a:p>
        </p:txBody>
      </p:sp>
      <p:sp>
        <p:nvSpPr>
          <p:cNvPr id="9" name="Footer Placeholder 8">
            <a:extLst>
              <a:ext uri="{FF2B5EF4-FFF2-40B4-BE49-F238E27FC236}">
                <a16:creationId xmlns:a16="http://schemas.microsoft.com/office/drawing/2014/main" id="{D4CD7AC6-A7B3-47EA-8447-781371E59785}"/>
              </a:ext>
            </a:extLst>
          </p:cNvPr>
          <p:cNvSpPr>
            <a:spLocks noGrp="1"/>
          </p:cNvSpPr>
          <p:nvPr>
            <p:ph type="ftr" sz="quarter" idx="11"/>
          </p:nvPr>
        </p:nvSpPr>
        <p:spPr/>
        <p:txBody>
          <a:bodyPr/>
          <a:lstStyle/>
          <a:p>
            <a:endParaRPr lang="fr-FR" sz="900">
              <a:latin typeface="Calibri" panose="020F0502020204030204" pitchFamily="34" charset="0"/>
            </a:endParaRPr>
          </a:p>
          <a:p>
            <a:r>
              <a:rPr lang="fr-CA" sz="900">
                <a:latin typeface="Calibri" panose="020F0502020204030204" pitchFamily="34" charset="0"/>
                <a:cs typeface="Calibri" panose="020F0502020204030204" pitchFamily="34" charset="0"/>
              </a:rPr>
              <a:t>* Le traitement était généralement prescrit dans les 3 jours suivant l’apparition du zona (77 % des patients). </a:t>
            </a:r>
          </a:p>
          <a:p>
            <a:r>
              <a:rPr lang="fr-CA"/>
              <a:t>NPH : névralgie post-herpétique </a:t>
            </a:r>
          </a:p>
          <a:p>
            <a:r>
              <a:rPr lang="en-US" err="1">
                <a:latin typeface="Calibri" panose="020F0502020204030204" pitchFamily="34" charset="0"/>
                <a:cs typeface="Calibri" panose="020F0502020204030204" pitchFamily="34" charset="0"/>
              </a:rPr>
              <a:t>Bouhassira</a:t>
            </a:r>
            <a:r>
              <a:rPr lang="en-US" sz="900">
                <a:latin typeface="Calibri" panose="020F0502020204030204" pitchFamily="34" charset="0"/>
                <a:cs typeface="Calibri" panose="020F0502020204030204" pitchFamily="34" charset="0"/>
              </a:rPr>
              <a:t> D, et coll. </a:t>
            </a:r>
            <a:r>
              <a:rPr lang="en-US" sz="900" i="1">
                <a:latin typeface="Calibri" panose="020F0502020204030204" pitchFamily="34" charset="0"/>
                <a:cs typeface="Calibri" panose="020F0502020204030204" pitchFamily="34" charset="0"/>
              </a:rPr>
              <a:t>Pain.</a:t>
            </a:r>
            <a:r>
              <a:rPr lang="en-US" sz="900">
                <a:latin typeface="Calibri" panose="020F0502020204030204" pitchFamily="34" charset="0"/>
                <a:cs typeface="Calibri" panose="020F0502020204030204" pitchFamily="34" charset="0"/>
              </a:rPr>
              <a:t> 2012;153(2):342-9.</a:t>
            </a:r>
            <a:endParaRPr lang="en-US" sz="900">
              <a:latin typeface="Calibri" panose="020F0502020204030204" pitchFamily="34" charset="0"/>
            </a:endParaRPr>
          </a:p>
        </p:txBody>
      </p:sp>
      <p:sp>
        <p:nvSpPr>
          <p:cNvPr id="10" name="Slide Number Placeholder 9">
            <a:extLst>
              <a:ext uri="{FF2B5EF4-FFF2-40B4-BE49-F238E27FC236}">
                <a16:creationId xmlns:a16="http://schemas.microsoft.com/office/drawing/2014/main" id="{B4291340-C919-45BB-93AF-8374AE9DA866}"/>
              </a:ext>
            </a:extLst>
          </p:cNvPr>
          <p:cNvSpPr>
            <a:spLocks noGrp="1"/>
          </p:cNvSpPr>
          <p:nvPr>
            <p:ph type="sldNum" sz="quarter" idx="12"/>
          </p:nvPr>
        </p:nvSpPr>
        <p:spPr/>
        <p:txBody>
          <a:bodyPr/>
          <a:lstStyle/>
          <a:p>
            <a:fld id="{2789393D-23C3-F148-91BA-4F8B005EBEDD}" type="slidenum">
              <a:rPr lang="en-US" smtClean="0"/>
              <a:pPr/>
              <a:t>28</a:t>
            </a:fld>
            <a:endParaRPr lang="en-US"/>
          </a:p>
        </p:txBody>
      </p:sp>
      <p:sp>
        <p:nvSpPr>
          <p:cNvPr id="7" name="TextBox 6">
            <a:extLst>
              <a:ext uri="{FF2B5EF4-FFF2-40B4-BE49-F238E27FC236}">
                <a16:creationId xmlns:a16="http://schemas.microsoft.com/office/drawing/2014/main" id="{F888EF6D-DBAE-4E85-98C2-6711DCA9615C}"/>
              </a:ext>
            </a:extLst>
          </p:cNvPr>
          <p:cNvSpPr txBox="1"/>
          <p:nvPr/>
        </p:nvSpPr>
        <p:spPr>
          <a:xfrm>
            <a:off x="1393590" y="1653743"/>
            <a:ext cx="9404819" cy="664797"/>
          </a:xfrm>
          <a:prstGeom prst="rect">
            <a:avLst/>
          </a:prstGeom>
          <a:noFill/>
        </p:spPr>
        <p:txBody>
          <a:bodyPr wrap="none" lIns="0" tIns="0" rIns="0" bIns="0" rtlCol="0">
            <a:spAutoFit/>
          </a:bodyPr>
          <a:lstStyle/>
          <a:p>
            <a:pPr algn="ctr">
              <a:lnSpc>
                <a:spcPct val="90000"/>
              </a:lnSpc>
            </a:pPr>
            <a:r>
              <a:rPr lang="fr-CA" b="1">
                <a:latin typeface="Calibri" panose="020F0502020204030204" pitchFamily="34" charset="0"/>
                <a:cs typeface="Calibri" panose="020F0502020204030204" pitchFamily="34" charset="0"/>
              </a:rPr>
              <a:t>Prévalence de la douleur liée au zona chez les patients de ≥ 50 ans traités </a:t>
            </a:r>
            <a:br>
              <a:rPr lang="fr-CA" b="1">
                <a:latin typeface="Calibri" panose="020F0502020204030204" pitchFamily="34" charset="0"/>
                <a:cs typeface="Calibri" panose="020F0502020204030204" pitchFamily="34" charset="0"/>
              </a:rPr>
            </a:br>
            <a:r>
              <a:rPr lang="fr-CA" b="1">
                <a:latin typeface="Calibri" panose="020F0502020204030204" pitchFamily="34" charset="0"/>
                <a:cs typeface="Calibri" panose="020F0502020204030204" pitchFamily="34" charset="0"/>
              </a:rPr>
              <a:t>par des antiviraux (94 % des patients traités)*</a:t>
            </a:r>
            <a:endParaRPr lang="fr-CA" b="1" baseline="300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214755-5DAB-4098-9B05-4038B09B3D41}"/>
              </a:ext>
            </a:extLst>
          </p:cNvPr>
          <p:cNvSpPr txBox="1"/>
          <p:nvPr/>
        </p:nvSpPr>
        <p:spPr>
          <a:xfrm>
            <a:off x="4643193" y="2644798"/>
            <a:ext cx="3574480" cy="830997"/>
          </a:xfrm>
          <a:prstGeom prst="rect">
            <a:avLst/>
          </a:prstGeom>
          <a:noFill/>
        </p:spPr>
        <p:txBody>
          <a:bodyPr wrap="square" lIns="0" tIns="0" rIns="0" bIns="0" rtlCol="0">
            <a:spAutoFit/>
          </a:bodyPr>
          <a:lstStyle/>
          <a:p>
            <a:pPr algn="ctr">
              <a:lnSpc>
                <a:spcPct val="90000"/>
              </a:lnSpc>
            </a:pPr>
            <a:r>
              <a:rPr lang="fr-CA" sz="2000" b="1">
                <a:latin typeface="Calibri" panose="020F0502020204030204" pitchFamily="34" charset="0"/>
                <a:cs typeface="Calibri" panose="020F0502020204030204" pitchFamily="34" charset="0"/>
              </a:rPr>
              <a:t>NPH : </a:t>
            </a:r>
            <a:r>
              <a:rPr lang="fr-CA" sz="2000">
                <a:latin typeface="Calibri" panose="020F0502020204030204" pitchFamily="34" charset="0"/>
                <a:cs typeface="Calibri" panose="020F0502020204030204" pitchFamily="34" charset="0"/>
              </a:rPr>
              <a:t>douleur persistant pendant </a:t>
            </a:r>
            <a:r>
              <a:rPr lang="fr-CA" sz="2000" b="1">
                <a:latin typeface="Calibri" panose="020F0502020204030204" pitchFamily="34" charset="0"/>
                <a:cs typeface="Calibri" panose="020F0502020204030204" pitchFamily="34" charset="0"/>
              </a:rPr>
              <a:t>≥ 3 mois</a:t>
            </a:r>
            <a:r>
              <a:rPr lang="fr-CA" sz="2000">
                <a:latin typeface="Calibri" panose="020F0502020204030204" pitchFamily="34" charset="0"/>
                <a:cs typeface="Calibri" panose="020F0502020204030204" pitchFamily="34" charset="0"/>
              </a:rPr>
              <a:t> après l’apparition </a:t>
            </a:r>
            <a:br>
              <a:rPr lang="fr-CA" sz="2000">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d’une éruption aigüe de zona</a:t>
            </a:r>
            <a:endParaRPr lang="fr-CA" sz="2000" baseline="3000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0AB88D2-4FD5-47FF-8BC5-5F32D9B0692C}"/>
              </a:ext>
            </a:extLst>
          </p:cNvPr>
          <p:cNvSpPr txBox="1"/>
          <p:nvPr/>
        </p:nvSpPr>
        <p:spPr>
          <a:xfrm>
            <a:off x="8301566" y="2946515"/>
            <a:ext cx="3230647" cy="1107996"/>
          </a:xfrm>
          <a:prstGeom prst="rect">
            <a:avLst/>
          </a:prstGeom>
          <a:noFill/>
        </p:spPr>
        <p:txBody>
          <a:bodyPr wrap="square" lIns="0" tIns="0" rIns="0" bIns="0" rtlCol="0">
            <a:spAutoFit/>
          </a:bodyPr>
          <a:lstStyle/>
          <a:p>
            <a:pPr algn="ctr">
              <a:lnSpc>
                <a:spcPct val="90000"/>
              </a:lnSpc>
            </a:pPr>
            <a:r>
              <a:rPr lang="fr-CA" sz="2000" b="1">
                <a:latin typeface="Calibri" panose="020F0502020204030204" pitchFamily="34" charset="0"/>
                <a:cs typeface="Calibri" panose="020F0502020204030204" pitchFamily="34" charset="0"/>
              </a:rPr>
              <a:t>50 % </a:t>
            </a:r>
            <a:r>
              <a:rPr lang="fr-CA" sz="2000">
                <a:latin typeface="Calibri" panose="020F0502020204030204" pitchFamily="34" charset="0"/>
                <a:cs typeface="Calibri" panose="020F0502020204030204" pitchFamily="34" charset="0"/>
              </a:rPr>
              <a:t>des patients atteints de NPH éprouvaient encore </a:t>
            </a:r>
            <a:br>
              <a:rPr lang="fr-CA" sz="2000">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de la douleur 12 mois après </a:t>
            </a:r>
            <a:br>
              <a:rPr lang="fr-CA" sz="2000">
                <a:latin typeface="Calibri" panose="020F0502020204030204" pitchFamily="34" charset="0"/>
                <a:cs typeface="Calibri" panose="020F0502020204030204" pitchFamily="34" charset="0"/>
              </a:rPr>
            </a:br>
            <a:r>
              <a:rPr lang="fr-CA" sz="2000">
                <a:latin typeface="Calibri" panose="020F0502020204030204" pitchFamily="34" charset="0"/>
                <a:cs typeface="Calibri" panose="020F0502020204030204" pitchFamily="34" charset="0"/>
              </a:rPr>
              <a:t>le diagnostic de zona</a:t>
            </a:r>
            <a:endParaRPr lang="fr-CA" sz="2000" baseline="3000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9375092-FBAB-430B-91D3-4985DE266F66}"/>
              </a:ext>
            </a:extLst>
          </p:cNvPr>
          <p:cNvSpPr txBox="1"/>
          <p:nvPr/>
        </p:nvSpPr>
        <p:spPr>
          <a:xfrm>
            <a:off x="9712595" y="5981970"/>
            <a:ext cx="1388476" cy="221599"/>
          </a:xfrm>
          <a:prstGeom prst="rect">
            <a:avLst/>
          </a:prstGeom>
          <a:noFill/>
        </p:spPr>
        <p:txBody>
          <a:bodyPr wrap="square" lIns="0" tIns="0" rIns="0" bIns="0" rtlCol="0">
            <a:spAutoFit/>
          </a:bodyPr>
          <a:lstStyle/>
          <a:p>
            <a:pPr algn="ctr">
              <a:lnSpc>
                <a:spcPct val="90000"/>
              </a:lnSpc>
            </a:pPr>
            <a:r>
              <a:rPr lang="en-US" sz="1600">
                <a:latin typeface="Calibri" panose="020F0502020204030204" pitchFamily="34" charset="0"/>
                <a:cs typeface="Calibri" panose="020F0502020204030204" pitchFamily="34" charset="0"/>
              </a:rPr>
              <a:t>N = 1032</a:t>
            </a:r>
            <a:endParaRPr lang="en-US" sz="1600" baseline="3000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1681539-D065-4B17-ADB8-4EEE6FCEE82A}"/>
              </a:ext>
            </a:extLst>
          </p:cNvPr>
          <p:cNvSpPr txBox="1"/>
          <p:nvPr/>
        </p:nvSpPr>
        <p:spPr>
          <a:xfrm>
            <a:off x="7173865" y="5751112"/>
            <a:ext cx="1388476" cy="276999"/>
          </a:xfrm>
          <a:prstGeom prst="rect">
            <a:avLst/>
          </a:prstGeom>
          <a:noFill/>
        </p:spPr>
        <p:txBody>
          <a:bodyPr wrap="square" lIns="0" tIns="0" rIns="0" bIns="0" rtlCol="0">
            <a:spAutoFit/>
          </a:bodyPr>
          <a:lstStyle/>
          <a:p>
            <a:pPr algn="ctr">
              <a:lnSpc>
                <a:spcPct val="90000"/>
              </a:lnSpc>
            </a:pPr>
            <a:r>
              <a:rPr lang="en-US" sz="2000">
                <a:latin typeface="Calibri" panose="020F0502020204030204" pitchFamily="34" charset="0"/>
                <a:cs typeface="Calibri" panose="020F0502020204030204" pitchFamily="34" charset="0"/>
              </a:rPr>
              <a:t>Mois</a:t>
            </a:r>
            <a:endParaRPr lang="en-US" sz="2000" baseline="300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3A7CCD4-6D32-45FE-B646-106826DB8196}"/>
              </a:ext>
            </a:extLst>
          </p:cNvPr>
          <p:cNvSpPr txBox="1"/>
          <p:nvPr/>
        </p:nvSpPr>
        <p:spPr>
          <a:xfrm>
            <a:off x="2342968" y="5751112"/>
            <a:ext cx="1388476" cy="276999"/>
          </a:xfrm>
          <a:prstGeom prst="rect">
            <a:avLst/>
          </a:prstGeom>
          <a:noFill/>
        </p:spPr>
        <p:txBody>
          <a:bodyPr wrap="square" lIns="0" tIns="0" rIns="0" bIns="0" rtlCol="0">
            <a:spAutoFit/>
          </a:bodyPr>
          <a:lstStyle/>
          <a:p>
            <a:pPr algn="ctr">
              <a:lnSpc>
                <a:spcPct val="90000"/>
              </a:lnSpc>
            </a:pPr>
            <a:r>
              <a:rPr lang="en-US" sz="2000">
                <a:latin typeface="Calibri" panose="020F0502020204030204" pitchFamily="34" charset="0"/>
                <a:cs typeface="Calibri" panose="020F0502020204030204" pitchFamily="34" charset="0"/>
              </a:rPr>
              <a:t>Jour</a:t>
            </a:r>
            <a:endParaRPr lang="en-US" sz="2000" baseline="30000">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3815EF69-A3C3-4C3B-A4BC-6961AACACB78}"/>
              </a:ext>
            </a:extLst>
          </p:cNvPr>
          <p:cNvCxnSpPr/>
          <p:nvPr/>
        </p:nvCxnSpPr>
        <p:spPr>
          <a:xfrm>
            <a:off x="2170431" y="5691562"/>
            <a:ext cx="17335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33B448-9920-45FA-90EF-7168A8ECD69E}"/>
              </a:ext>
            </a:extLst>
          </p:cNvPr>
          <p:cNvCxnSpPr>
            <a:cxnSpLocks/>
          </p:cNvCxnSpPr>
          <p:nvPr/>
        </p:nvCxnSpPr>
        <p:spPr>
          <a:xfrm>
            <a:off x="4773931" y="5691562"/>
            <a:ext cx="607186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D2F92D-19A6-46F6-B7B8-4C8799129824}"/>
              </a:ext>
            </a:extLst>
          </p:cNvPr>
          <p:cNvCxnSpPr>
            <a:cxnSpLocks/>
          </p:cNvCxnSpPr>
          <p:nvPr/>
        </p:nvCxnSpPr>
        <p:spPr>
          <a:xfrm>
            <a:off x="6430433" y="3561080"/>
            <a:ext cx="0" cy="8966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6F11A9-FFEB-4185-9DDE-0554D4EC6DDA}"/>
              </a:ext>
            </a:extLst>
          </p:cNvPr>
          <p:cNvCxnSpPr>
            <a:cxnSpLocks/>
          </p:cNvCxnSpPr>
          <p:nvPr/>
        </p:nvCxnSpPr>
        <p:spPr>
          <a:xfrm>
            <a:off x="10590885" y="4148667"/>
            <a:ext cx="0" cy="592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280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97D5E-DF4E-0348-A1CB-9816C420CCDA}"/>
              </a:ext>
            </a:extLst>
          </p:cNvPr>
          <p:cNvSpPr>
            <a:spLocks noGrp="1"/>
          </p:cNvSpPr>
          <p:nvPr>
            <p:ph type="title"/>
          </p:nvPr>
        </p:nvSpPr>
        <p:spPr>
          <a:xfrm>
            <a:off x="733829" y="161365"/>
            <a:ext cx="10485120" cy="1046468"/>
          </a:xfrm>
        </p:spPr>
        <p:txBody>
          <a:bodyPr>
            <a:normAutofit/>
          </a:bodyPr>
          <a:lstStyle/>
          <a:p>
            <a:r>
              <a:rPr lang="fr-FR"/>
              <a:t>Traitement de la </a:t>
            </a:r>
            <a:r>
              <a:rPr lang="fr-CA"/>
              <a:t>NPH</a:t>
            </a:r>
            <a:endParaRPr lang="fr-FR"/>
          </a:p>
        </p:txBody>
      </p:sp>
      <p:sp>
        <p:nvSpPr>
          <p:cNvPr id="3" name="Espace réservé du contenu 2">
            <a:extLst>
              <a:ext uri="{FF2B5EF4-FFF2-40B4-BE49-F238E27FC236}">
                <a16:creationId xmlns:a16="http://schemas.microsoft.com/office/drawing/2014/main" id="{0421168C-86D2-884B-BC7B-BE42E21A00AC}"/>
              </a:ext>
            </a:extLst>
          </p:cNvPr>
          <p:cNvSpPr>
            <a:spLocks noGrp="1"/>
          </p:cNvSpPr>
          <p:nvPr>
            <p:ph idx="1"/>
          </p:nvPr>
        </p:nvSpPr>
        <p:spPr>
          <a:xfrm>
            <a:off x="749705" y="1567507"/>
            <a:ext cx="10682363" cy="4332318"/>
          </a:xfrm>
        </p:spPr>
        <p:txBody>
          <a:bodyPr>
            <a:normAutofit/>
          </a:bodyPr>
          <a:lstStyle/>
          <a:p>
            <a:pPr>
              <a:spcAft>
                <a:spcPts val="2400"/>
              </a:spcAft>
            </a:pPr>
            <a:r>
              <a:rPr lang="fr-CA"/>
              <a:t>Les traitements comprennent la gabapentine, la </a:t>
            </a:r>
            <a:r>
              <a:rPr lang="fr-CA" err="1"/>
              <a:t>prégabaline</a:t>
            </a:r>
            <a:r>
              <a:rPr lang="fr-CA"/>
              <a:t>, les antidépresseurs cycliques, la pommade locale à la capsaïcine ou à la lidocaïne et l’injection de toxine botulique </a:t>
            </a:r>
          </a:p>
          <a:p>
            <a:pPr>
              <a:spcAft>
                <a:spcPts val="2400"/>
              </a:spcAft>
            </a:pPr>
            <a:r>
              <a:rPr lang="fr-CA"/>
              <a:t>Des antalgiques opiacés peuvent s’avérer nécessaires</a:t>
            </a:r>
          </a:p>
          <a:p>
            <a:pPr>
              <a:spcAft>
                <a:spcPts val="2400"/>
              </a:spcAft>
            </a:pPr>
            <a:r>
              <a:rPr lang="fr-CA"/>
              <a:t>Une administration par voie intrathécale (canal spinal) de méthylprednisolone peut être utile</a:t>
            </a:r>
          </a:p>
          <a:p>
            <a:pPr>
              <a:spcAft>
                <a:spcPts val="2400"/>
              </a:spcAft>
            </a:pPr>
            <a:endParaRPr lang="fr-FR"/>
          </a:p>
        </p:txBody>
      </p:sp>
      <p:sp>
        <p:nvSpPr>
          <p:cNvPr id="6" name="ZoneTexte 5">
            <a:extLst>
              <a:ext uri="{FF2B5EF4-FFF2-40B4-BE49-F238E27FC236}">
                <a16:creationId xmlns:a16="http://schemas.microsoft.com/office/drawing/2014/main" id="{5DA1C4D8-9848-5074-6DC3-38D53D655641}"/>
              </a:ext>
            </a:extLst>
          </p:cNvPr>
          <p:cNvSpPr txBox="1"/>
          <p:nvPr/>
        </p:nvSpPr>
        <p:spPr>
          <a:xfrm>
            <a:off x="6004560" y="4919345"/>
            <a:ext cx="5311140" cy="1085216"/>
          </a:xfrm>
          <a:prstGeom prst="roundRect">
            <a:avLst>
              <a:gd name="adj" fmla="val 50000"/>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fr-FR">
                <a:solidFill>
                  <a:schemeClr val="bg1"/>
                </a:solidFill>
                <a:latin typeface="Calibri" panose="020F0502020204030204" pitchFamily="34" charset="0"/>
                <a:ea typeface="Segoe UI"/>
                <a:cs typeface="Calibri" panose="020F0502020204030204" pitchFamily="34" charset="0"/>
              </a:rPr>
              <a:t>L’efficacité des différents traitements </a:t>
            </a:r>
          </a:p>
          <a:p>
            <a:pPr algn="ctr">
              <a:lnSpc>
                <a:spcPct val="90000"/>
              </a:lnSpc>
            </a:pPr>
            <a:r>
              <a:rPr lang="fr-FR">
                <a:solidFill>
                  <a:schemeClr val="bg1"/>
                </a:solidFill>
                <a:latin typeface="Calibri" panose="020F0502020204030204" pitchFamily="34" charset="0"/>
                <a:ea typeface="Segoe UI"/>
                <a:cs typeface="Calibri" panose="020F0502020204030204" pitchFamily="34" charset="0"/>
              </a:rPr>
              <a:t>laisse à désirer.</a:t>
            </a:r>
            <a:endParaRPr lang="fr-FR">
              <a:solidFill>
                <a:schemeClr val="bg1"/>
              </a:solidFill>
              <a:latin typeface="Calibri" panose="020F0502020204030204" pitchFamily="34" charset="0"/>
            </a:endParaRPr>
          </a:p>
        </p:txBody>
      </p:sp>
      <p:sp>
        <p:nvSpPr>
          <p:cNvPr id="12" name="Slide Number Placeholder 11">
            <a:extLst>
              <a:ext uri="{FF2B5EF4-FFF2-40B4-BE49-F238E27FC236}">
                <a16:creationId xmlns:a16="http://schemas.microsoft.com/office/drawing/2014/main" id="{FA2FFEDD-0AFA-490D-99E4-55ED1D3CAC0F}"/>
              </a:ext>
            </a:extLst>
          </p:cNvPr>
          <p:cNvSpPr>
            <a:spLocks noGrp="1"/>
          </p:cNvSpPr>
          <p:nvPr>
            <p:ph type="sldNum" sz="quarter" idx="12"/>
          </p:nvPr>
        </p:nvSpPr>
        <p:spPr/>
        <p:txBody>
          <a:bodyPr/>
          <a:lstStyle/>
          <a:p>
            <a:fld id="{2789393D-23C3-F148-91BA-4F8B005EBEDD}" type="slidenum">
              <a:rPr lang="en-US" smtClean="0"/>
              <a:pPr/>
              <a:t>29</a:t>
            </a:fld>
            <a:endParaRPr lang="en-US"/>
          </a:p>
        </p:txBody>
      </p:sp>
      <p:sp>
        <p:nvSpPr>
          <p:cNvPr id="4" name="Footer Placeholder 6">
            <a:extLst>
              <a:ext uri="{FF2B5EF4-FFF2-40B4-BE49-F238E27FC236}">
                <a16:creationId xmlns:a16="http://schemas.microsoft.com/office/drawing/2014/main" id="{9CD8C075-4E84-A5C0-BFBD-B66D39D6742F}"/>
              </a:ext>
            </a:extLst>
          </p:cNvPr>
          <p:cNvSpPr txBox="1">
            <a:spLocks/>
          </p:cNvSpPr>
          <p:nvPr/>
        </p:nvSpPr>
        <p:spPr>
          <a:xfrm>
            <a:off x="759932" y="5574662"/>
            <a:ext cx="10307821" cy="859798"/>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fr-CA">
              <a:cs typeface="Calibri" panose="020F0502020204030204" pitchFamily="34" charset="0"/>
            </a:endParaRPr>
          </a:p>
          <a:p>
            <a:pPr>
              <a:defRPr/>
            </a:pPr>
            <a:r>
              <a:rPr lang="fr-CA">
                <a:cs typeface="Calibri" panose="020F0502020204030204" pitchFamily="34" charset="0"/>
              </a:rPr>
              <a:t>NPH : névralgie post-herpétique</a:t>
            </a:r>
          </a:p>
          <a:p>
            <a:pPr>
              <a:defRPr/>
            </a:pPr>
            <a:r>
              <a:rPr lang="fr-CA" err="1">
                <a:cs typeface="Calibri" panose="020F0502020204030204" pitchFamily="34" charset="0"/>
              </a:rPr>
              <a:t>Dworkin</a:t>
            </a:r>
            <a:r>
              <a:rPr lang="fr-CA">
                <a:cs typeface="Calibri" panose="020F0502020204030204" pitchFamily="34" charset="0"/>
              </a:rPr>
              <a:t> RH, et coll. </a:t>
            </a:r>
            <a:r>
              <a:rPr lang="fr-CA" i="1">
                <a:cs typeface="Calibri" panose="020F0502020204030204" pitchFamily="34" charset="0"/>
              </a:rPr>
              <a:t>Clin Infect Dis</a:t>
            </a:r>
            <a:r>
              <a:rPr lang="fr-CA">
                <a:cs typeface="Calibri" panose="020F0502020204030204" pitchFamily="34" charset="0"/>
              </a:rPr>
              <a:t>. 2007;44 </a:t>
            </a:r>
            <a:r>
              <a:rPr lang="fr-CA" err="1">
                <a:cs typeface="Calibri" panose="020F0502020204030204" pitchFamily="34" charset="0"/>
              </a:rPr>
              <a:t>Suppl</a:t>
            </a:r>
            <a:r>
              <a:rPr lang="fr-CA">
                <a:cs typeface="Calibri" panose="020F0502020204030204" pitchFamily="34" charset="0"/>
              </a:rPr>
              <a:t> 1:S1-26; Kaye KM. Herpes </a:t>
            </a:r>
            <a:r>
              <a:rPr lang="fr-CA" err="1">
                <a:cs typeface="Calibri" panose="020F0502020204030204" pitchFamily="34" charset="0"/>
              </a:rPr>
              <a:t>zoster</a:t>
            </a:r>
            <a:r>
              <a:rPr lang="fr-CA">
                <a:cs typeface="Calibri" panose="020F0502020204030204" pitchFamily="34" charset="0"/>
              </a:rPr>
              <a:t>,</a:t>
            </a:r>
            <a:r>
              <a:rPr lang="fr-CA" sz="900" i="1">
                <a:effectLst/>
                <a:cs typeface="Calibri" panose="020F0502020204030204" pitchFamily="34" charset="0"/>
              </a:rPr>
              <a:t> Le Manuel Merck,</a:t>
            </a:r>
            <a:r>
              <a:rPr lang="fr-CA">
                <a:cs typeface="Calibri" panose="020F0502020204030204" pitchFamily="34" charset="0"/>
              </a:rPr>
              <a:t> [En ligne], mis à jour en octobre 2021.</a:t>
            </a:r>
            <a:r>
              <a:rPr lang="fr-CA"/>
              <a:t> </a:t>
            </a:r>
            <a:r>
              <a:rPr lang="fr-CA">
                <a:hlinkClick r:id="rId3">
                  <a:extLst>
                    <a:ext uri="{A12FA001-AC4F-418D-AE19-62706E023703}">
                      <ahyp:hlinkClr xmlns:ahyp="http://schemas.microsoft.com/office/drawing/2018/hyperlinkcolor" val="tx"/>
                    </a:ext>
                  </a:extLst>
                </a:hlinkClick>
              </a:rPr>
              <a:t>[https://www.merckmanuals.com/fr-ca/professional/maladies-infectieuses/virus-herp%C3%A9tiques-herpes-virus/herpes-zoster#</a:t>
            </a:r>
            <a:r>
              <a:rPr lang="fr-CA"/>
              <a:t>].</a:t>
            </a:r>
          </a:p>
        </p:txBody>
      </p:sp>
    </p:spTree>
    <p:extLst>
      <p:ext uri="{BB962C8B-B14F-4D97-AF65-F5344CB8AC3E}">
        <p14:creationId xmlns:p14="http://schemas.microsoft.com/office/powerpoint/2010/main" val="2592496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BC6E-5C28-9784-78BB-D3906D85A0A7}"/>
              </a:ext>
            </a:extLst>
          </p:cNvPr>
          <p:cNvSpPr>
            <a:spLocks noGrp="1"/>
          </p:cNvSpPr>
          <p:nvPr>
            <p:ph type="title"/>
          </p:nvPr>
        </p:nvSpPr>
        <p:spPr>
          <a:xfrm>
            <a:off x="733829" y="161365"/>
            <a:ext cx="10485120" cy="1046468"/>
          </a:xfrm>
        </p:spPr>
        <p:txBody>
          <a:bodyPr/>
          <a:lstStyle/>
          <a:p>
            <a:r>
              <a:rPr lang="fr-CA"/>
              <a:t>Divulgation des conflits d’intérêts</a:t>
            </a:r>
            <a:endParaRPr lang="en-CA"/>
          </a:p>
        </p:txBody>
      </p:sp>
      <p:sp>
        <p:nvSpPr>
          <p:cNvPr id="4" name="Content Placeholder 2">
            <a:extLst>
              <a:ext uri="{FF2B5EF4-FFF2-40B4-BE49-F238E27FC236}">
                <a16:creationId xmlns:a16="http://schemas.microsoft.com/office/drawing/2014/main" id="{10A34759-1D03-FCAC-699E-5770381DBF98}"/>
              </a:ext>
            </a:extLst>
          </p:cNvPr>
          <p:cNvSpPr txBox="1">
            <a:spLocks/>
          </p:cNvSpPr>
          <p:nvPr/>
        </p:nvSpPr>
        <p:spPr>
          <a:xfrm>
            <a:off x="6472965" y="1602745"/>
            <a:ext cx="5256755" cy="4313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defRPr/>
            </a:pPr>
            <a:r>
              <a:rPr kumimoji="0" lang="fr-CA" sz="24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D</a:t>
            </a:r>
            <a:r>
              <a:rPr kumimoji="0" lang="fr-CA" sz="2400" b="0" i="0" u="none" strike="noStrike" kern="1200" cap="none" spc="0" normalizeH="0" baseline="30000" noProof="0">
                <a:ln>
                  <a:noFill/>
                </a:ln>
                <a:solidFill>
                  <a:schemeClr val="accent1">
                    <a:lumMod val="50000"/>
                  </a:schemeClr>
                </a:solidFill>
                <a:effectLst/>
                <a:uLnTx/>
                <a:uFillTx/>
                <a:latin typeface="Calibri" panose="020F0502020204030204"/>
                <a:ea typeface="+mn-ea"/>
                <a:cs typeface="+mn-cs"/>
              </a:rPr>
              <a:t>r</a:t>
            </a:r>
            <a:r>
              <a:rPr kumimoji="0" lang="fr-CA" sz="24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 </a:t>
            </a:r>
            <a:r>
              <a:rPr kumimoji="0" lang="fr-CA" sz="2400"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Marc </a:t>
            </a:r>
            <a:r>
              <a:rPr kumimoji="0" lang="fr-CA" sz="2400" b="1" i="0" u="none" strike="noStrike" kern="1200" cap="none" spc="0" normalizeH="0" baseline="0" noProof="0" err="1">
                <a:ln>
                  <a:noFill/>
                </a:ln>
                <a:solidFill>
                  <a:schemeClr val="accent1">
                    <a:lumMod val="50000"/>
                  </a:schemeClr>
                </a:solidFill>
                <a:effectLst/>
                <a:uLnTx/>
                <a:uFillTx/>
                <a:latin typeface="Calibri" panose="020F0502020204030204"/>
                <a:ea typeface="+mn-ea"/>
                <a:cs typeface="+mn-cs"/>
              </a:rPr>
              <a:t>Steben</a:t>
            </a:r>
            <a:endParaRPr kumimoji="0" lang="fr-CA" sz="2400"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1800"/>
              </a:spcAft>
              <a:buClrTx/>
              <a:buSzTx/>
              <a:buNone/>
              <a:tabLst/>
              <a:defRPr/>
            </a:pPr>
            <a:r>
              <a:rPr kumimoji="0" lang="fr-CA" sz="1800" b="1" i="0" u="none" strike="noStrike" kern="1200" cap="none" spc="0" normalizeH="0" baseline="0" noProof="0">
                <a:ln>
                  <a:noFill/>
                </a:ln>
                <a:effectLst/>
                <a:uLnTx/>
                <a:uFillTx/>
                <a:latin typeface="Calibri" panose="020F0502020204030204"/>
                <a:ea typeface="+mn-ea"/>
                <a:cs typeface="+mn-cs"/>
              </a:rPr>
              <a:t>Subventions ou honoraires en vaccinologie :</a:t>
            </a:r>
            <a:r>
              <a:rPr kumimoji="0" lang="fr-CA" sz="1800" b="0" i="0" u="none" strike="noStrike" kern="1200" cap="none" spc="0" normalizeH="0" baseline="0" noProof="0">
                <a:ln>
                  <a:noFill/>
                </a:ln>
                <a:effectLst/>
                <a:uLnTx/>
                <a:uFillTx/>
                <a:latin typeface="Calibri" panose="020F0502020204030204"/>
                <a:ea typeface="+mn-ea"/>
                <a:cs typeface="+mn-cs"/>
              </a:rPr>
              <a:t> </a:t>
            </a:r>
            <a:r>
              <a:rPr kumimoji="0" lang="en-CA" sz="1800" b="0" i="0" u="none" strike="noStrike" kern="1200" cap="none" spc="0" normalizeH="0" baseline="0" noProof="0">
                <a:ln>
                  <a:noFill/>
                </a:ln>
                <a:effectLst/>
                <a:uLnTx/>
                <a:uFillTx/>
                <a:latin typeface="Calibri" panose="020F0502020204030204"/>
                <a:ea typeface="+mn-ea"/>
                <a:cs typeface="+mn-cs"/>
              </a:rPr>
              <a:t>GlaxoSmithKline</a:t>
            </a:r>
            <a:r>
              <a:rPr kumimoji="0" lang="fr-CA" sz="1800" b="0" i="0" u="none" strike="noStrike" kern="1200" cap="none" spc="0" normalizeH="0" baseline="0" noProof="0">
                <a:ln>
                  <a:noFill/>
                </a:ln>
                <a:effectLst/>
                <a:uLnTx/>
                <a:uFillTx/>
                <a:latin typeface="Calibri" panose="020F0502020204030204"/>
                <a:ea typeface="+mn-ea"/>
                <a:cs typeface="+mn-cs"/>
              </a:rPr>
              <a:t>, Merck, Pfizer</a:t>
            </a:r>
          </a:p>
          <a:p>
            <a:pPr marL="0" indent="0">
              <a:spcBef>
                <a:spcPts val="0"/>
              </a:spcBef>
              <a:spcAft>
                <a:spcPts val="600"/>
              </a:spcAft>
              <a:buNone/>
              <a:defRPr/>
            </a:pPr>
            <a:r>
              <a:rPr kumimoji="0" lang="fr-CA" sz="24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M</a:t>
            </a:r>
            <a:r>
              <a:rPr kumimoji="0" lang="fr-CA" sz="2400" b="0" i="0" u="none" strike="noStrike" kern="1200" cap="none" spc="0" normalizeH="0" baseline="30000" noProof="0">
                <a:ln>
                  <a:noFill/>
                </a:ln>
                <a:solidFill>
                  <a:schemeClr val="accent1">
                    <a:lumMod val="50000"/>
                  </a:schemeClr>
                </a:solidFill>
                <a:effectLst/>
                <a:uLnTx/>
                <a:uFillTx/>
                <a:latin typeface="Calibri" panose="020F0502020204030204"/>
                <a:ea typeface="+mn-ea"/>
                <a:cs typeface="+mn-cs"/>
              </a:rPr>
              <a:t>me </a:t>
            </a:r>
            <a:r>
              <a:rPr kumimoji="0" lang="fr-CA" sz="2400"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Brigitte Marchand</a:t>
            </a:r>
          </a:p>
          <a:p>
            <a:pPr marL="0" marR="0" lvl="0" indent="0" algn="l" defTabSz="914400" rtl="0" eaLnBrk="1" fontAlgn="auto" latinLnBrk="0" hangingPunct="1">
              <a:lnSpc>
                <a:spcPct val="90000"/>
              </a:lnSpc>
              <a:spcBef>
                <a:spcPts val="0"/>
              </a:spcBef>
              <a:spcAft>
                <a:spcPts val="1800"/>
              </a:spcAft>
              <a:buClrTx/>
              <a:buSzTx/>
              <a:buNone/>
              <a:tabLst/>
              <a:defRPr/>
            </a:pPr>
            <a:r>
              <a:rPr kumimoji="0" lang="fr-CA" sz="1800" b="1" i="0" u="none" strike="noStrike" kern="1200" cap="none" spc="0" normalizeH="0" baseline="0" noProof="0">
                <a:ln>
                  <a:noFill/>
                </a:ln>
                <a:solidFill>
                  <a:prstClr val="black"/>
                </a:solidFill>
                <a:effectLst/>
                <a:uLnTx/>
                <a:uFillTx/>
                <a:latin typeface="Calibri" panose="020F0502020204030204"/>
                <a:ea typeface="+mn-ea"/>
                <a:cs typeface="+mn-cs"/>
              </a:rPr>
              <a:t>Subventions ou honoraires :</a:t>
            </a:r>
            <a:r>
              <a:rPr kumimoji="0" lang="fr-CA" sz="1800" b="0" i="0" u="none" strike="noStrike" kern="1200" cap="none" spc="0" normalizeH="0" baseline="0" noProof="0">
                <a:ln>
                  <a:noFill/>
                </a:ln>
                <a:solidFill>
                  <a:prstClr val="black"/>
                </a:solidFill>
                <a:effectLst/>
                <a:uLnTx/>
                <a:uFillTx/>
                <a:latin typeface="Calibri" panose="020F0502020204030204"/>
                <a:ea typeface="+mn-ea"/>
                <a:cs typeface="+mn-cs"/>
              </a:rPr>
              <a:t> Pfizer, </a:t>
            </a:r>
            <a:r>
              <a:rPr kumimoji="0" lang="fr-CA" sz="1800" b="0" i="0" u="none" strike="noStrike" kern="1200" cap="none" spc="0" normalizeH="0" baseline="0" noProof="0" err="1">
                <a:ln>
                  <a:noFill/>
                </a:ln>
                <a:solidFill>
                  <a:prstClr val="black"/>
                </a:solidFill>
                <a:effectLst/>
                <a:uLnTx/>
                <a:uFillTx/>
                <a:latin typeface="Calibri" panose="020F0502020204030204"/>
                <a:ea typeface="+mn-ea"/>
                <a:cs typeface="+mn-cs"/>
              </a:rPr>
              <a:t>Sodalis</a:t>
            </a:r>
            <a:r>
              <a:rPr kumimoji="0" lang="fr-CA"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CA" sz="1800" b="0" i="0" u="none" strike="noStrike" kern="1200" cap="none" spc="0" normalizeH="0" baseline="0" noProof="0">
                <a:ln>
                  <a:noFill/>
                </a:ln>
                <a:solidFill>
                  <a:prstClr val="black"/>
                </a:solidFill>
                <a:effectLst/>
                <a:uLnTx/>
                <a:uFillTx/>
                <a:latin typeface="Calibri" panose="020F0502020204030204"/>
                <a:ea typeface="+mn-ea"/>
                <a:cs typeface="+mn-cs"/>
              </a:rPr>
              <a:t>GlaxoSmithKline</a:t>
            </a: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indent="0">
              <a:spcBef>
                <a:spcPts val="0"/>
              </a:spcBef>
              <a:spcAft>
                <a:spcPts val="600"/>
              </a:spcAft>
              <a:buNone/>
              <a:defRPr/>
            </a:pPr>
            <a:r>
              <a:rPr kumimoji="0" lang="fr-CA" sz="24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M</a:t>
            </a:r>
            <a:r>
              <a:rPr kumimoji="0" lang="fr-CA" sz="2400" b="0" i="0" u="none" strike="noStrike" kern="1200" cap="none" spc="0" normalizeH="0" baseline="30000" noProof="0">
                <a:ln>
                  <a:noFill/>
                </a:ln>
                <a:solidFill>
                  <a:schemeClr val="accent1">
                    <a:lumMod val="50000"/>
                  </a:schemeClr>
                </a:solidFill>
                <a:effectLst/>
                <a:uLnTx/>
                <a:uFillTx/>
                <a:latin typeface="Calibri" panose="020F0502020204030204"/>
                <a:ea typeface="+mn-ea"/>
                <a:cs typeface="+mn-cs"/>
              </a:rPr>
              <a:t>me</a:t>
            </a:r>
            <a:r>
              <a:rPr kumimoji="0" lang="fr-CA" sz="24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 </a:t>
            </a:r>
            <a:r>
              <a:rPr kumimoji="0" lang="fr-CA" sz="2400"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Cindy Caron</a:t>
            </a:r>
          </a:p>
          <a:p>
            <a:pPr marL="0" marR="0" lvl="0" indent="0" algn="l" defTabSz="914400" rtl="0" eaLnBrk="1" fontAlgn="auto" latinLnBrk="0" hangingPunct="1">
              <a:lnSpc>
                <a:spcPct val="90000"/>
              </a:lnSpc>
              <a:spcBef>
                <a:spcPts val="0"/>
              </a:spcBef>
              <a:spcAft>
                <a:spcPts val="600"/>
              </a:spcAft>
              <a:buClrTx/>
              <a:buSzTx/>
              <a:buNone/>
              <a:tabLst/>
              <a:defRPr/>
            </a:pPr>
            <a:r>
              <a:rPr kumimoji="0" lang="fr-CA" sz="1800" b="1" i="0" u="none" strike="noStrike" kern="1200" cap="none" spc="0" normalizeH="0" baseline="0" noProof="0">
                <a:ln>
                  <a:noFill/>
                </a:ln>
                <a:solidFill>
                  <a:prstClr val="black"/>
                </a:solidFill>
                <a:effectLst/>
                <a:uLnTx/>
                <a:uFillTx/>
                <a:latin typeface="Calibri" panose="020F0502020204030204"/>
                <a:ea typeface="+mn-ea"/>
                <a:cs typeface="+mn-cs"/>
              </a:rPr>
              <a:t>Subventions ou honoraires :</a:t>
            </a:r>
            <a:r>
              <a:rPr kumimoji="0" lang="fr-CA" sz="1800" b="0" i="0" u="none" strike="noStrike" kern="1200" cap="none" spc="0" normalizeH="0" baseline="0" noProof="0">
                <a:ln>
                  <a:noFill/>
                </a:ln>
                <a:solidFill>
                  <a:prstClr val="black"/>
                </a:solidFill>
                <a:effectLst/>
                <a:uLnTx/>
                <a:uFillTx/>
                <a:latin typeface="Calibri" panose="020F0502020204030204"/>
                <a:ea typeface="+mn-ea"/>
                <a:cs typeface="+mn-cs"/>
              </a:rPr>
              <a:t> Pfizer, </a:t>
            </a:r>
            <a:r>
              <a:rPr kumimoji="0" lang="en-CA" sz="1800" b="0" i="0" u="none" strike="noStrike" kern="1200" cap="none" spc="0" normalizeH="0" baseline="0" noProof="0">
                <a:ln>
                  <a:noFill/>
                </a:ln>
                <a:solidFill>
                  <a:prstClr val="black"/>
                </a:solidFill>
                <a:effectLst/>
                <a:uLnTx/>
                <a:uFillTx/>
                <a:latin typeface="Calibri" panose="020F0502020204030204"/>
                <a:ea typeface="+mn-ea"/>
                <a:cs typeface="+mn-cs"/>
              </a:rPr>
              <a:t>GlaxoSmithKline</a:t>
            </a:r>
            <a:r>
              <a:rPr kumimoji="0" lang="fr-CA" sz="1800" b="0" i="0" u="none" strike="noStrike" kern="1200" cap="none" spc="0" normalizeH="0" baseline="0" noProof="0">
                <a:ln>
                  <a:noFill/>
                </a:ln>
                <a:solidFill>
                  <a:prstClr val="black"/>
                </a:solidFill>
                <a:effectLst/>
                <a:uLnTx/>
                <a:uFillTx/>
                <a:latin typeface="Calibri" panose="020F0502020204030204"/>
                <a:ea typeface="+mn-ea"/>
                <a:cs typeface="+mn-cs"/>
              </a:rPr>
              <a:t>, Merck, Sanofi, Valneva</a:t>
            </a:r>
          </a:p>
        </p:txBody>
      </p:sp>
      <p:sp>
        <p:nvSpPr>
          <p:cNvPr id="7" name="Footer Placeholder 6">
            <a:extLst>
              <a:ext uri="{FF2B5EF4-FFF2-40B4-BE49-F238E27FC236}">
                <a16:creationId xmlns:a16="http://schemas.microsoft.com/office/drawing/2014/main" id="{310FDD3F-A30B-4C26-9DD2-000DB2967A3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0EA11700-4B7D-4C22-8E25-08A46A2E0118}"/>
              </a:ext>
            </a:extLst>
          </p:cNvPr>
          <p:cNvSpPr>
            <a:spLocks noGrp="1"/>
          </p:cNvSpPr>
          <p:nvPr>
            <p:ph type="sldNum" sz="quarter" idx="12"/>
          </p:nvPr>
        </p:nvSpPr>
        <p:spPr/>
        <p:txBody>
          <a:bodyPr/>
          <a:lstStyle/>
          <a:p>
            <a:fld id="{2789393D-23C3-F148-91BA-4F8B005EBEDD}" type="slidenum">
              <a:rPr lang="en-US" smtClean="0"/>
              <a:pPr/>
              <a:t>3</a:t>
            </a:fld>
            <a:endParaRPr lang="en-US"/>
          </a:p>
        </p:txBody>
      </p:sp>
      <p:sp>
        <p:nvSpPr>
          <p:cNvPr id="14" name="TextBox 13">
            <a:extLst>
              <a:ext uri="{FF2B5EF4-FFF2-40B4-BE49-F238E27FC236}">
                <a16:creationId xmlns:a16="http://schemas.microsoft.com/office/drawing/2014/main" id="{03F0F028-10AD-45F7-A7F9-DD7259E2B68A}"/>
              </a:ext>
            </a:extLst>
          </p:cNvPr>
          <p:cNvSpPr txBox="1"/>
          <p:nvPr/>
        </p:nvSpPr>
        <p:spPr>
          <a:xfrm>
            <a:off x="760458" y="1602745"/>
            <a:ext cx="5543822" cy="4761303"/>
          </a:xfrm>
          <a:prstGeom prst="rect">
            <a:avLst/>
          </a:prstGeom>
          <a:noFill/>
        </p:spPr>
        <p:txBody>
          <a:bodyPr wrap="square">
            <a:spAutoFit/>
          </a:bodyPr>
          <a:lstStyle/>
          <a:p>
            <a:pPr marL="0" marR="0" lvl="0" indent="0" algn="l" defTabSz="914377" rtl="0" eaLnBrk="1" fontAlgn="auto" latinLnBrk="0" hangingPunct="1">
              <a:lnSpc>
                <a:spcPct val="90000"/>
              </a:lnSpc>
              <a:spcAft>
                <a:spcPts val="600"/>
              </a:spcAft>
              <a:buClr>
                <a:srgbClr val="F87FAE"/>
              </a:buClr>
              <a:buSzTx/>
              <a:buFont typeface="Arial" panose="020B0604020202020204" pitchFamily="34" charset="0"/>
              <a:buNone/>
              <a:tabLst/>
              <a:defRPr/>
            </a:pP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a:t>
            </a:r>
            <a:r>
              <a:rPr kumimoji="0" lang="fr-CA" b="0" i="0" u="none" strike="noStrike" kern="1200" cap="none" spc="0" normalizeH="0" baseline="3000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re</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lang="fr-CA"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Dominique Tessier</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(présidente) </a:t>
            </a:r>
          </a:p>
          <a:p>
            <a:pPr marL="0" marR="0" lvl="0" indent="0" algn="l" defTabSz="914377" rtl="0" eaLnBrk="1" fontAlgn="auto" latinLnBrk="0" hangingPunct="1">
              <a:lnSpc>
                <a:spcPct val="90000"/>
              </a:lnSpc>
              <a:spcAft>
                <a:spcPts val="1800"/>
              </a:spcAft>
              <a:buClr>
                <a:srgbClr val="F87FAE"/>
              </a:buClr>
              <a:buSzTx/>
              <a:buFont typeface="Arial" panose="020B0604020202020204" pitchFamily="34" charset="0"/>
              <a:buNone/>
              <a:tabLst/>
              <a:defRPr/>
            </a:pP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Subventions ou honoraires :</a:t>
            </a:r>
            <a:r>
              <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Abbott Virology, Bayer, Boehringer Ingelheim, Bristol Myers Squibb, </a:t>
            </a:r>
            <a:r>
              <a:rPr kumimoji="0" lang="en-CA" sz="18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Crucell</a:t>
            </a:r>
            <a:r>
              <a:rPr kumimoji="0" lang="en-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(Janssen), Gilead, GlaxoSmithKline, Hoffmann-La Roche, Merck, Novartis, PaxVax (Emergent), Pfizer, Roche, Sanofi Aventis, Valneva </a:t>
            </a:r>
          </a:p>
          <a:p>
            <a:pPr marL="0" marR="0" lvl="0" indent="0" algn="l" defTabSz="914377" rtl="0" eaLnBrk="1" fontAlgn="auto" latinLnBrk="0" hangingPunct="1">
              <a:lnSpc>
                <a:spcPct val="90000"/>
              </a:lnSpc>
              <a:spcAft>
                <a:spcPts val="600"/>
              </a:spcAft>
              <a:buClr>
                <a:srgbClr val="F87FAE"/>
              </a:buClr>
              <a:buSzTx/>
              <a:buFont typeface="Arial" panose="020B0604020202020204" pitchFamily="34" charset="0"/>
              <a:buNone/>
              <a:tabLst/>
              <a:defRPr/>
            </a:pP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a:t>
            </a:r>
            <a:r>
              <a:rPr kumimoji="0" lang="fr-CA" b="0" i="0" u="none" strike="noStrike" kern="1200" cap="none" spc="0" normalizeH="0" baseline="3000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lang="fr-CA"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Carl Fournier</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(représentant MCA)</a:t>
            </a:r>
          </a:p>
          <a:p>
            <a:pPr marL="0" marR="0" lvl="0" indent="0" algn="l" defTabSz="914377" rtl="0" eaLnBrk="1" fontAlgn="auto" latinLnBrk="0" hangingPunct="1">
              <a:lnSpc>
                <a:spcPct val="90000"/>
              </a:lnSpc>
              <a:spcAft>
                <a:spcPts val="1800"/>
              </a:spcAft>
              <a:buClr>
                <a:srgbClr val="F87FAE"/>
              </a:buClr>
              <a:buSzTx/>
              <a:buFont typeface="Arial" panose="020B0604020202020204" pitchFamily="34" charset="0"/>
              <a:buNone/>
              <a:tabLst/>
              <a:defRPr/>
            </a:pP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Comités consultatifs :</a:t>
            </a:r>
            <a:r>
              <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Bayer, AstraZeneca, Novo </a:t>
            </a:r>
            <a:r>
              <a:rPr kumimoji="0" lang="fr-CA" sz="18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Nordisk</a:t>
            </a:r>
            <a:r>
              <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8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Otsuka</a:t>
            </a:r>
            <a:r>
              <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Abbott, </a:t>
            </a:r>
            <a:r>
              <a:rPr kumimoji="0" lang="fr-CA" sz="18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Galderma</a:t>
            </a:r>
            <a:endPar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90000"/>
              </a:lnSpc>
              <a:spcAft>
                <a:spcPts val="600"/>
              </a:spcAft>
              <a:buClr>
                <a:srgbClr val="F87FAE"/>
              </a:buClr>
              <a:buSzTx/>
              <a:buFont typeface="Arial" panose="020B0604020202020204" pitchFamily="34" charset="0"/>
              <a:buNone/>
              <a:tabLst/>
              <a:defRPr/>
            </a:pP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a:t>
            </a:r>
            <a:r>
              <a:rPr kumimoji="0" lang="fr-CA" b="0" i="0" u="none" strike="noStrike" kern="1200" cap="none" spc="0" normalizeH="0" baseline="3000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lang="fr-CA"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Marc Gagné</a:t>
            </a:r>
            <a:r>
              <a:rPr kumimoji="0" lang="fr-CA"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(mandataire FMOQ)</a:t>
            </a:r>
          </a:p>
          <a:p>
            <a:pPr marL="0" marR="0" lvl="0" indent="0" algn="l" defTabSz="914377" rtl="0" eaLnBrk="1" fontAlgn="auto" latinLnBrk="0" hangingPunct="1">
              <a:lnSpc>
                <a:spcPct val="90000"/>
              </a:lnSpc>
              <a:spcAft>
                <a:spcPts val="600"/>
              </a:spcAft>
              <a:buClr>
                <a:srgbClr val="F87FAE"/>
              </a:buClr>
              <a:buSzTx/>
              <a:buFont typeface="Arial" panose="020B0604020202020204" pitchFamily="34" charset="0"/>
              <a:buNone/>
              <a:tabLst/>
              <a:defRPr/>
            </a:pPr>
            <a:r>
              <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Pas de conflits d’intérêts à déclarer</a:t>
            </a:r>
          </a:p>
          <a:p>
            <a:pPr marL="0" marR="0" lvl="0" indent="0" algn="l" defTabSz="914377" rtl="0" eaLnBrk="1" fontAlgn="auto" latinLnBrk="0" hangingPunct="1">
              <a:lnSpc>
                <a:spcPct val="90000"/>
              </a:lnSpc>
              <a:spcAft>
                <a:spcPts val="600"/>
              </a:spcAft>
              <a:buClr>
                <a:srgbClr val="F87FAE"/>
              </a:buClr>
              <a:buSzTx/>
              <a:buFont typeface="Arial" panose="020B0604020202020204" pitchFamily="34" charset="0"/>
              <a:buNone/>
              <a:tabLst/>
              <a:defRPr/>
            </a:pPr>
            <a:endPar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90000"/>
              </a:lnSpc>
              <a:spcAft>
                <a:spcPts val="600"/>
              </a:spcAft>
              <a:buClr>
                <a:srgbClr val="F87FAE"/>
              </a:buClr>
              <a:buSzTx/>
              <a:buFont typeface="Arial" panose="020B0604020202020204" pitchFamily="34" charset="0"/>
              <a:buNone/>
              <a:tabLst/>
              <a:defRPr/>
            </a:pPr>
            <a:endParaRPr kumimoji="0" lang="fr-CA"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8517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461BA79-848F-4480-989F-4D2E3E6E9D4F}"/>
              </a:ext>
            </a:extLst>
          </p:cNvPr>
          <p:cNvSpPr>
            <a:spLocks noGrp="1"/>
          </p:cNvSpPr>
          <p:nvPr>
            <p:ph type="ftr" sz="quarter" idx="11"/>
          </p:nvPr>
        </p:nvSpPr>
        <p:spPr/>
        <p:txBody>
          <a:bodyPr/>
          <a:lstStyle/>
          <a:p>
            <a:pPr defTabSz="914400">
              <a:spcBef>
                <a:spcPct val="0"/>
              </a:spcBef>
              <a:defRPr/>
            </a:pPr>
            <a:r>
              <a:rPr lang="fr-CA">
                <a:latin typeface="Calibri" panose="020F0502020204030204" pitchFamily="34" charset="0"/>
              </a:rPr>
              <a:t>NPH : névralgie post-herpétique; NPT : nombre de patients à traiter</a:t>
            </a:r>
            <a:endParaRPr lang="fr-FR">
              <a:latin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altLang="en-US" sz="900" b="0" i="0" u="none" strike="noStrike" kern="1200" cap="none" spc="0" normalizeH="0" baseline="0" noProof="0">
                <a:ln>
                  <a:noFill/>
                </a:ln>
                <a:effectLst/>
                <a:uLnTx/>
                <a:uFillTx/>
                <a:latin typeface="Calibri" panose="020F0502020204030204" pitchFamily="34" charset="0"/>
                <a:ea typeface="ヒラギノ角ゴ Pro W3" pitchFamily="126" charset="-128"/>
                <a:cs typeface="Calibri" panose="020F0502020204030204" pitchFamily="34" charset="0"/>
              </a:rPr>
              <a:t>Johnson RW, Rice ASC. </a:t>
            </a:r>
            <a:r>
              <a:rPr kumimoji="0" lang="fr-CA" altLang="en-US" sz="900" b="0" i="1" u="none" strike="noStrike" kern="1200" cap="none" spc="0" normalizeH="0" baseline="0" noProof="0">
                <a:ln>
                  <a:noFill/>
                </a:ln>
                <a:effectLst/>
                <a:uLnTx/>
                <a:uFillTx/>
                <a:latin typeface="Calibri" panose="020F0502020204030204" pitchFamily="34" charset="0"/>
                <a:ea typeface="ヒラギノ角ゴ Pro W3" pitchFamily="126" charset="-128"/>
                <a:cs typeface="Calibri" panose="020F0502020204030204" pitchFamily="34" charset="0"/>
              </a:rPr>
              <a:t>N </a:t>
            </a:r>
            <a:r>
              <a:rPr kumimoji="0" lang="fr-CA" altLang="en-US" sz="900" b="0" i="1" u="none" strike="noStrike" kern="1200" cap="none" spc="0" normalizeH="0" baseline="0" noProof="0" err="1">
                <a:ln>
                  <a:noFill/>
                </a:ln>
                <a:effectLst/>
                <a:uLnTx/>
                <a:uFillTx/>
                <a:latin typeface="Calibri" panose="020F0502020204030204" pitchFamily="34" charset="0"/>
                <a:ea typeface="ヒラギノ角ゴ Pro W3" pitchFamily="126" charset="-128"/>
                <a:cs typeface="Calibri" panose="020F0502020204030204" pitchFamily="34" charset="0"/>
              </a:rPr>
              <a:t>Engl</a:t>
            </a:r>
            <a:r>
              <a:rPr kumimoji="0" lang="fr-CA" altLang="en-US" sz="900" b="0" i="1" u="none" strike="noStrike" kern="1200" cap="none" spc="0" normalizeH="0" baseline="0" noProof="0">
                <a:ln>
                  <a:noFill/>
                </a:ln>
                <a:effectLst/>
                <a:uLnTx/>
                <a:uFillTx/>
                <a:latin typeface="Calibri" panose="020F0502020204030204" pitchFamily="34" charset="0"/>
                <a:ea typeface="ヒラギノ角ゴ Pro W3" pitchFamily="126" charset="-128"/>
                <a:cs typeface="Calibri" panose="020F0502020204030204" pitchFamily="34" charset="0"/>
              </a:rPr>
              <a:t> J Med. </a:t>
            </a:r>
            <a:r>
              <a:rPr kumimoji="0" lang="fr-CA" altLang="en-US" sz="900" b="0" i="0" u="none" strike="noStrike" kern="1200" cap="none" spc="0" normalizeH="0" baseline="0" noProof="0">
                <a:ln>
                  <a:noFill/>
                </a:ln>
                <a:effectLst/>
                <a:uLnTx/>
                <a:uFillTx/>
                <a:latin typeface="Calibri" panose="020F0502020204030204" pitchFamily="34" charset="0"/>
                <a:ea typeface="ヒラギノ角ゴ Pro W3" pitchFamily="126" charset="-128"/>
                <a:cs typeface="Calibri" panose="020F0502020204030204" pitchFamily="34" charset="0"/>
              </a:rPr>
              <a:t>2014;371(16):1526-33.</a:t>
            </a:r>
          </a:p>
        </p:txBody>
      </p:sp>
      <p:sp>
        <p:nvSpPr>
          <p:cNvPr id="48130" name="Title 1"/>
          <p:cNvSpPr>
            <a:spLocks noGrp="1"/>
          </p:cNvSpPr>
          <p:nvPr>
            <p:ph type="title"/>
          </p:nvPr>
        </p:nvSpPr>
        <p:spPr>
          <a:xfrm>
            <a:off x="733829" y="161365"/>
            <a:ext cx="10485120" cy="1046468"/>
          </a:xfrm>
        </p:spPr>
        <p:txBody>
          <a:bodyPr/>
          <a:lstStyle/>
          <a:p>
            <a:r>
              <a:rPr lang="fr-CA" altLang="en-US"/>
              <a:t>Traitements pharmacologiques et NPH</a:t>
            </a:r>
          </a:p>
        </p:txBody>
      </p:sp>
      <p:sp>
        <p:nvSpPr>
          <p:cNvPr id="32801" name="Content Placeholder 2"/>
          <p:cNvSpPr txBox="1">
            <a:spLocks/>
          </p:cNvSpPr>
          <p:nvPr/>
        </p:nvSpPr>
        <p:spPr bwMode="auto">
          <a:xfrm>
            <a:off x="5708152" y="1818640"/>
            <a:ext cx="5772648" cy="48639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t" anchorCtr="0">
            <a:noAutofit/>
          </a:bodyPr>
          <a:lstStyle>
            <a:lvl1pPr marL="232828" lvl="0" indent="-232828" defTabSz="914377">
              <a:lnSpc>
                <a:spcPct val="90000"/>
              </a:lnSpc>
              <a:spcBef>
                <a:spcPts val="0"/>
              </a:spcBef>
              <a:spcAft>
                <a:spcPts val="600"/>
              </a:spcAft>
              <a:buClr>
                <a:schemeClr val="accent1"/>
              </a:buClr>
              <a:buFont typeface="Arial" panose="020B0604020202020204" pitchFamily="34" charset="0"/>
              <a:buChar char="•"/>
              <a:tabLst/>
              <a:defRPr sz="2800">
                <a:latin typeface="Calibri" panose="020F0502020204030204" pitchFamily="34" charset="0"/>
                <a:cs typeface="Calibri" panose="020F0502020204030204" pitchFamily="34" charset="0"/>
              </a:defRPr>
            </a:lvl1pPr>
            <a:lvl2pPr marL="459306" lvl="1" indent="-234945" defTabSz="914377">
              <a:lnSpc>
                <a:spcPct val="90000"/>
              </a:lnSpc>
              <a:spcBef>
                <a:spcPts val="0"/>
              </a:spcBef>
              <a:spcAft>
                <a:spcPts val="600"/>
              </a:spcAft>
              <a:buFont typeface="Arial" panose="020B0604020202020204" pitchFamily="34" charset="0"/>
              <a:buChar char="•"/>
              <a:tabLst/>
              <a:defRPr>
                <a:solidFill>
                  <a:schemeClr val="accent2"/>
                </a:solidFill>
                <a:latin typeface="Calibri" panose="020F0502020204030204" pitchFamily="34" charset="0"/>
                <a:cs typeface="Calibri" panose="020F0502020204030204" pitchFamily="34" charset="0"/>
              </a:defRPr>
            </a:lvl2pPr>
            <a:lvl3pPr marL="615935" lvl="2" indent="-148163" defTabSz="914377">
              <a:lnSpc>
                <a:spcPct val="90000"/>
              </a:lnSpc>
              <a:spcBef>
                <a:spcPts val="0"/>
              </a:spcBef>
              <a:spcAft>
                <a:spcPts val="600"/>
              </a:spcAft>
              <a:buFont typeface="Arial" panose="020B0604020202020204" pitchFamily="34" charset="0"/>
              <a:buChar char="•"/>
              <a:tabLst/>
              <a:defRPr sz="1800">
                <a:solidFill>
                  <a:schemeClr val="accent1"/>
                </a:solidFill>
                <a:latin typeface="Calibri" panose="020F0502020204030204" pitchFamily="34" charset="0"/>
                <a:cs typeface="Calibri" panose="020F0502020204030204" pitchFamily="34" charset="0"/>
              </a:defRPr>
            </a:lvl3pPr>
            <a:lvl4pPr marL="798513" lvl="3" indent="-147638" defTabSz="914377">
              <a:lnSpc>
                <a:spcPct val="90000"/>
              </a:lnSpc>
              <a:spcBef>
                <a:spcPts val="0"/>
              </a:spcBef>
              <a:spcAft>
                <a:spcPts val="600"/>
              </a:spcAft>
              <a:buFont typeface="Arial" panose="020B0604020202020204" pitchFamily="34" charset="0"/>
              <a:buChar char="•"/>
              <a:tabLst/>
              <a:defRPr sz="1800">
                <a:solidFill>
                  <a:schemeClr val="accent2">
                    <a:lumMod val="60000"/>
                    <a:lumOff val="40000"/>
                  </a:schemeClr>
                </a:solidFill>
                <a:latin typeface="Calibri" panose="020F0502020204030204" pitchFamily="34" charset="0"/>
                <a:cs typeface="Calibri" panose="020F0502020204030204" pitchFamily="34" charset="0"/>
              </a:defRPr>
            </a:lvl4pPr>
            <a:lvl5pPr marL="1030288" lvl="4" indent="-147638" defTabSz="914377">
              <a:lnSpc>
                <a:spcPct val="90000"/>
              </a:lnSpc>
              <a:spcBef>
                <a:spcPts val="0"/>
              </a:spcBef>
              <a:spcAft>
                <a:spcPts val="600"/>
              </a:spcAft>
              <a:buFont typeface="Arial" panose="020B0604020202020204" pitchFamily="34" charset="0"/>
              <a:buChar char="•"/>
              <a:tabLst/>
              <a:defRPr sz="1800">
                <a:solidFill>
                  <a:schemeClr val="accent2">
                    <a:lumMod val="60000"/>
                    <a:lumOff val="40000"/>
                  </a:schemeClr>
                </a:solidFill>
                <a:latin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marL="193675" indent="-193675">
              <a:buNone/>
            </a:pPr>
            <a:r>
              <a:rPr lang="fr-CA" altLang="en-US" sz="2000"/>
              <a:t>* NPT pour qu’un patient obtienne une diminution d’au moins 50 % de l’intensité de sa douleur par rapport au départ.</a:t>
            </a:r>
          </a:p>
          <a:p>
            <a:endParaRPr lang="fr-CA" altLang="en-US" sz="2000"/>
          </a:p>
          <a:p>
            <a:pPr marL="0" indent="0">
              <a:buNone/>
            </a:pPr>
            <a:r>
              <a:rPr lang="fr-CA" altLang="en-US" sz="2000" b="1"/>
              <a:t>Toutefois :</a:t>
            </a:r>
          </a:p>
          <a:p>
            <a:r>
              <a:rPr lang="fr-CA" altLang="en-US" sz="2000"/>
              <a:t>L’efficacité des traitements pharmacologiques </a:t>
            </a:r>
            <a:br>
              <a:rPr lang="fr-CA" altLang="en-US" sz="2000"/>
            </a:br>
            <a:r>
              <a:rPr lang="fr-CA" altLang="en-US" sz="2000"/>
              <a:t>de la NPH n’est pas constante</a:t>
            </a:r>
          </a:p>
          <a:p>
            <a:r>
              <a:rPr lang="fr-CA" altLang="en-US" sz="2000"/>
              <a:t>Même les traitements les plus efficaces procurent une analgésie cliniquement significative chez moins de la moitié des patients</a:t>
            </a:r>
          </a:p>
          <a:p>
            <a:r>
              <a:rPr lang="fr-CA" altLang="en-US" sz="2000"/>
              <a:t>La NPH peut persister durant des années, voire toute la vie; or, les données sur ces médicaments ne s’échelonnent pas au-delà d’un traitement </a:t>
            </a:r>
            <a:br>
              <a:rPr lang="fr-CA" altLang="en-US" sz="2000"/>
            </a:br>
            <a:r>
              <a:rPr lang="fr-CA" altLang="en-US" sz="2000"/>
              <a:t>de quelques semaines</a:t>
            </a:r>
          </a:p>
        </p:txBody>
      </p:sp>
      <p:graphicFrame>
        <p:nvGraphicFramePr>
          <p:cNvPr id="2" name="Table 1">
            <a:extLst>
              <a:ext uri="{FF2B5EF4-FFF2-40B4-BE49-F238E27FC236}">
                <a16:creationId xmlns:a16="http://schemas.microsoft.com/office/drawing/2014/main" id="{3C813693-CBC1-4162-933A-26D0E4D21550}"/>
              </a:ext>
            </a:extLst>
          </p:cNvPr>
          <p:cNvGraphicFramePr>
            <a:graphicFrameLocks noGrp="1"/>
          </p:cNvGraphicFramePr>
          <p:nvPr>
            <p:custDataLst>
              <p:tags r:id="rId1"/>
            </p:custDataLst>
            <p:extLst>
              <p:ext uri="{D42A27DB-BD31-4B8C-83A1-F6EECF244321}">
                <p14:modId xmlns:p14="http://schemas.microsoft.com/office/powerpoint/2010/main" val="763530137"/>
              </p:ext>
            </p:extLst>
          </p:nvPr>
        </p:nvGraphicFramePr>
        <p:xfrm>
          <a:off x="862013" y="1905000"/>
          <a:ext cx="4565152" cy="4079239"/>
        </p:xfrm>
        <a:graphic>
          <a:graphicData uri="http://schemas.openxmlformats.org/drawingml/2006/table">
            <a:tbl>
              <a:tblPr firstRow="1" bandRow="1">
                <a:effectLst/>
                <a:tableStyleId>{5940675A-B579-460E-94D1-54222C63F5DA}</a:tableStyleId>
              </a:tblPr>
              <a:tblGrid>
                <a:gridCol w="3019107">
                  <a:extLst>
                    <a:ext uri="{9D8B030D-6E8A-4147-A177-3AD203B41FA5}">
                      <a16:colId xmlns:a16="http://schemas.microsoft.com/office/drawing/2014/main" val="3733485541"/>
                    </a:ext>
                  </a:extLst>
                </a:gridCol>
                <a:gridCol w="1546045">
                  <a:extLst>
                    <a:ext uri="{9D8B030D-6E8A-4147-A177-3AD203B41FA5}">
                      <a16:colId xmlns:a16="http://schemas.microsoft.com/office/drawing/2014/main" val="3358029962"/>
                    </a:ext>
                  </a:extLst>
                </a:gridCol>
              </a:tblGrid>
              <a:tr h="483322">
                <a:tc>
                  <a:txBody>
                    <a:bodyPr/>
                    <a:lstStyle/>
                    <a:p>
                      <a:pPr algn="ctr"/>
                      <a:r>
                        <a:rPr lang="fr-CA" sz="2000" b="1" noProof="0">
                          <a:solidFill>
                            <a:schemeClr val="bg1"/>
                          </a:solidFill>
                          <a:latin typeface="Calibri" panose="020F0502020204030204" pitchFamily="34" charset="0"/>
                          <a:cs typeface="Calibri" panose="020F0502020204030204" pitchFamily="34" charset="0"/>
                        </a:rPr>
                        <a:t>Médicament</a:t>
                      </a:r>
                    </a:p>
                  </a:txBody>
                  <a:tcPr marL="91427" marR="91427" marT="45719" marB="45719"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fr-CA" sz="2000" b="1" noProof="0">
                          <a:solidFill>
                            <a:schemeClr val="bg1"/>
                          </a:solidFill>
                          <a:latin typeface="Calibri" panose="020F0502020204030204" pitchFamily="34" charset="0"/>
                          <a:cs typeface="Calibri" panose="020F0502020204030204" pitchFamily="34" charset="0"/>
                        </a:rPr>
                        <a:t>NPT*</a:t>
                      </a:r>
                    </a:p>
                  </a:txBody>
                  <a:tcPr marL="91427" marR="91427" marT="45719" marB="4571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28138016"/>
                  </a:ext>
                </a:extLst>
              </a:tr>
              <a:tr h="425323">
                <a:tc>
                  <a:txBody>
                    <a:bodyPr/>
                    <a:lstStyle/>
                    <a:p>
                      <a:pPr algn="l"/>
                      <a:r>
                        <a:rPr lang="fr-CA" sz="1800" b="1" noProof="0">
                          <a:solidFill>
                            <a:schemeClr val="tx1"/>
                          </a:solidFill>
                          <a:latin typeface="Calibri" panose="020F0502020204030204" pitchFamily="34" charset="0"/>
                          <a:cs typeface="Calibri" panose="020F0502020204030204" pitchFamily="34" charset="0"/>
                        </a:rPr>
                        <a:t>Timbre de lidocaïne</a:t>
                      </a: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800" noProof="0">
                          <a:solidFill>
                            <a:schemeClr val="tx1"/>
                          </a:solidFill>
                          <a:latin typeface="Calibri" panose="020F0502020204030204" pitchFamily="34" charset="0"/>
                          <a:cs typeface="Calibri" panose="020F0502020204030204" pitchFamily="34" charset="0"/>
                        </a:rPr>
                        <a:t>2,0</a:t>
                      </a:r>
                    </a:p>
                  </a:txBody>
                  <a:tcPr marL="91427" marR="91427" marT="45719" marB="45719" anchor="ctr">
                    <a:lnL w="6350" cap="flat" cmpd="sng" algn="ctr">
                      <a:noFill/>
                      <a:prstDash val="solid"/>
                      <a:round/>
                      <a:headEnd type="none" w="med" len="med"/>
                      <a:tailEnd type="none" w="med" len="med"/>
                    </a:lnL>
                    <a:lnR w="12700" cmpd="sng">
                      <a:noFill/>
                    </a:lnR>
                    <a:lnT w="12700" cmpd="sng">
                      <a:noFill/>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0749477"/>
                  </a:ext>
                </a:extLst>
              </a:tr>
              <a:tr h="425323">
                <a:tc>
                  <a:txBody>
                    <a:bodyPr/>
                    <a:lstStyle/>
                    <a:p>
                      <a:pPr algn="l"/>
                      <a:r>
                        <a:rPr lang="fr-CA" sz="1800" b="1" noProof="0">
                          <a:solidFill>
                            <a:schemeClr val="tx1"/>
                          </a:solidFill>
                          <a:latin typeface="Calibri" panose="020F0502020204030204" pitchFamily="34" charset="0"/>
                          <a:cs typeface="Calibri" panose="020F0502020204030204" pitchFamily="34" charset="0"/>
                        </a:rPr>
                        <a:t>Crème de capsaïcine</a:t>
                      </a: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fr-CA" sz="1800" noProof="0">
                          <a:solidFill>
                            <a:schemeClr val="tx1"/>
                          </a:solidFill>
                          <a:latin typeface="Calibri" panose="020F0502020204030204" pitchFamily="34" charset="0"/>
                          <a:cs typeface="Calibri" panose="020F0502020204030204" pitchFamily="34" charset="0"/>
                        </a:rPr>
                        <a:t>3,3</a:t>
                      </a:r>
                    </a:p>
                  </a:txBody>
                  <a:tcPr marL="91427" marR="91427" marT="45719" marB="45719" anchor="ctr">
                    <a:lnL w="6350" cap="flat" cmpd="sng" algn="ctr">
                      <a:noFill/>
                      <a:prstDash val="solid"/>
                      <a:round/>
                      <a:headEnd type="none" w="med" len="med"/>
                      <a:tailEnd type="none" w="med" len="med"/>
                    </a:lnL>
                    <a:lnR w="12700" cmpd="sng">
                      <a:noFill/>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4804515"/>
                  </a:ext>
                </a:extLst>
              </a:tr>
              <a:tr h="425323">
                <a:tc>
                  <a:txBody>
                    <a:bodyPr/>
                    <a:lstStyle/>
                    <a:p>
                      <a:pPr algn="l"/>
                      <a:r>
                        <a:rPr lang="fr-CA" sz="1800" b="1" noProof="0">
                          <a:solidFill>
                            <a:schemeClr val="tx1"/>
                          </a:solidFill>
                          <a:latin typeface="Calibri" panose="020F0502020204030204" pitchFamily="34" charset="0"/>
                          <a:cs typeface="Calibri" panose="020F0502020204030204" pitchFamily="34" charset="0"/>
                        </a:rPr>
                        <a:t>Antidépresseurs tricycliques</a:t>
                      </a: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fr-CA" sz="1800" noProof="0">
                          <a:solidFill>
                            <a:schemeClr val="tx1"/>
                          </a:solidFill>
                          <a:latin typeface="Calibri" panose="020F0502020204030204" pitchFamily="34" charset="0"/>
                          <a:cs typeface="Calibri" panose="020F0502020204030204" pitchFamily="34" charset="0"/>
                        </a:rPr>
                        <a:t>2,6</a:t>
                      </a:r>
                    </a:p>
                  </a:txBody>
                  <a:tcPr marL="91427" marR="91427" marT="45719" marB="45719" anchor="ctr">
                    <a:lnL w="6350" cap="flat" cmpd="sng" algn="ctr">
                      <a:noFill/>
                      <a:prstDash val="solid"/>
                      <a:round/>
                      <a:headEnd type="none" w="med" len="med"/>
                      <a:tailEnd type="none" w="med" len="med"/>
                    </a:lnL>
                    <a:lnR w="12700" cmpd="sng">
                      <a:noFill/>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3282686"/>
                  </a:ext>
                </a:extLst>
              </a:tr>
              <a:tr h="1043979">
                <a:tc>
                  <a:txBody>
                    <a:bodyPr/>
                    <a:lstStyle/>
                    <a:p>
                      <a:pPr algn="l"/>
                      <a:r>
                        <a:rPr lang="fr-CA" sz="1800" b="1" noProof="0">
                          <a:solidFill>
                            <a:schemeClr val="tx1"/>
                          </a:solidFill>
                          <a:latin typeface="Calibri" panose="020F0502020204030204" pitchFamily="34" charset="0"/>
                          <a:cs typeface="Calibri" panose="020F0502020204030204" pitchFamily="34" charset="0"/>
                        </a:rPr>
                        <a:t>Narcotiques</a:t>
                      </a:r>
                    </a:p>
                    <a:p>
                      <a:pPr marL="171450" indent="-171450" algn="l">
                        <a:buClrTx/>
                        <a:buFont typeface="Arial" panose="020B0604020202020204" pitchFamily="34" charset="0"/>
                        <a:buChar char="•"/>
                      </a:pPr>
                      <a:r>
                        <a:rPr lang="fr-CA" sz="1800" b="0" noProof="0">
                          <a:solidFill>
                            <a:schemeClr val="tx1"/>
                          </a:solidFill>
                          <a:latin typeface="Calibri" panose="020F0502020204030204" pitchFamily="34" charset="0"/>
                          <a:cs typeface="Calibri" panose="020F0502020204030204" pitchFamily="34" charset="0"/>
                        </a:rPr>
                        <a:t>Oxycodone</a:t>
                      </a:r>
                    </a:p>
                    <a:p>
                      <a:pPr marL="171450" indent="-171450" algn="l">
                        <a:buClrTx/>
                        <a:buFont typeface="Arial" panose="020B0604020202020204" pitchFamily="34" charset="0"/>
                        <a:buChar char="•"/>
                      </a:pPr>
                      <a:r>
                        <a:rPr lang="fr-CA" sz="1800" b="0" noProof="0">
                          <a:solidFill>
                            <a:schemeClr val="tx1"/>
                          </a:solidFill>
                          <a:latin typeface="Calibri" panose="020F0502020204030204" pitchFamily="34" charset="0"/>
                          <a:cs typeface="Calibri" panose="020F0502020204030204" pitchFamily="34" charset="0"/>
                        </a:rPr>
                        <a:t>Morphine</a:t>
                      </a: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fr-CA" sz="1800" noProof="0">
                        <a:solidFill>
                          <a:schemeClr val="tx1"/>
                        </a:solidFill>
                        <a:latin typeface="Calibri" panose="020F0502020204030204" pitchFamily="34" charset="0"/>
                        <a:cs typeface="Calibri" panose="020F0502020204030204" pitchFamily="34" charset="0"/>
                      </a:endParaRPr>
                    </a:p>
                    <a:p>
                      <a:pPr algn="ctr"/>
                      <a:r>
                        <a:rPr lang="fr-CA" sz="1800" noProof="0">
                          <a:solidFill>
                            <a:schemeClr val="tx1"/>
                          </a:solidFill>
                          <a:latin typeface="Calibri" panose="020F0502020204030204" pitchFamily="34" charset="0"/>
                          <a:cs typeface="Calibri" panose="020F0502020204030204" pitchFamily="34" charset="0"/>
                        </a:rPr>
                        <a:t>2,5</a:t>
                      </a:r>
                    </a:p>
                    <a:p>
                      <a:pPr algn="ctr"/>
                      <a:r>
                        <a:rPr lang="fr-CA" sz="1800" noProof="0">
                          <a:solidFill>
                            <a:schemeClr val="tx1"/>
                          </a:solidFill>
                          <a:latin typeface="Calibri" panose="020F0502020204030204" pitchFamily="34" charset="0"/>
                          <a:cs typeface="Calibri" panose="020F0502020204030204" pitchFamily="34" charset="0"/>
                        </a:rPr>
                        <a:t>2,8</a:t>
                      </a:r>
                    </a:p>
                  </a:txBody>
                  <a:tcPr marL="91427" marR="91427" marT="45719" marB="45719" anchor="ctr">
                    <a:lnL w="6350" cap="flat" cmpd="sng" algn="ctr">
                      <a:noFill/>
                      <a:prstDash val="solid"/>
                      <a:round/>
                      <a:headEnd type="none" w="med" len="med"/>
                      <a:tailEnd type="none" w="med" len="med"/>
                    </a:lnL>
                    <a:lnR w="12700" cmpd="sng">
                      <a:noFill/>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672021"/>
                  </a:ext>
                </a:extLst>
              </a:tr>
              <a:tr h="425323">
                <a:tc>
                  <a:txBody>
                    <a:bodyPr/>
                    <a:lstStyle/>
                    <a:p>
                      <a:pPr algn="l"/>
                      <a:r>
                        <a:rPr lang="fr-CA" sz="1800" b="1" noProof="0">
                          <a:solidFill>
                            <a:schemeClr val="tx1"/>
                          </a:solidFill>
                          <a:latin typeface="Calibri" panose="020F0502020204030204" pitchFamily="34" charset="0"/>
                          <a:cs typeface="Calibri" panose="020F0502020204030204" pitchFamily="34" charset="0"/>
                        </a:rPr>
                        <a:t>Prégabaline</a:t>
                      </a: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fr-CA" sz="1800" noProof="0">
                          <a:solidFill>
                            <a:schemeClr val="tx1"/>
                          </a:solidFill>
                          <a:latin typeface="Calibri" panose="020F0502020204030204" pitchFamily="34" charset="0"/>
                          <a:cs typeface="Calibri" panose="020F0502020204030204" pitchFamily="34" charset="0"/>
                        </a:rPr>
                        <a:t>4,2</a:t>
                      </a:r>
                    </a:p>
                  </a:txBody>
                  <a:tcPr marL="91427" marR="91427" marT="45719" marB="45719" anchor="ctr">
                    <a:lnL w="6350" cap="flat" cmpd="sng" algn="ctr">
                      <a:noFill/>
                      <a:prstDash val="solid"/>
                      <a:round/>
                      <a:headEnd type="none" w="med" len="med"/>
                      <a:tailEnd type="none" w="med" len="med"/>
                    </a:lnL>
                    <a:lnR w="12700" cmpd="sng">
                      <a:noFill/>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128957"/>
                  </a:ext>
                </a:extLst>
              </a:tr>
              <a:tr h="425323">
                <a:tc>
                  <a:txBody>
                    <a:bodyPr/>
                    <a:lstStyle/>
                    <a:p>
                      <a:pPr algn="l"/>
                      <a:r>
                        <a:rPr lang="fr-CA" sz="1800" b="1" noProof="0">
                          <a:solidFill>
                            <a:schemeClr val="tx1"/>
                          </a:solidFill>
                          <a:latin typeface="Calibri" panose="020F0502020204030204" pitchFamily="34" charset="0"/>
                          <a:cs typeface="Calibri" panose="020F0502020204030204" pitchFamily="34" charset="0"/>
                        </a:rPr>
                        <a:t>Gabapentine</a:t>
                      </a: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fr-CA" sz="1800" noProof="0">
                          <a:solidFill>
                            <a:schemeClr val="tx1"/>
                          </a:solidFill>
                          <a:latin typeface="Calibri" panose="020F0502020204030204" pitchFamily="34" charset="0"/>
                          <a:cs typeface="Calibri" panose="020F0502020204030204" pitchFamily="34" charset="0"/>
                        </a:rPr>
                        <a:t>4,6</a:t>
                      </a:r>
                    </a:p>
                  </a:txBody>
                  <a:tcPr marL="91427" marR="91427" marT="45719" marB="45719" anchor="ctr">
                    <a:lnL w="6350" cap="flat" cmpd="sng" algn="ctr">
                      <a:noFill/>
                      <a:prstDash val="solid"/>
                      <a:round/>
                      <a:headEnd type="none" w="med" len="med"/>
                      <a:tailEnd type="none" w="med" len="med"/>
                    </a:lnL>
                    <a:lnR w="12700" cmpd="sng">
                      <a:noFill/>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7485456"/>
                  </a:ext>
                </a:extLst>
              </a:tr>
              <a:tr h="425323">
                <a:tc>
                  <a:txBody>
                    <a:bodyPr/>
                    <a:lstStyle/>
                    <a:p>
                      <a:pPr algn="l"/>
                      <a:r>
                        <a:rPr lang="fr-CA" sz="1800" b="1" noProof="0" err="1">
                          <a:solidFill>
                            <a:schemeClr val="tx1"/>
                          </a:solidFill>
                          <a:latin typeface="Calibri" panose="020F0502020204030204" pitchFamily="34" charset="0"/>
                          <a:cs typeface="Calibri" panose="020F0502020204030204" pitchFamily="34" charset="0"/>
                        </a:rPr>
                        <a:t>Tramadol</a:t>
                      </a:r>
                      <a:endParaRPr lang="fr-CA" sz="1800" b="1" noProof="0">
                        <a:solidFill>
                          <a:schemeClr val="tx1"/>
                        </a:solidFill>
                        <a:latin typeface="Calibri" panose="020F0502020204030204" pitchFamily="34" charset="0"/>
                        <a:cs typeface="Calibri" panose="020F0502020204030204" pitchFamily="34" charset="0"/>
                      </a:endParaRPr>
                    </a:p>
                  </a:txBody>
                  <a:tcPr marL="91427" marR="91427" marT="45719" marB="4571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fr-CA" sz="1800" noProof="0">
                          <a:solidFill>
                            <a:schemeClr val="tx1"/>
                          </a:solidFill>
                          <a:latin typeface="Calibri" panose="020F0502020204030204" pitchFamily="34" charset="0"/>
                          <a:cs typeface="Calibri" panose="020F0502020204030204" pitchFamily="34" charset="0"/>
                        </a:rPr>
                        <a:t>4,0</a:t>
                      </a:r>
                    </a:p>
                  </a:txBody>
                  <a:tcPr marL="91427" marR="91427" marT="45719" marB="45719" anchor="ctr">
                    <a:lnL w="6350" cap="flat" cmpd="sng" algn="ctr">
                      <a:noFill/>
                      <a:prstDash val="solid"/>
                      <a:round/>
                      <a:headEnd type="none" w="med" len="med"/>
                      <a:tailEnd type="none" w="med" len="med"/>
                    </a:lnL>
                    <a:lnR w="12700" cmpd="sng">
                      <a:noFill/>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4456169"/>
                  </a:ext>
                </a:extLst>
              </a:tr>
            </a:tbl>
          </a:graphicData>
        </a:graphic>
      </p:graphicFrame>
      <p:sp>
        <p:nvSpPr>
          <p:cNvPr id="9" name="Slide Number Placeholder 8">
            <a:extLst>
              <a:ext uri="{FF2B5EF4-FFF2-40B4-BE49-F238E27FC236}">
                <a16:creationId xmlns:a16="http://schemas.microsoft.com/office/drawing/2014/main" id="{0C371B08-924B-47E2-B338-02CFFEB9C069}"/>
              </a:ext>
            </a:extLst>
          </p:cNvPr>
          <p:cNvSpPr>
            <a:spLocks noGrp="1"/>
          </p:cNvSpPr>
          <p:nvPr>
            <p:ph type="sldNum" sz="quarter" idx="12"/>
          </p:nvPr>
        </p:nvSpPr>
        <p:spPr/>
        <p:txBody>
          <a:bodyPr/>
          <a:lstStyle/>
          <a:p>
            <a:fld id="{2789393D-23C3-F148-91BA-4F8B005EBEDD}" type="slidenum">
              <a:rPr lang="en-US" smtClean="0"/>
              <a:pPr/>
              <a:t>30</a:t>
            </a:fld>
            <a:endParaRPr lang="en-US"/>
          </a:p>
        </p:txBody>
      </p:sp>
    </p:spTree>
    <p:extLst>
      <p:ext uri="{BB962C8B-B14F-4D97-AF65-F5344CB8AC3E}">
        <p14:creationId xmlns:p14="http://schemas.microsoft.com/office/powerpoint/2010/main" val="321372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3DE64-7962-3613-685F-8B9B2502AE5F}"/>
              </a:ext>
            </a:extLst>
          </p:cNvPr>
          <p:cNvSpPr>
            <a:spLocks noGrp="1"/>
          </p:cNvSpPr>
          <p:nvPr>
            <p:ph idx="1"/>
          </p:nvPr>
        </p:nvSpPr>
        <p:spPr>
          <a:xfrm>
            <a:off x="749705" y="1567507"/>
            <a:ext cx="10682363" cy="4332318"/>
          </a:xfrm>
        </p:spPr>
        <p:txBody>
          <a:bodyPr/>
          <a:lstStyle/>
          <a:p>
            <a:pPr marL="0" indent="0">
              <a:spcAft>
                <a:spcPts val="3000"/>
              </a:spcAft>
              <a:buNone/>
            </a:pPr>
            <a:r>
              <a:rPr lang="fr-CA" b="1"/>
              <a:t>Quel est le risque de récurrence de zona après 8 ans?</a:t>
            </a:r>
            <a:endParaRPr lang="fr-FR" b="1"/>
          </a:p>
          <a:p>
            <a:pPr marL="514350" indent="-514350">
              <a:spcAft>
                <a:spcPts val="3000"/>
              </a:spcAft>
              <a:buFont typeface="+mj-lt"/>
              <a:buAutoNum type="alphaUcPeriod"/>
            </a:pPr>
            <a:r>
              <a:rPr lang="fr-FR"/>
              <a:t>1 %</a:t>
            </a:r>
          </a:p>
          <a:p>
            <a:pPr marL="514350" indent="-514350">
              <a:spcAft>
                <a:spcPts val="3000"/>
              </a:spcAft>
              <a:buFont typeface="+mj-lt"/>
              <a:buAutoNum type="alphaUcPeriod"/>
            </a:pPr>
            <a:r>
              <a:rPr lang="fr-FR"/>
              <a:t>6 % </a:t>
            </a:r>
            <a:endParaRPr lang="fr-CA"/>
          </a:p>
          <a:p>
            <a:pPr marL="514350" indent="-514350">
              <a:spcAft>
                <a:spcPts val="3000"/>
              </a:spcAft>
              <a:buFont typeface="+mj-lt"/>
              <a:buAutoNum type="alphaUcPeriod"/>
            </a:pPr>
            <a:r>
              <a:rPr lang="fr-FR"/>
              <a:t>16 %</a:t>
            </a:r>
            <a:endParaRPr lang="en-CA"/>
          </a:p>
        </p:txBody>
      </p:sp>
      <p:sp>
        <p:nvSpPr>
          <p:cNvPr id="6" name="Footer Placeholder 5">
            <a:extLst>
              <a:ext uri="{FF2B5EF4-FFF2-40B4-BE49-F238E27FC236}">
                <a16:creationId xmlns:a16="http://schemas.microsoft.com/office/drawing/2014/main" id="{6723115D-8B94-4171-88D8-14C5F1A6C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53F7C-83D1-40D7-A46B-4725F4CFDD18}"/>
              </a:ext>
            </a:extLst>
          </p:cNvPr>
          <p:cNvSpPr>
            <a:spLocks noGrp="1"/>
          </p:cNvSpPr>
          <p:nvPr>
            <p:ph type="sldNum" sz="quarter" idx="12"/>
          </p:nvPr>
        </p:nvSpPr>
        <p:spPr/>
        <p:txBody>
          <a:bodyPr/>
          <a:lstStyle/>
          <a:p>
            <a:fld id="{2789393D-23C3-F148-91BA-4F8B005EBEDD}" type="slidenum">
              <a:rPr lang="en-US" smtClean="0"/>
              <a:pPr/>
              <a:t>31</a:t>
            </a:fld>
            <a:endParaRPr lang="en-US"/>
          </a:p>
        </p:txBody>
      </p:sp>
      <p:sp>
        <p:nvSpPr>
          <p:cNvPr id="9" name="Title 8">
            <a:extLst>
              <a:ext uri="{FF2B5EF4-FFF2-40B4-BE49-F238E27FC236}">
                <a16:creationId xmlns:a16="http://schemas.microsoft.com/office/drawing/2014/main" id="{5B292FD0-3362-48C1-A7E6-C33A6AF95F1F}"/>
              </a:ext>
            </a:extLst>
          </p:cNvPr>
          <p:cNvSpPr>
            <a:spLocks noGrp="1"/>
          </p:cNvSpPr>
          <p:nvPr>
            <p:ph type="title"/>
          </p:nvPr>
        </p:nvSpPr>
        <p:spPr/>
        <p:txBody>
          <a:bodyPr/>
          <a:lstStyle/>
          <a:p>
            <a:r>
              <a:rPr lang="en-US"/>
              <a:t>Question </a:t>
            </a:r>
            <a:r>
              <a:rPr lang="en-US" err="1"/>
              <a:t>brûlante</a:t>
            </a:r>
            <a:endParaRPr lang="en-US"/>
          </a:p>
        </p:txBody>
      </p:sp>
    </p:spTree>
    <p:extLst>
      <p:ext uri="{BB962C8B-B14F-4D97-AF65-F5344CB8AC3E}">
        <p14:creationId xmlns:p14="http://schemas.microsoft.com/office/powerpoint/2010/main" val="688077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860877CE-3243-4631-AFC6-E6D4F844A31B}"/>
              </a:ext>
            </a:extLst>
          </p:cNvPr>
          <p:cNvSpPr>
            <a:spLocks noGrp="1"/>
          </p:cNvSpPr>
          <p:nvPr>
            <p:ph type="ftr" sz="quarter" idx="11"/>
          </p:nvPr>
        </p:nvSpPr>
        <p:spPr>
          <a:xfrm>
            <a:off x="762950" y="5912868"/>
            <a:ext cx="10834690" cy="609600"/>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sz="900">
                <a:solidFill>
                  <a:srgbClr val="292934"/>
                </a:solidFill>
                <a:latin typeface="Arial"/>
                <a:ea typeface="Arial"/>
                <a:cs typeface="Arial"/>
                <a:sym typeface="Arial"/>
              </a:defRPr>
            </a:pP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Taux cumulatif de récidive du zona en fonction des facteurs de risque présents au moment du premier épisode. (A) risque global, (B) statut immunologique, (C) affections concomitantes, (D) durée de la douleur liée au zona. </a:t>
            </a:r>
          </a:p>
          <a:p>
            <a:pPr marL="0" marR="0" lvl="0" indent="0" algn="l" defTabSz="914377" rtl="0" eaLnBrk="1" fontAlgn="auto" latinLnBrk="0" hangingPunct="1">
              <a:lnSpc>
                <a:spcPct val="100000"/>
              </a:lnSpc>
              <a:spcBef>
                <a:spcPts val="0"/>
              </a:spcBef>
              <a:spcAft>
                <a:spcPts val="0"/>
              </a:spcAft>
              <a:buClrTx/>
              <a:buSzTx/>
              <a:buFontTx/>
              <a:buNone/>
              <a:tabLst/>
              <a:defRPr sz="900">
                <a:solidFill>
                  <a:srgbClr val="292934"/>
                </a:solidFill>
                <a:latin typeface="Arial"/>
                <a:ea typeface="Arial"/>
                <a:cs typeface="Arial"/>
                <a:sym typeface="Arial"/>
              </a:defRPr>
            </a:pPr>
            <a:r>
              <a:rPr kumimoji="0" lang="fr-CA" sz="900" b="0" i="0"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Yawn</a:t>
            </a: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BP, et coll</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Mayo Clin Proc.</a:t>
            </a: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2011;86(2):88-93; Kim YJ, et coll. </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J </a:t>
            </a:r>
            <a:r>
              <a:rPr kumimoji="0" lang="fr-CA" sz="900" b="0" i="1"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Korean</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Med </a:t>
            </a:r>
            <a:r>
              <a:rPr kumimoji="0" lang="fr-CA" sz="900" b="0" i="1"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Sci</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a:t>
            </a: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2019;34(2):e1.</a:t>
            </a:r>
          </a:p>
        </p:txBody>
      </p:sp>
      <p:sp>
        <p:nvSpPr>
          <p:cNvPr id="1655" name="Titre 3"/>
          <p:cNvSpPr txBox="1">
            <a:spLocks noGrp="1"/>
          </p:cNvSpPr>
          <p:nvPr>
            <p:ph type="title"/>
            <p:custDataLst>
              <p:tags r:id="rId1"/>
            </p:custDataLst>
          </p:nvPr>
        </p:nvSpPr>
        <p:spPr>
          <a:xfrm>
            <a:off x="733829" y="161365"/>
            <a:ext cx="10485120" cy="1046468"/>
          </a:xfrm>
        </p:spPr>
        <p:txBody>
          <a:bodyPr>
            <a:noAutofit/>
          </a:bodyPr>
          <a:lstStyle/>
          <a:p>
            <a:r>
              <a:rPr lang="fr-CA"/>
              <a:t>R</a:t>
            </a:r>
            <a:r>
              <a:rPr lang="fr-CA">
                <a:sym typeface="Calibri"/>
              </a:rPr>
              <a:t>isque de récurrence du zona</a:t>
            </a:r>
          </a:p>
        </p:txBody>
      </p:sp>
      <p:sp>
        <p:nvSpPr>
          <p:cNvPr id="4" name="Text Placeholder 3">
            <a:extLst>
              <a:ext uri="{FF2B5EF4-FFF2-40B4-BE49-F238E27FC236}">
                <a16:creationId xmlns:a16="http://schemas.microsoft.com/office/drawing/2014/main" id="{FEA24816-6659-43DC-A9F1-09D3195B4EAA}"/>
              </a:ext>
            </a:extLst>
          </p:cNvPr>
          <p:cNvSpPr>
            <a:spLocks noGrp="1"/>
          </p:cNvSpPr>
          <p:nvPr>
            <p:ph idx="1"/>
            <p:custDataLst>
              <p:tags r:id="rId2"/>
            </p:custDataLst>
          </p:nvPr>
        </p:nvSpPr>
        <p:spPr>
          <a:xfrm>
            <a:off x="749705" y="1567507"/>
            <a:ext cx="10682363" cy="862757"/>
          </a:xfrm>
        </p:spPr>
        <p:txBody>
          <a:bodyPr/>
          <a:lstStyle/>
          <a:p>
            <a:pPr marL="0" indent="0">
              <a:buNone/>
            </a:pPr>
            <a:r>
              <a:rPr lang="fr-FR"/>
              <a:t>2</a:t>
            </a:r>
            <a:r>
              <a:rPr lang="fr-FR" baseline="30000"/>
              <a:t>e</a:t>
            </a:r>
            <a:r>
              <a:rPr lang="fr-FR"/>
              <a:t> épisode de zona :</a:t>
            </a:r>
            <a:br>
              <a:rPr lang="fr-FR"/>
            </a:br>
            <a:r>
              <a:rPr lang="fr-FR" b="1">
                <a:solidFill>
                  <a:schemeClr val="accent1">
                    <a:lumMod val="50000"/>
                  </a:schemeClr>
                </a:solidFill>
              </a:rPr>
              <a:t>risque de 6 % à 8 ans</a:t>
            </a:r>
          </a:p>
        </p:txBody>
      </p:sp>
      <p:sp>
        <p:nvSpPr>
          <p:cNvPr id="15" name="Text Placeholder 3">
            <a:extLst>
              <a:ext uri="{FF2B5EF4-FFF2-40B4-BE49-F238E27FC236}">
                <a16:creationId xmlns:a16="http://schemas.microsoft.com/office/drawing/2014/main" id="{C20D1C6D-E678-4B69-847E-CD669D3663A1}"/>
              </a:ext>
            </a:extLst>
          </p:cNvPr>
          <p:cNvSpPr txBox="1">
            <a:spLocks/>
          </p:cNvSpPr>
          <p:nvPr/>
        </p:nvSpPr>
        <p:spPr>
          <a:xfrm>
            <a:off x="1000803"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16" name="Text Placeholder 3">
            <a:extLst>
              <a:ext uri="{FF2B5EF4-FFF2-40B4-BE49-F238E27FC236}">
                <a16:creationId xmlns:a16="http://schemas.microsoft.com/office/drawing/2014/main" id="{393D9E21-4D52-4637-A1F0-DC2798EC2C19}"/>
              </a:ext>
            </a:extLst>
          </p:cNvPr>
          <p:cNvSpPr txBox="1">
            <a:spLocks/>
          </p:cNvSpPr>
          <p:nvPr/>
        </p:nvSpPr>
        <p:spPr>
          <a:xfrm>
            <a:off x="1000803"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17" name="Text Placeholder 3">
            <a:extLst>
              <a:ext uri="{FF2B5EF4-FFF2-40B4-BE49-F238E27FC236}">
                <a16:creationId xmlns:a16="http://schemas.microsoft.com/office/drawing/2014/main" id="{96724C84-9680-45B6-AB14-3A8BBABDBDFE}"/>
              </a:ext>
            </a:extLst>
          </p:cNvPr>
          <p:cNvSpPr txBox="1">
            <a:spLocks/>
          </p:cNvSpPr>
          <p:nvPr/>
        </p:nvSpPr>
        <p:spPr>
          <a:xfrm>
            <a:off x="1000803"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1" name="Text Placeholder 3">
            <a:extLst>
              <a:ext uri="{FF2B5EF4-FFF2-40B4-BE49-F238E27FC236}">
                <a16:creationId xmlns:a16="http://schemas.microsoft.com/office/drawing/2014/main" id="{8FDBE0F2-DAF7-419B-B06F-8995FE9DF0B5}"/>
              </a:ext>
            </a:extLst>
          </p:cNvPr>
          <p:cNvSpPr txBox="1">
            <a:spLocks/>
          </p:cNvSpPr>
          <p:nvPr/>
        </p:nvSpPr>
        <p:spPr>
          <a:xfrm>
            <a:off x="1000803"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2" name="Text Placeholder 3">
            <a:extLst>
              <a:ext uri="{FF2B5EF4-FFF2-40B4-BE49-F238E27FC236}">
                <a16:creationId xmlns:a16="http://schemas.microsoft.com/office/drawing/2014/main" id="{93BFA8F7-3B9A-4E1C-9CD7-F2F9A5846513}"/>
              </a:ext>
            </a:extLst>
          </p:cNvPr>
          <p:cNvSpPr txBox="1">
            <a:spLocks/>
          </p:cNvSpPr>
          <p:nvPr/>
        </p:nvSpPr>
        <p:spPr>
          <a:xfrm>
            <a:off x="1000803"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3" name="Text Placeholder 3">
            <a:extLst>
              <a:ext uri="{FF2B5EF4-FFF2-40B4-BE49-F238E27FC236}">
                <a16:creationId xmlns:a16="http://schemas.microsoft.com/office/drawing/2014/main" id="{E00D1837-1208-4800-9D03-5C33440CBA0C}"/>
              </a:ext>
            </a:extLst>
          </p:cNvPr>
          <p:cNvSpPr txBox="1">
            <a:spLocks/>
          </p:cNvSpPr>
          <p:nvPr/>
        </p:nvSpPr>
        <p:spPr>
          <a:xfrm rot="16200000">
            <a:off x="256374" y="3915863"/>
            <a:ext cx="1304006"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24" name="Text Placeholder 3">
            <a:extLst>
              <a:ext uri="{FF2B5EF4-FFF2-40B4-BE49-F238E27FC236}">
                <a16:creationId xmlns:a16="http://schemas.microsoft.com/office/drawing/2014/main" id="{30DDADA6-4ED1-4115-8DAB-BC5CFF4EA5B5}"/>
              </a:ext>
            </a:extLst>
          </p:cNvPr>
          <p:cNvSpPr txBox="1">
            <a:spLocks/>
          </p:cNvSpPr>
          <p:nvPr/>
        </p:nvSpPr>
        <p:spPr>
          <a:xfrm>
            <a:off x="1238686"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5" name="Text Placeholder 3">
            <a:extLst>
              <a:ext uri="{FF2B5EF4-FFF2-40B4-BE49-F238E27FC236}">
                <a16:creationId xmlns:a16="http://schemas.microsoft.com/office/drawing/2014/main" id="{585B6D25-D399-462D-8ECF-8760A527284C}"/>
              </a:ext>
            </a:extLst>
          </p:cNvPr>
          <p:cNvSpPr txBox="1">
            <a:spLocks/>
          </p:cNvSpPr>
          <p:nvPr/>
        </p:nvSpPr>
        <p:spPr>
          <a:xfrm>
            <a:off x="1561481"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26" name="Text Placeholder 3">
            <a:extLst>
              <a:ext uri="{FF2B5EF4-FFF2-40B4-BE49-F238E27FC236}">
                <a16:creationId xmlns:a16="http://schemas.microsoft.com/office/drawing/2014/main" id="{9767B5AB-744D-4E20-A67C-FD6FD13CC466}"/>
              </a:ext>
            </a:extLst>
          </p:cNvPr>
          <p:cNvSpPr txBox="1">
            <a:spLocks/>
          </p:cNvSpPr>
          <p:nvPr/>
        </p:nvSpPr>
        <p:spPr>
          <a:xfrm>
            <a:off x="1876404"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27" name="Text Placeholder 3">
            <a:extLst>
              <a:ext uri="{FF2B5EF4-FFF2-40B4-BE49-F238E27FC236}">
                <a16:creationId xmlns:a16="http://schemas.microsoft.com/office/drawing/2014/main" id="{0ED308C2-2B56-4505-A0BB-701D3307F6E6}"/>
              </a:ext>
            </a:extLst>
          </p:cNvPr>
          <p:cNvSpPr txBox="1">
            <a:spLocks/>
          </p:cNvSpPr>
          <p:nvPr/>
        </p:nvSpPr>
        <p:spPr>
          <a:xfrm>
            <a:off x="2188702"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28" name="Text Placeholder 3">
            <a:extLst>
              <a:ext uri="{FF2B5EF4-FFF2-40B4-BE49-F238E27FC236}">
                <a16:creationId xmlns:a16="http://schemas.microsoft.com/office/drawing/2014/main" id="{9A94092B-6162-4311-8DEC-5C6DB7B571B9}"/>
              </a:ext>
            </a:extLst>
          </p:cNvPr>
          <p:cNvSpPr txBox="1">
            <a:spLocks/>
          </p:cNvSpPr>
          <p:nvPr/>
        </p:nvSpPr>
        <p:spPr>
          <a:xfrm>
            <a:off x="2506248"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29" name="Text Placeholder 3">
            <a:extLst>
              <a:ext uri="{FF2B5EF4-FFF2-40B4-BE49-F238E27FC236}">
                <a16:creationId xmlns:a16="http://schemas.microsoft.com/office/drawing/2014/main" id="{AD6D8B56-A139-4942-A2BB-2F42BC238D07}"/>
              </a:ext>
            </a:extLst>
          </p:cNvPr>
          <p:cNvSpPr txBox="1">
            <a:spLocks/>
          </p:cNvSpPr>
          <p:nvPr/>
        </p:nvSpPr>
        <p:spPr>
          <a:xfrm>
            <a:off x="2831668"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30" name="Text Placeholder 3">
            <a:extLst>
              <a:ext uri="{FF2B5EF4-FFF2-40B4-BE49-F238E27FC236}">
                <a16:creationId xmlns:a16="http://schemas.microsoft.com/office/drawing/2014/main" id="{4E527711-1F57-492A-B52D-929AFA0C9F0F}"/>
              </a:ext>
            </a:extLst>
          </p:cNvPr>
          <p:cNvSpPr txBox="1">
            <a:spLocks/>
          </p:cNvSpPr>
          <p:nvPr/>
        </p:nvSpPr>
        <p:spPr>
          <a:xfrm>
            <a:off x="3136093"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31" name="Text Placeholder 3">
            <a:extLst>
              <a:ext uri="{FF2B5EF4-FFF2-40B4-BE49-F238E27FC236}">
                <a16:creationId xmlns:a16="http://schemas.microsoft.com/office/drawing/2014/main" id="{8E9EA84C-7EFB-4C0E-9746-7D7E2DF72E47}"/>
              </a:ext>
            </a:extLst>
          </p:cNvPr>
          <p:cNvSpPr txBox="1">
            <a:spLocks/>
          </p:cNvSpPr>
          <p:nvPr/>
        </p:nvSpPr>
        <p:spPr>
          <a:xfrm>
            <a:off x="1442265" y="5193323"/>
            <a:ext cx="1686454" cy="16795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89" name="Text Placeholder 3">
            <a:extLst>
              <a:ext uri="{FF2B5EF4-FFF2-40B4-BE49-F238E27FC236}">
                <a16:creationId xmlns:a16="http://schemas.microsoft.com/office/drawing/2014/main" id="{4DA40D4A-8D57-414D-B1B3-451BD6086682}"/>
              </a:ext>
            </a:extLst>
          </p:cNvPr>
          <p:cNvSpPr txBox="1">
            <a:spLocks/>
          </p:cNvSpPr>
          <p:nvPr>
            <p:custDataLst>
              <p:tags r:id="rId3"/>
            </p:custDataLst>
          </p:nvPr>
        </p:nvSpPr>
        <p:spPr>
          <a:xfrm>
            <a:off x="1164521"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A</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53" name="Text Placeholder 3">
            <a:extLst>
              <a:ext uri="{FF2B5EF4-FFF2-40B4-BE49-F238E27FC236}">
                <a16:creationId xmlns:a16="http://schemas.microsoft.com/office/drawing/2014/main" id="{BE185F1D-165C-4752-BA79-9001B3394BAC}"/>
              </a:ext>
            </a:extLst>
          </p:cNvPr>
          <p:cNvSpPr txBox="1">
            <a:spLocks/>
          </p:cNvSpPr>
          <p:nvPr/>
        </p:nvSpPr>
        <p:spPr>
          <a:xfrm rot="16200000">
            <a:off x="5572631" y="3976997"/>
            <a:ext cx="1304009"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54" name="Text Placeholder 3">
            <a:extLst>
              <a:ext uri="{FF2B5EF4-FFF2-40B4-BE49-F238E27FC236}">
                <a16:creationId xmlns:a16="http://schemas.microsoft.com/office/drawing/2014/main" id="{E4BEAC91-2F2C-45FC-98D4-1A3A38E85042}"/>
              </a:ext>
            </a:extLst>
          </p:cNvPr>
          <p:cNvSpPr txBox="1">
            <a:spLocks/>
          </p:cNvSpPr>
          <p:nvPr/>
        </p:nvSpPr>
        <p:spPr>
          <a:xfrm>
            <a:off x="6557600"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55" name="Text Placeholder 3">
            <a:extLst>
              <a:ext uri="{FF2B5EF4-FFF2-40B4-BE49-F238E27FC236}">
                <a16:creationId xmlns:a16="http://schemas.microsoft.com/office/drawing/2014/main" id="{E018D3F6-B69A-462F-8212-40B5F0705E14}"/>
              </a:ext>
            </a:extLst>
          </p:cNvPr>
          <p:cNvSpPr txBox="1">
            <a:spLocks/>
          </p:cNvSpPr>
          <p:nvPr/>
        </p:nvSpPr>
        <p:spPr>
          <a:xfrm>
            <a:off x="6880395"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56" name="Text Placeholder 3">
            <a:extLst>
              <a:ext uri="{FF2B5EF4-FFF2-40B4-BE49-F238E27FC236}">
                <a16:creationId xmlns:a16="http://schemas.microsoft.com/office/drawing/2014/main" id="{AAF56696-10E6-4D04-A666-FF03E80E9785}"/>
              </a:ext>
            </a:extLst>
          </p:cNvPr>
          <p:cNvSpPr txBox="1">
            <a:spLocks/>
          </p:cNvSpPr>
          <p:nvPr/>
        </p:nvSpPr>
        <p:spPr>
          <a:xfrm>
            <a:off x="7195318"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57" name="Text Placeholder 3">
            <a:extLst>
              <a:ext uri="{FF2B5EF4-FFF2-40B4-BE49-F238E27FC236}">
                <a16:creationId xmlns:a16="http://schemas.microsoft.com/office/drawing/2014/main" id="{FD12B354-F399-44B5-9BC6-967FA8AE4CB9}"/>
              </a:ext>
            </a:extLst>
          </p:cNvPr>
          <p:cNvSpPr txBox="1">
            <a:spLocks/>
          </p:cNvSpPr>
          <p:nvPr/>
        </p:nvSpPr>
        <p:spPr>
          <a:xfrm>
            <a:off x="7507616"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58" name="Text Placeholder 3">
            <a:extLst>
              <a:ext uri="{FF2B5EF4-FFF2-40B4-BE49-F238E27FC236}">
                <a16:creationId xmlns:a16="http://schemas.microsoft.com/office/drawing/2014/main" id="{F18D0001-C0CB-4794-9960-B8C774BC6107}"/>
              </a:ext>
            </a:extLst>
          </p:cNvPr>
          <p:cNvSpPr txBox="1">
            <a:spLocks/>
          </p:cNvSpPr>
          <p:nvPr/>
        </p:nvSpPr>
        <p:spPr>
          <a:xfrm>
            <a:off x="7825162"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59" name="Text Placeholder 3">
            <a:extLst>
              <a:ext uri="{FF2B5EF4-FFF2-40B4-BE49-F238E27FC236}">
                <a16:creationId xmlns:a16="http://schemas.microsoft.com/office/drawing/2014/main" id="{C1C7BED2-51ED-4CBC-8196-4845F1D59DDD}"/>
              </a:ext>
            </a:extLst>
          </p:cNvPr>
          <p:cNvSpPr txBox="1">
            <a:spLocks/>
          </p:cNvSpPr>
          <p:nvPr/>
        </p:nvSpPr>
        <p:spPr>
          <a:xfrm>
            <a:off x="8150582"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60" name="Text Placeholder 3">
            <a:extLst>
              <a:ext uri="{FF2B5EF4-FFF2-40B4-BE49-F238E27FC236}">
                <a16:creationId xmlns:a16="http://schemas.microsoft.com/office/drawing/2014/main" id="{153AD31D-D05B-4982-B8DC-473E430835CC}"/>
              </a:ext>
            </a:extLst>
          </p:cNvPr>
          <p:cNvSpPr txBox="1">
            <a:spLocks/>
          </p:cNvSpPr>
          <p:nvPr/>
        </p:nvSpPr>
        <p:spPr>
          <a:xfrm>
            <a:off x="8455007"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61" name="Text Placeholder 3">
            <a:extLst>
              <a:ext uri="{FF2B5EF4-FFF2-40B4-BE49-F238E27FC236}">
                <a16:creationId xmlns:a16="http://schemas.microsoft.com/office/drawing/2014/main" id="{17D5F1BB-B8C4-488F-89D1-C541BB152DB6}"/>
              </a:ext>
            </a:extLst>
          </p:cNvPr>
          <p:cNvSpPr txBox="1">
            <a:spLocks/>
          </p:cNvSpPr>
          <p:nvPr/>
        </p:nvSpPr>
        <p:spPr>
          <a:xfrm>
            <a:off x="7073202" y="5193323"/>
            <a:ext cx="1062412" cy="16927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88" name="Text Placeholder 3">
            <a:extLst>
              <a:ext uri="{FF2B5EF4-FFF2-40B4-BE49-F238E27FC236}">
                <a16:creationId xmlns:a16="http://schemas.microsoft.com/office/drawing/2014/main" id="{E0DBA3E4-370B-457D-8AA3-1CB22C3657F4}"/>
              </a:ext>
            </a:extLst>
          </p:cNvPr>
          <p:cNvSpPr txBox="1">
            <a:spLocks/>
          </p:cNvSpPr>
          <p:nvPr>
            <p:custDataLst>
              <p:tags r:id="rId4"/>
            </p:custDataLst>
          </p:nvPr>
        </p:nvSpPr>
        <p:spPr>
          <a:xfrm>
            <a:off x="7938607" y="4708232"/>
            <a:ext cx="739688" cy="161583"/>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0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p </a:t>
            </a:r>
            <a:r>
              <a:rPr kumimoji="0" lang="fr-FR" sz="8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en-CA" sz="105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a:t>
            </a:r>
            <a:r>
              <a:rPr kumimoji="0" lang="en-CA" sz="10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0,0001</a:t>
            </a:r>
          </a:p>
        </p:txBody>
      </p:sp>
      <p:sp>
        <p:nvSpPr>
          <p:cNvPr id="68" name="Text Placeholder 3">
            <a:extLst>
              <a:ext uri="{FF2B5EF4-FFF2-40B4-BE49-F238E27FC236}">
                <a16:creationId xmlns:a16="http://schemas.microsoft.com/office/drawing/2014/main" id="{17BDFC8B-E7E9-4713-AB70-85CB004CACBE}"/>
              </a:ext>
            </a:extLst>
          </p:cNvPr>
          <p:cNvSpPr txBox="1">
            <a:spLocks/>
          </p:cNvSpPr>
          <p:nvPr/>
        </p:nvSpPr>
        <p:spPr>
          <a:xfrm rot="16200000">
            <a:off x="8283511" y="3967120"/>
            <a:ext cx="1304012"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69" name="Text Placeholder 3">
            <a:extLst>
              <a:ext uri="{FF2B5EF4-FFF2-40B4-BE49-F238E27FC236}">
                <a16:creationId xmlns:a16="http://schemas.microsoft.com/office/drawing/2014/main" id="{02875F59-BDDD-4DA9-B735-A82010EA727F}"/>
              </a:ext>
            </a:extLst>
          </p:cNvPr>
          <p:cNvSpPr txBox="1">
            <a:spLocks/>
          </p:cNvSpPr>
          <p:nvPr/>
        </p:nvSpPr>
        <p:spPr>
          <a:xfrm>
            <a:off x="9266581"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70" name="Text Placeholder 3">
            <a:extLst>
              <a:ext uri="{FF2B5EF4-FFF2-40B4-BE49-F238E27FC236}">
                <a16:creationId xmlns:a16="http://schemas.microsoft.com/office/drawing/2014/main" id="{6374B2F2-5962-41D6-8876-F46162961A91}"/>
              </a:ext>
            </a:extLst>
          </p:cNvPr>
          <p:cNvSpPr txBox="1">
            <a:spLocks/>
          </p:cNvSpPr>
          <p:nvPr/>
        </p:nvSpPr>
        <p:spPr>
          <a:xfrm>
            <a:off x="9589376"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71" name="Text Placeholder 3">
            <a:extLst>
              <a:ext uri="{FF2B5EF4-FFF2-40B4-BE49-F238E27FC236}">
                <a16:creationId xmlns:a16="http://schemas.microsoft.com/office/drawing/2014/main" id="{F496E842-2B99-444C-AA13-8B820A017A0C}"/>
              </a:ext>
            </a:extLst>
          </p:cNvPr>
          <p:cNvSpPr txBox="1">
            <a:spLocks/>
          </p:cNvSpPr>
          <p:nvPr/>
        </p:nvSpPr>
        <p:spPr>
          <a:xfrm>
            <a:off x="9904299"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72" name="Text Placeholder 3">
            <a:extLst>
              <a:ext uri="{FF2B5EF4-FFF2-40B4-BE49-F238E27FC236}">
                <a16:creationId xmlns:a16="http://schemas.microsoft.com/office/drawing/2014/main" id="{45BE42D8-338F-4CCD-BFD2-2F9AA14D43B2}"/>
              </a:ext>
            </a:extLst>
          </p:cNvPr>
          <p:cNvSpPr txBox="1">
            <a:spLocks/>
          </p:cNvSpPr>
          <p:nvPr/>
        </p:nvSpPr>
        <p:spPr>
          <a:xfrm>
            <a:off x="10216597"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73" name="Text Placeholder 3">
            <a:extLst>
              <a:ext uri="{FF2B5EF4-FFF2-40B4-BE49-F238E27FC236}">
                <a16:creationId xmlns:a16="http://schemas.microsoft.com/office/drawing/2014/main" id="{9159BB33-D7F1-4804-A57B-C0032DD32861}"/>
              </a:ext>
            </a:extLst>
          </p:cNvPr>
          <p:cNvSpPr txBox="1">
            <a:spLocks/>
          </p:cNvSpPr>
          <p:nvPr/>
        </p:nvSpPr>
        <p:spPr>
          <a:xfrm>
            <a:off x="10534143"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74" name="Text Placeholder 3">
            <a:extLst>
              <a:ext uri="{FF2B5EF4-FFF2-40B4-BE49-F238E27FC236}">
                <a16:creationId xmlns:a16="http://schemas.microsoft.com/office/drawing/2014/main" id="{098DFC65-290C-430E-9F9D-E270A2E898F9}"/>
              </a:ext>
            </a:extLst>
          </p:cNvPr>
          <p:cNvSpPr txBox="1">
            <a:spLocks/>
          </p:cNvSpPr>
          <p:nvPr/>
        </p:nvSpPr>
        <p:spPr>
          <a:xfrm>
            <a:off x="10859563"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75" name="Text Placeholder 3">
            <a:extLst>
              <a:ext uri="{FF2B5EF4-FFF2-40B4-BE49-F238E27FC236}">
                <a16:creationId xmlns:a16="http://schemas.microsoft.com/office/drawing/2014/main" id="{FB30838A-5FFA-423B-B54C-78525150B324}"/>
              </a:ext>
            </a:extLst>
          </p:cNvPr>
          <p:cNvSpPr txBox="1">
            <a:spLocks/>
          </p:cNvSpPr>
          <p:nvPr/>
        </p:nvSpPr>
        <p:spPr>
          <a:xfrm>
            <a:off x="11163988"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76" name="Text Placeholder 3">
            <a:extLst>
              <a:ext uri="{FF2B5EF4-FFF2-40B4-BE49-F238E27FC236}">
                <a16:creationId xmlns:a16="http://schemas.microsoft.com/office/drawing/2014/main" id="{9DCEC29D-2380-4421-817D-23B410FDAA70}"/>
              </a:ext>
            </a:extLst>
          </p:cNvPr>
          <p:cNvSpPr txBox="1">
            <a:spLocks/>
          </p:cNvSpPr>
          <p:nvPr/>
        </p:nvSpPr>
        <p:spPr>
          <a:xfrm>
            <a:off x="9715597" y="5193323"/>
            <a:ext cx="1220346" cy="16927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83" name="Text Placeholder 3">
            <a:extLst>
              <a:ext uri="{FF2B5EF4-FFF2-40B4-BE49-F238E27FC236}">
                <a16:creationId xmlns:a16="http://schemas.microsoft.com/office/drawing/2014/main" id="{A6D2A257-C6D5-4714-9F13-4319B6014035}"/>
              </a:ext>
            </a:extLst>
          </p:cNvPr>
          <p:cNvSpPr txBox="1">
            <a:spLocks/>
          </p:cNvSpPr>
          <p:nvPr/>
        </p:nvSpPr>
        <p:spPr>
          <a:xfrm>
            <a:off x="9761547" y="3271962"/>
            <a:ext cx="503875"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0-30</a:t>
            </a:r>
          </a:p>
        </p:txBody>
      </p:sp>
      <p:sp>
        <p:nvSpPr>
          <p:cNvPr id="84" name="Text Placeholder 3">
            <a:extLst>
              <a:ext uri="{FF2B5EF4-FFF2-40B4-BE49-F238E27FC236}">
                <a16:creationId xmlns:a16="http://schemas.microsoft.com/office/drawing/2014/main" id="{801F8B04-1244-4B73-9082-D6EB868D55E6}"/>
              </a:ext>
            </a:extLst>
          </p:cNvPr>
          <p:cNvSpPr txBox="1">
            <a:spLocks/>
          </p:cNvSpPr>
          <p:nvPr/>
        </p:nvSpPr>
        <p:spPr>
          <a:xfrm>
            <a:off x="9761547" y="3419236"/>
            <a:ext cx="503875"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31-90</a:t>
            </a:r>
          </a:p>
        </p:txBody>
      </p:sp>
      <p:sp>
        <p:nvSpPr>
          <p:cNvPr id="85" name="Text Placeholder 3">
            <a:extLst>
              <a:ext uri="{FF2B5EF4-FFF2-40B4-BE49-F238E27FC236}">
                <a16:creationId xmlns:a16="http://schemas.microsoft.com/office/drawing/2014/main" id="{F3BC678F-E061-4C44-AB9E-6D425A838E50}"/>
              </a:ext>
            </a:extLst>
          </p:cNvPr>
          <p:cNvSpPr txBox="1">
            <a:spLocks/>
          </p:cNvSpPr>
          <p:nvPr/>
        </p:nvSpPr>
        <p:spPr>
          <a:xfrm>
            <a:off x="9761547" y="3552616"/>
            <a:ext cx="503875"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91</a:t>
            </a:r>
            <a:endPar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87" name="Text Placeholder 3">
            <a:extLst>
              <a:ext uri="{FF2B5EF4-FFF2-40B4-BE49-F238E27FC236}">
                <a16:creationId xmlns:a16="http://schemas.microsoft.com/office/drawing/2014/main" id="{C954A7EA-6518-4621-9B72-D9F3FB868639}"/>
              </a:ext>
            </a:extLst>
          </p:cNvPr>
          <p:cNvSpPr txBox="1">
            <a:spLocks/>
          </p:cNvSpPr>
          <p:nvPr>
            <p:custDataLst>
              <p:tags r:id="rId5"/>
            </p:custDataLst>
          </p:nvPr>
        </p:nvSpPr>
        <p:spPr>
          <a:xfrm>
            <a:off x="10752824" y="4708233"/>
            <a:ext cx="650198" cy="15388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0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p</a:t>
            </a:r>
            <a:r>
              <a:rPr kumimoji="0" lang="en-CA" sz="8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6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1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en-CA" sz="10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0,0001</a:t>
            </a:r>
          </a:p>
        </p:txBody>
      </p:sp>
      <p:cxnSp>
        <p:nvCxnSpPr>
          <p:cNvPr id="104" name="Straight Connector 103">
            <a:extLst>
              <a:ext uri="{FF2B5EF4-FFF2-40B4-BE49-F238E27FC236}">
                <a16:creationId xmlns:a16="http://schemas.microsoft.com/office/drawing/2014/main" id="{612E7F8A-A3E8-4836-AA3B-7091D9B7377D}"/>
              </a:ext>
            </a:extLst>
          </p:cNvPr>
          <p:cNvCxnSpPr>
            <a:cxnSpLocks/>
          </p:cNvCxnSpPr>
          <p:nvPr>
            <p:custDataLst>
              <p:tags r:id="rId6"/>
            </p:custDataLst>
          </p:nvPr>
        </p:nvCxnSpPr>
        <p:spPr>
          <a:xfrm flipH="1">
            <a:off x="9497876" y="3337537"/>
            <a:ext cx="165333" cy="0"/>
          </a:xfrm>
          <a:prstGeom prst="line">
            <a:avLst/>
          </a:prstGeom>
          <a:noFill/>
          <a:ln w="25400" cap="flat">
            <a:solidFill>
              <a:schemeClr val="accent1">
                <a:lumMod val="50000"/>
              </a:schemeClr>
            </a:solidFill>
            <a:prstDash val="solid"/>
            <a:round/>
          </a:ln>
          <a:effectLst/>
          <a:sp3d/>
        </p:spPr>
        <p:style>
          <a:lnRef idx="0">
            <a:scrgbClr r="0" g="0" b="0"/>
          </a:lnRef>
          <a:fillRef idx="0">
            <a:scrgbClr r="0" g="0" b="0"/>
          </a:fillRef>
          <a:effectRef idx="0">
            <a:scrgbClr r="0" g="0" b="0"/>
          </a:effectRef>
          <a:fontRef idx="none"/>
        </p:style>
      </p:cxnSp>
      <p:sp>
        <p:nvSpPr>
          <p:cNvPr id="38" name="Text Placeholder 3">
            <a:extLst>
              <a:ext uri="{FF2B5EF4-FFF2-40B4-BE49-F238E27FC236}">
                <a16:creationId xmlns:a16="http://schemas.microsoft.com/office/drawing/2014/main" id="{0F85DBB8-EDAF-480F-9613-334008FEB29B}"/>
              </a:ext>
            </a:extLst>
          </p:cNvPr>
          <p:cNvSpPr txBox="1">
            <a:spLocks/>
          </p:cNvSpPr>
          <p:nvPr/>
        </p:nvSpPr>
        <p:spPr>
          <a:xfrm rot="16200000">
            <a:off x="2823608" y="3915866"/>
            <a:ext cx="1304009"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39" name="Text Placeholder 3">
            <a:extLst>
              <a:ext uri="{FF2B5EF4-FFF2-40B4-BE49-F238E27FC236}">
                <a16:creationId xmlns:a16="http://schemas.microsoft.com/office/drawing/2014/main" id="{6E47F511-5E18-43D8-8A3A-E2E35B5B18C0}"/>
              </a:ext>
            </a:extLst>
          </p:cNvPr>
          <p:cNvSpPr txBox="1">
            <a:spLocks/>
          </p:cNvSpPr>
          <p:nvPr/>
        </p:nvSpPr>
        <p:spPr>
          <a:xfrm>
            <a:off x="3804740"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40" name="Text Placeholder 3">
            <a:extLst>
              <a:ext uri="{FF2B5EF4-FFF2-40B4-BE49-F238E27FC236}">
                <a16:creationId xmlns:a16="http://schemas.microsoft.com/office/drawing/2014/main" id="{5C00DA56-B5D9-4D35-8336-4530626F7E7A}"/>
              </a:ext>
            </a:extLst>
          </p:cNvPr>
          <p:cNvSpPr txBox="1">
            <a:spLocks/>
          </p:cNvSpPr>
          <p:nvPr/>
        </p:nvSpPr>
        <p:spPr>
          <a:xfrm>
            <a:off x="4127535"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41" name="Text Placeholder 3">
            <a:extLst>
              <a:ext uri="{FF2B5EF4-FFF2-40B4-BE49-F238E27FC236}">
                <a16:creationId xmlns:a16="http://schemas.microsoft.com/office/drawing/2014/main" id="{E446AD4A-FE23-487A-9B6F-8112A608D8DE}"/>
              </a:ext>
            </a:extLst>
          </p:cNvPr>
          <p:cNvSpPr txBox="1">
            <a:spLocks/>
          </p:cNvSpPr>
          <p:nvPr/>
        </p:nvSpPr>
        <p:spPr>
          <a:xfrm>
            <a:off x="4442458"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42" name="Text Placeholder 3">
            <a:extLst>
              <a:ext uri="{FF2B5EF4-FFF2-40B4-BE49-F238E27FC236}">
                <a16:creationId xmlns:a16="http://schemas.microsoft.com/office/drawing/2014/main" id="{77E188A7-349F-4EC2-B1DE-473CAA14DE2C}"/>
              </a:ext>
            </a:extLst>
          </p:cNvPr>
          <p:cNvSpPr txBox="1">
            <a:spLocks/>
          </p:cNvSpPr>
          <p:nvPr/>
        </p:nvSpPr>
        <p:spPr>
          <a:xfrm>
            <a:off x="4754756"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43" name="Text Placeholder 3">
            <a:extLst>
              <a:ext uri="{FF2B5EF4-FFF2-40B4-BE49-F238E27FC236}">
                <a16:creationId xmlns:a16="http://schemas.microsoft.com/office/drawing/2014/main" id="{C8BCD27E-68C1-4E77-9F06-C9BC853C6407}"/>
              </a:ext>
            </a:extLst>
          </p:cNvPr>
          <p:cNvSpPr txBox="1">
            <a:spLocks/>
          </p:cNvSpPr>
          <p:nvPr/>
        </p:nvSpPr>
        <p:spPr>
          <a:xfrm>
            <a:off x="5072302"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44" name="Text Placeholder 3">
            <a:extLst>
              <a:ext uri="{FF2B5EF4-FFF2-40B4-BE49-F238E27FC236}">
                <a16:creationId xmlns:a16="http://schemas.microsoft.com/office/drawing/2014/main" id="{44C57F68-9EE6-4F0A-9F11-0FB617C75F8A}"/>
              </a:ext>
            </a:extLst>
          </p:cNvPr>
          <p:cNvSpPr txBox="1">
            <a:spLocks/>
          </p:cNvSpPr>
          <p:nvPr/>
        </p:nvSpPr>
        <p:spPr>
          <a:xfrm>
            <a:off x="5397722"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45" name="Text Placeholder 3">
            <a:extLst>
              <a:ext uri="{FF2B5EF4-FFF2-40B4-BE49-F238E27FC236}">
                <a16:creationId xmlns:a16="http://schemas.microsoft.com/office/drawing/2014/main" id="{30E261C2-D646-4C7B-B46A-FE89B4CF7E32}"/>
              </a:ext>
            </a:extLst>
          </p:cNvPr>
          <p:cNvSpPr txBox="1">
            <a:spLocks/>
          </p:cNvSpPr>
          <p:nvPr/>
        </p:nvSpPr>
        <p:spPr>
          <a:xfrm>
            <a:off x="5702147"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46" name="Text Placeholder 3">
            <a:extLst>
              <a:ext uri="{FF2B5EF4-FFF2-40B4-BE49-F238E27FC236}">
                <a16:creationId xmlns:a16="http://schemas.microsoft.com/office/drawing/2014/main" id="{63C3ECAD-8F95-43E7-9D34-EEFA66828725}"/>
              </a:ext>
            </a:extLst>
          </p:cNvPr>
          <p:cNvSpPr txBox="1">
            <a:spLocks/>
          </p:cNvSpPr>
          <p:nvPr/>
        </p:nvSpPr>
        <p:spPr>
          <a:xfrm>
            <a:off x="4186717" y="5193323"/>
            <a:ext cx="1414490" cy="16927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86" name="Text Placeholder 3">
            <a:extLst>
              <a:ext uri="{FF2B5EF4-FFF2-40B4-BE49-F238E27FC236}">
                <a16:creationId xmlns:a16="http://schemas.microsoft.com/office/drawing/2014/main" id="{36766ABD-FEE7-4044-A158-6A384DFE3D68}"/>
              </a:ext>
            </a:extLst>
          </p:cNvPr>
          <p:cNvSpPr txBox="1">
            <a:spLocks/>
          </p:cNvSpPr>
          <p:nvPr>
            <p:custDataLst>
              <p:tags r:id="rId7"/>
            </p:custDataLst>
          </p:nvPr>
        </p:nvSpPr>
        <p:spPr>
          <a:xfrm>
            <a:off x="5290984" y="4695885"/>
            <a:ext cx="650198" cy="15388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0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p</a:t>
            </a:r>
            <a:r>
              <a:rPr kumimoji="0" lang="en-CA" sz="8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6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1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en-CA" sz="10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0,0001</a:t>
            </a:r>
          </a:p>
        </p:txBody>
      </p:sp>
      <p:sp>
        <p:nvSpPr>
          <p:cNvPr id="90" name="Text Placeholder 3">
            <a:extLst>
              <a:ext uri="{FF2B5EF4-FFF2-40B4-BE49-F238E27FC236}">
                <a16:creationId xmlns:a16="http://schemas.microsoft.com/office/drawing/2014/main" id="{69A8E495-7522-48D4-B5BC-7A5DCA7A9754}"/>
              </a:ext>
            </a:extLst>
          </p:cNvPr>
          <p:cNvSpPr txBox="1">
            <a:spLocks/>
          </p:cNvSpPr>
          <p:nvPr>
            <p:custDataLst>
              <p:tags r:id="rId8"/>
            </p:custDataLst>
          </p:nvPr>
        </p:nvSpPr>
        <p:spPr>
          <a:xfrm>
            <a:off x="3734073"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B</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12" name="Text Placeholder 3">
            <a:extLst>
              <a:ext uri="{FF2B5EF4-FFF2-40B4-BE49-F238E27FC236}">
                <a16:creationId xmlns:a16="http://schemas.microsoft.com/office/drawing/2014/main" id="{555F503B-4B2C-42B1-9E77-6C1D75F5EBA4}"/>
              </a:ext>
            </a:extLst>
          </p:cNvPr>
          <p:cNvSpPr txBox="1">
            <a:spLocks/>
          </p:cNvSpPr>
          <p:nvPr/>
        </p:nvSpPr>
        <p:spPr>
          <a:xfrm>
            <a:off x="4233715" y="3262952"/>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Non</a:t>
            </a:r>
          </a:p>
        </p:txBody>
      </p:sp>
      <p:sp>
        <p:nvSpPr>
          <p:cNvPr id="113" name="Text Placeholder 3">
            <a:extLst>
              <a:ext uri="{FF2B5EF4-FFF2-40B4-BE49-F238E27FC236}">
                <a16:creationId xmlns:a16="http://schemas.microsoft.com/office/drawing/2014/main" id="{6115BA4C-6F29-4653-9FD9-6FB34CEC297A}"/>
              </a:ext>
            </a:extLst>
          </p:cNvPr>
          <p:cNvSpPr txBox="1">
            <a:spLocks/>
          </p:cNvSpPr>
          <p:nvPr/>
        </p:nvSpPr>
        <p:spPr>
          <a:xfrm>
            <a:off x="4233715" y="3410225"/>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Oui</a:t>
            </a:r>
          </a:p>
        </p:txBody>
      </p:sp>
      <p:cxnSp>
        <p:nvCxnSpPr>
          <p:cNvPr id="110" name="Straight Connector 109">
            <a:extLst>
              <a:ext uri="{FF2B5EF4-FFF2-40B4-BE49-F238E27FC236}">
                <a16:creationId xmlns:a16="http://schemas.microsoft.com/office/drawing/2014/main" id="{5BBC0977-5639-42F7-B21E-C895431800F7}"/>
              </a:ext>
            </a:extLst>
          </p:cNvPr>
          <p:cNvCxnSpPr>
            <a:cxnSpLocks/>
          </p:cNvCxnSpPr>
          <p:nvPr/>
        </p:nvCxnSpPr>
        <p:spPr>
          <a:xfrm flipH="1">
            <a:off x="4021384" y="3330415"/>
            <a:ext cx="165333"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sp>
        <p:nvSpPr>
          <p:cNvPr id="14" name="Slide Number Placeholder 13">
            <a:extLst>
              <a:ext uri="{FF2B5EF4-FFF2-40B4-BE49-F238E27FC236}">
                <a16:creationId xmlns:a16="http://schemas.microsoft.com/office/drawing/2014/main" id="{FC4AA2D4-A2EA-4694-B06D-6C88FC70557B}"/>
              </a:ext>
            </a:extLst>
          </p:cNvPr>
          <p:cNvSpPr>
            <a:spLocks noGrp="1"/>
          </p:cNvSpPr>
          <p:nvPr>
            <p:ph type="sldNum" sz="quarter" idx="12"/>
          </p:nvPr>
        </p:nvSpPr>
        <p:spPr/>
        <p:txBody>
          <a:bodyPr/>
          <a:lstStyle/>
          <a:p>
            <a:fld id="{2789393D-23C3-F148-91BA-4F8B005EBEDD}" type="slidenum">
              <a:rPr lang="en-US" smtClean="0"/>
              <a:pPr/>
              <a:t>32</a:t>
            </a:fld>
            <a:endParaRPr lang="en-US"/>
          </a:p>
        </p:txBody>
      </p:sp>
      <p:sp>
        <p:nvSpPr>
          <p:cNvPr id="114" name="Text Placeholder 3">
            <a:extLst>
              <a:ext uri="{FF2B5EF4-FFF2-40B4-BE49-F238E27FC236}">
                <a16:creationId xmlns:a16="http://schemas.microsoft.com/office/drawing/2014/main" id="{D260A9E4-02DE-4FBB-8C2D-086290C72AAF}"/>
              </a:ext>
            </a:extLst>
          </p:cNvPr>
          <p:cNvSpPr txBox="1">
            <a:spLocks/>
          </p:cNvSpPr>
          <p:nvPr>
            <p:custDataLst>
              <p:tags r:id="rId9"/>
            </p:custDataLst>
          </p:nvPr>
        </p:nvSpPr>
        <p:spPr>
          <a:xfrm>
            <a:off x="6496795"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C</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15" name="Text Placeholder 3">
            <a:extLst>
              <a:ext uri="{FF2B5EF4-FFF2-40B4-BE49-F238E27FC236}">
                <a16:creationId xmlns:a16="http://schemas.microsoft.com/office/drawing/2014/main" id="{453B7511-9254-4A8B-ACF4-7B5A09E6DE1F}"/>
              </a:ext>
            </a:extLst>
          </p:cNvPr>
          <p:cNvSpPr txBox="1">
            <a:spLocks/>
          </p:cNvSpPr>
          <p:nvPr>
            <p:custDataLst>
              <p:tags r:id="rId10"/>
            </p:custDataLst>
          </p:nvPr>
        </p:nvSpPr>
        <p:spPr>
          <a:xfrm>
            <a:off x="9152394"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D</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16" name="Text Placeholder 3">
            <a:extLst>
              <a:ext uri="{FF2B5EF4-FFF2-40B4-BE49-F238E27FC236}">
                <a16:creationId xmlns:a16="http://schemas.microsoft.com/office/drawing/2014/main" id="{650B852F-FD78-4716-A239-1E0265EA89D9}"/>
              </a:ext>
            </a:extLst>
          </p:cNvPr>
          <p:cNvSpPr txBox="1">
            <a:spLocks/>
          </p:cNvSpPr>
          <p:nvPr/>
        </p:nvSpPr>
        <p:spPr>
          <a:xfrm>
            <a:off x="1180712"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39 441</a:t>
            </a:r>
          </a:p>
        </p:txBody>
      </p:sp>
      <p:sp>
        <p:nvSpPr>
          <p:cNvPr id="117" name="Text Placeholder 3">
            <a:extLst>
              <a:ext uri="{FF2B5EF4-FFF2-40B4-BE49-F238E27FC236}">
                <a16:creationId xmlns:a16="http://schemas.microsoft.com/office/drawing/2014/main" id="{B54399AD-F5C0-4718-A23B-D8A83C8A4CAD}"/>
              </a:ext>
            </a:extLst>
          </p:cNvPr>
          <p:cNvSpPr txBox="1">
            <a:spLocks/>
          </p:cNvSpPr>
          <p:nvPr/>
        </p:nvSpPr>
        <p:spPr>
          <a:xfrm>
            <a:off x="1503507"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31 810</a:t>
            </a:r>
          </a:p>
        </p:txBody>
      </p:sp>
      <p:sp>
        <p:nvSpPr>
          <p:cNvPr id="118" name="Text Placeholder 3">
            <a:extLst>
              <a:ext uri="{FF2B5EF4-FFF2-40B4-BE49-F238E27FC236}">
                <a16:creationId xmlns:a16="http://schemas.microsoft.com/office/drawing/2014/main" id="{3FFD0A70-3CB5-4B40-9471-DD3AACA212CC}"/>
              </a:ext>
            </a:extLst>
          </p:cNvPr>
          <p:cNvSpPr txBox="1">
            <a:spLocks/>
          </p:cNvSpPr>
          <p:nvPr/>
        </p:nvSpPr>
        <p:spPr>
          <a:xfrm>
            <a:off x="1818430"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20 026</a:t>
            </a:r>
          </a:p>
        </p:txBody>
      </p:sp>
      <p:sp>
        <p:nvSpPr>
          <p:cNvPr id="119" name="Text Placeholder 3">
            <a:extLst>
              <a:ext uri="{FF2B5EF4-FFF2-40B4-BE49-F238E27FC236}">
                <a16:creationId xmlns:a16="http://schemas.microsoft.com/office/drawing/2014/main" id="{3B408685-1021-4598-8E8C-54147F85C8B3}"/>
              </a:ext>
            </a:extLst>
          </p:cNvPr>
          <p:cNvSpPr txBox="1">
            <a:spLocks/>
          </p:cNvSpPr>
          <p:nvPr/>
        </p:nvSpPr>
        <p:spPr>
          <a:xfrm>
            <a:off x="2130728"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10 170</a:t>
            </a:r>
          </a:p>
        </p:txBody>
      </p:sp>
      <p:sp>
        <p:nvSpPr>
          <p:cNvPr id="120" name="Text Placeholder 3">
            <a:extLst>
              <a:ext uri="{FF2B5EF4-FFF2-40B4-BE49-F238E27FC236}">
                <a16:creationId xmlns:a16="http://schemas.microsoft.com/office/drawing/2014/main" id="{81C17847-2464-40AB-9FAD-B56BC2CD7B91}"/>
              </a:ext>
            </a:extLst>
          </p:cNvPr>
          <p:cNvSpPr txBox="1">
            <a:spLocks/>
          </p:cNvSpPr>
          <p:nvPr/>
        </p:nvSpPr>
        <p:spPr>
          <a:xfrm>
            <a:off x="2448274"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4200</a:t>
            </a:r>
          </a:p>
        </p:txBody>
      </p:sp>
      <p:sp>
        <p:nvSpPr>
          <p:cNvPr id="121" name="Text Placeholder 3">
            <a:extLst>
              <a:ext uri="{FF2B5EF4-FFF2-40B4-BE49-F238E27FC236}">
                <a16:creationId xmlns:a16="http://schemas.microsoft.com/office/drawing/2014/main" id="{B1A50830-D8D2-4A5A-B062-8E794E509FC7}"/>
              </a:ext>
            </a:extLst>
          </p:cNvPr>
          <p:cNvSpPr txBox="1">
            <a:spLocks/>
          </p:cNvSpPr>
          <p:nvPr/>
        </p:nvSpPr>
        <p:spPr>
          <a:xfrm>
            <a:off x="2773694"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1143</a:t>
            </a:r>
          </a:p>
        </p:txBody>
      </p:sp>
      <p:sp>
        <p:nvSpPr>
          <p:cNvPr id="123" name="Text Placeholder 3">
            <a:extLst>
              <a:ext uri="{FF2B5EF4-FFF2-40B4-BE49-F238E27FC236}">
                <a16:creationId xmlns:a16="http://schemas.microsoft.com/office/drawing/2014/main" id="{1DF0FBAE-EF08-4A13-A100-C26C8C3C2D31}"/>
              </a:ext>
            </a:extLst>
          </p:cNvPr>
          <p:cNvSpPr txBox="1">
            <a:spLocks/>
          </p:cNvSpPr>
          <p:nvPr/>
        </p:nvSpPr>
        <p:spPr>
          <a:xfrm>
            <a:off x="6509412"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21 057</a:t>
            </a:r>
          </a:p>
        </p:txBody>
      </p:sp>
      <p:sp>
        <p:nvSpPr>
          <p:cNvPr id="124" name="Text Placeholder 3">
            <a:extLst>
              <a:ext uri="{FF2B5EF4-FFF2-40B4-BE49-F238E27FC236}">
                <a16:creationId xmlns:a16="http://schemas.microsoft.com/office/drawing/2014/main" id="{8D60F2E2-181B-4224-BC3C-97C09F4BE4BA}"/>
              </a:ext>
            </a:extLst>
          </p:cNvPr>
          <p:cNvSpPr txBox="1">
            <a:spLocks/>
          </p:cNvSpPr>
          <p:nvPr/>
        </p:nvSpPr>
        <p:spPr>
          <a:xfrm>
            <a:off x="6832207"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17 333</a:t>
            </a:r>
          </a:p>
        </p:txBody>
      </p:sp>
      <p:sp>
        <p:nvSpPr>
          <p:cNvPr id="125" name="Text Placeholder 3">
            <a:extLst>
              <a:ext uri="{FF2B5EF4-FFF2-40B4-BE49-F238E27FC236}">
                <a16:creationId xmlns:a16="http://schemas.microsoft.com/office/drawing/2014/main" id="{65DF8124-049E-4360-84E2-03649C4EC0A6}"/>
              </a:ext>
            </a:extLst>
          </p:cNvPr>
          <p:cNvSpPr txBox="1">
            <a:spLocks/>
          </p:cNvSpPr>
          <p:nvPr/>
        </p:nvSpPr>
        <p:spPr>
          <a:xfrm>
            <a:off x="7147130"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11 374</a:t>
            </a:r>
          </a:p>
        </p:txBody>
      </p:sp>
      <p:sp>
        <p:nvSpPr>
          <p:cNvPr id="126" name="Text Placeholder 3">
            <a:extLst>
              <a:ext uri="{FF2B5EF4-FFF2-40B4-BE49-F238E27FC236}">
                <a16:creationId xmlns:a16="http://schemas.microsoft.com/office/drawing/2014/main" id="{A4E4073E-1954-4E6A-8579-0C64DCB6BAAD}"/>
              </a:ext>
            </a:extLst>
          </p:cNvPr>
          <p:cNvSpPr txBox="1">
            <a:spLocks/>
          </p:cNvSpPr>
          <p:nvPr/>
        </p:nvSpPr>
        <p:spPr>
          <a:xfrm>
            <a:off x="7459428"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5895</a:t>
            </a:r>
          </a:p>
        </p:txBody>
      </p:sp>
      <p:sp>
        <p:nvSpPr>
          <p:cNvPr id="127" name="Text Placeholder 3">
            <a:extLst>
              <a:ext uri="{FF2B5EF4-FFF2-40B4-BE49-F238E27FC236}">
                <a16:creationId xmlns:a16="http://schemas.microsoft.com/office/drawing/2014/main" id="{3398850B-FF46-4AC0-AF1D-0788C8882099}"/>
              </a:ext>
            </a:extLst>
          </p:cNvPr>
          <p:cNvSpPr txBox="1">
            <a:spLocks/>
          </p:cNvSpPr>
          <p:nvPr/>
        </p:nvSpPr>
        <p:spPr>
          <a:xfrm>
            <a:off x="7776974"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2465</a:t>
            </a:r>
          </a:p>
        </p:txBody>
      </p:sp>
      <p:sp>
        <p:nvSpPr>
          <p:cNvPr id="128" name="Text Placeholder 3">
            <a:extLst>
              <a:ext uri="{FF2B5EF4-FFF2-40B4-BE49-F238E27FC236}">
                <a16:creationId xmlns:a16="http://schemas.microsoft.com/office/drawing/2014/main" id="{C68DED71-9A36-4348-A08F-52F24C408041}"/>
              </a:ext>
            </a:extLst>
          </p:cNvPr>
          <p:cNvSpPr txBox="1">
            <a:spLocks/>
          </p:cNvSpPr>
          <p:nvPr/>
        </p:nvSpPr>
        <p:spPr>
          <a:xfrm>
            <a:off x="8102394"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702</a:t>
            </a:r>
          </a:p>
        </p:txBody>
      </p:sp>
      <p:sp>
        <p:nvSpPr>
          <p:cNvPr id="130" name="Text Placeholder 3">
            <a:extLst>
              <a:ext uri="{FF2B5EF4-FFF2-40B4-BE49-F238E27FC236}">
                <a16:creationId xmlns:a16="http://schemas.microsoft.com/office/drawing/2014/main" id="{D12D167F-5C00-44CC-8784-711492B89B27}"/>
              </a:ext>
            </a:extLst>
          </p:cNvPr>
          <p:cNvSpPr txBox="1">
            <a:spLocks/>
          </p:cNvSpPr>
          <p:nvPr/>
        </p:nvSpPr>
        <p:spPr>
          <a:xfrm>
            <a:off x="9217861"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33 222</a:t>
            </a:r>
          </a:p>
        </p:txBody>
      </p:sp>
      <p:sp>
        <p:nvSpPr>
          <p:cNvPr id="131" name="Text Placeholder 3">
            <a:extLst>
              <a:ext uri="{FF2B5EF4-FFF2-40B4-BE49-F238E27FC236}">
                <a16:creationId xmlns:a16="http://schemas.microsoft.com/office/drawing/2014/main" id="{21F17A1D-283A-48A6-A989-BC107ABD609E}"/>
              </a:ext>
            </a:extLst>
          </p:cNvPr>
          <p:cNvSpPr txBox="1">
            <a:spLocks/>
          </p:cNvSpPr>
          <p:nvPr/>
        </p:nvSpPr>
        <p:spPr>
          <a:xfrm>
            <a:off x="9540656"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27 084</a:t>
            </a:r>
          </a:p>
        </p:txBody>
      </p:sp>
      <p:sp>
        <p:nvSpPr>
          <p:cNvPr id="132" name="Text Placeholder 3">
            <a:extLst>
              <a:ext uri="{FF2B5EF4-FFF2-40B4-BE49-F238E27FC236}">
                <a16:creationId xmlns:a16="http://schemas.microsoft.com/office/drawing/2014/main" id="{3EFCAE5E-D36B-4C82-871B-A84635C96F3B}"/>
              </a:ext>
            </a:extLst>
          </p:cNvPr>
          <p:cNvSpPr txBox="1">
            <a:spLocks/>
          </p:cNvSpPr>
          <p:nvPr/>
        </p:nvSpPr>
        <p:spPr>
          <a:xfrm>
            <a:off x="9855579"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17 214</a:t>
            </a:r>
          </a:p>
        </p:txBody>
      </p:sp>
      <p:sp>
        <p:nvSpPr>
          <p:cNvPr id="133" name="Text Placeholder 3">
            <a:extLst>
              <a:ext uri="{FF2B5EF4-FFF2-40B4-BE49-F238E27FC236}">
                <a16:creationId xmlns:a16="http://schemas.microsoft.com/office/drawing/2014/main" id="{B0BA74CB-225F-4199-8B1C-EDD9D67790DD}"/>
              </a:ext>
            </a:extLst>
          </p:cNvPr>
          <p:cNvSpPr txBox="1">
            <a:spLocks/>
          </p:cNvSpPr>
          <p:nvPr/>
        </p:nvSpPr>
        <p:spPr>
          <a:xfrm>
            <a:off x="10167877"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8788</a:t>
            </a:r>
          </a:p>
        </p:txBody>
      </p:sp>
      <p:sp>
        <p:nvSpPr>
          <p:cNvPr id="134" name="Text Placeholder 3">
            <a:extLst>
              <a:ext uri="{FF2B5EF4-FFF2-40B4-BE49-F238E27FC236}">
                <a16:creationId xmlns:a16="http://schemas.microsoft.com/office/drawing/2014/main" id="{886CBF88-A4CA-4933-A7A8-2232DF5F815E}"/>
              </a:ext>
            </a:extLst>
          </p:cNvPr>
          <p:cNvSpPr txBox="1">
            <a:spLocks/>
          </p:cNvSpPr>
          <p:nvPr/>
        </p:nvSpPr>
        <p:spPr>
          <a:xfrm>
            <a:off x="10485423"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3707</a:t>
            </a:r>
          </a:p>
        </p:txBody>
      </p:sp>
      <p:sp>
        <p:nvSpPr>
          <p:cNvPr id="135" name="Text Placeholder 3">
            <a:extLst>
              <a:ext uri="{FF2B5EF4-FFF2-40B4-BE49-F238E27FC236}">
                <a16:creationId xmlns:a16="http://schemas.microsoft.com/office/drawing/2014/main" id="{7F298048-9F87-40EC-BA24-2B5662171687}"/>
              </a:ext>
            </a:extLst>
          </p:cNvPr>
          <p:cNvSpPr txBox="1">
            <a:spLocks/>
          </p:cNvSpPr>
          <p:nvPr/>
        </p:nvSpPr>
        <p:spPr>
          <a:xfrm>
            <a:off x="10810843"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1005</a:t>
            </a:r>
          </a:p>
        </p:txBody>
      </p:sp>
      <p:sp>
        <p:nvSpPr>
          <p:cNvPr id="137" name="Text Placeholder 3">
            <a:extLst>
              <a:ext uri="{FF2B5EF4-FFF2-40B4-BE49-F238E27FC236}">
                <a16:creationId xmlns:a16="http://schemas.microsoft.com/office/drawing/2014/main" id="{11569DD1-8FAB-4205-A807-94EFE8C08058}"/>
              </a:ext>
            </a:extLst>
          </p:cNvPr>
          <p:cNvSpPr txBox="1">
            <a:spLocks/>
          </p:cNvSpPr>
          <p:nvPr/>
        </p:nvSpPr>
        <p:spPr>
          <a:xfrm>
            <a:off x="3762540"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34 033</a:t>
            </a:r>
          </a:p>
        </p:txBody>
      </p:sp>
      <p:sp>
        <p:nvSpPr>
          <p:cNvPr id="138" name="Text Placeholder 3">
            <a:extLst>
              <a:ext uri="{FF2B5EF4-FFF2-40B4-BE49-F238E27FC236}">
                <a16:creationId xmlns:a16="http://schemas.microsoft.com/office/drawing/2014/main" id="{8092812A-7DBB-4E5B-9834-2145CC136C55}"/>
              </a:ext>
            </a:extLst>
          </p:cNvPr>
          <p:cNvSpPr txBox="1">
            <a:spLocks/>
          </p:cNvSpPr>
          <p:nvPr/>
        </p:nvSpPr>
        <p:spPr>
          <a:xfrm>
            <a:off x="4085335"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27 582</a:t>
            </a:r>
          </a:p>
        </p:txBody>
      </p:sp>
      <p:sp>
        <p:nvSpPr>
          <p:cNvPr id="139" name="Text Placeholder 3">
            <a:extLst>
              <a:ext uri="{FF2B5EF4-FFF2-40B4-BE49-F238E27FC236}">
                <a16:creationId xmlns:a16="http://schemas.microsoft.com/office/drawing/2014/main" id="{0FB9ECD4-C822-462D-B1D6-A77047DE213D}"/>
              </a:ext>
            </a:extLst>
          </p:cNvPr>
          <p:cNvSpPr txBox="1">
            <a:spLocks/>
          </p:cNvSpPr>
          <p:nvPr/>
        </p:nvSpPr>
        <p:spPr>
          <a:xfrm>
            <a:off x="4400258"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17 468</a:t>
            </a:r>
          </a:p>
        </p:txBody>
      </p:sp>
      <p:sp>
        <p:nvSpPr>
          <p:cNvPr id="140" name="Text Placeholder 3">
            <a:extLst>
              <a:ext uri="{FF2B5EF4-FFF2-40B4-BE49-F238E27FC236}">
                <a16:creationId xmlns:a16="http://schemas.microsoft.com/office/drawing/2014/main" id="{A86C6879-A6E4-4C62-B935-44D75F956FB4}"/>
              </a:ext>
            </a:extLst>
          </p:cNvPr>
          <p:cNvSpPr txBox="1">
            <a:spLocks/>
          </p:cNvSpPr>
          <p:nvPr/>
        </p:nvSpPr>
        <p:spPr>
          <a:xfrm>
            <a:off x="4712556"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8834</a:t>
            </a:r>
          </a:p>
        </p:txBody>
      </p:sp>
      <p:sp>
        <p:nvSpPr>
          <p:cNvPr id="141" name="Text Placeholder 3">
            <a:extLst>
              <a:ext uri="{FF2B5EF4-FFF2-40B4-BE49-F238E27FC236}">
                <a16:creationId xmlns:a16="http://schemas.microsoft.com/office/drawing/2014/main" id="{1CA80B4F-9853-4FB2-B0D4-5D0DCBC920E7}"/>
              </a:ext>
            </a:extLst>
          </p:cNvPr>
          <p:cNvSpPr txBox="1">
            <a:spLocks/>
          </p:cNvSpPr>
          <p:nvPr/>
        </p:nvSpPr>
        <p:spPr>
          <a:xfrm>
            <a:off x="5030102"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3630</a:t>
            </a:r>
          </a:p>
        </p:txBody>
      </p:sp>
      <p:sp>
        <p:nvSpPr>
          <p:cNvPr id="142" name="Text Placeholder 3">
            <a:extLst>
              <a:ext uri="{FF2B5EF4-FFF2-40B4-BE49-F238E27FC236}">
                <a16:creationId xmlns:a16="http://schemas.microsoft.com/office/drawing/2014/main" id="{416B7DF1-4AFE-46A1-9F3E-68B3B6049054}"/>
              </a:ext>
            </a:extLst>
          </p:cNvPr>
          <p:cNvSpPr txBox="1">
            <a:spLocks/>
          </p:cNvSpPr>
          <p:nvPr/>
        </p:nvSpPr>
        <p:spPr>
          <a:xfrm>
            <a:off x="5355522"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1005</a:t>
            </a:r>
          </a:p>
        </p:txBody>
      </p:sp>
      <p:sp>
        <p:nvSpPr>
          <p:cNvPr id="144" name="Text Placeholder 3">
            <a:extLst>
              <a:ext uri="{FF2B5EF4-FFF2-40B4-BE49-F238E27FC236}">
                <a16:creationId xmlns:a16="http://schemas.microsoft.com/office/drawing/2014/main" id="{8F42F6C4-2552-4335-BE8D-A92C56FC0737}"/>
              </a:ext>
            </a:extLst>
          </p:cNvPr>
          <p:cNvSpPr txBox="1">
            <a:spLocks/>
          </p:cNvSpPr>
          <p:nvPr/>
        </p:nvSpPr>
        <p:spPr>
          <a:xfrm>
            <a:off x="3762540"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5408</a:t>
            </a:r>
          </a:p>
        </p:txBody>
      </p:sp>
      <p:sp>
        <p:nvSpPr>
          <p:cNvPr id="145" name="Text Placeholder 3">
            <a:extLst>
              <a:ext uri="{FF2B5EF4-FFF2-40B4-BE49-F238E27FC236}">
                <a16:creationId xmlns:a16="http://schemas.microsoft.com/office/drawing/2014/main" id="{858C9B36-A38E-4358-8277-32589E6B4D31}"/>
              </a:ext>
            </a:extLst>
          </p:cNvPr>
          <p:cNvSpPr txBox="1">
            <a:spLocks/>
          </p:cNvSpPr>
          <p:nvPr/>
        </p:nvSpPr>
        <p:spPr>
          <a:xfrm>
            <a:off x="4085335"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4228</a:t>
            </a:r>
          </a:p>
        </p:txBody>
      </p:sp>
      <p:sp>
        <p:nvSpPr>
          <p:cNvPr id="146" name="Text Placeholder 3">
            <a:extLst>
              <a:ext uri="{FF2B5EF4-FFF2-40B4-BE49-F238E27FC236}">
                <a16:creationId xmlns:a16="http://schemas.microsoft.com/office/drawing/2014/main" id="{08DBA9D6-E8AC-4235-8E7C-9F11859FCF24}"/>
              </a:ext>
            </a:extLst>
          </p:cNvPr>
          <p:cNvSpPr txBox="1">
            <a:spLocks/>
          </p:cNvSpPr>
          <p:nvPr/>
        </p:nvSpPr>
        <p:spPr>
          <a:xfrm>
            <a:off x="4400258"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2558</a:t>
            </a:r>
          </a:p>
        </p:txBody>
      </p:sp>
      <p:sp>
        <p:nvSpPr>
          <p:cNvPr id="147" name="Text Placeholder 3">
            <a:extLst>
              <a:ext uri="{FF2B5EF4-FFF2-40B4-BE49-F238E27FC236}">
                <a16:creationId xmlns:a16="http://schemas.microsoft.com/office/drawing/2014/main" id="{82CBFD69-4126-417E-A1E9-72DAD187A6E8}"/>
              </a:ext>
            </a:extLst>
          </p:cNvPr>
          <p:cNvSpPr txBox="1">
            <a:spLocks/>
          </p:cNvSpPr>
          <p:nvPr/>
        </p:nvSpPr>
        <p:spPr>
          <a:xfrm>
            <a:off x="4712556"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1336</a:t>
            </a:r>
          </a:p>
        </p:txBody>
      </p:sp>
      <p:sp>
        <p:nvSpPr>
          <p:cNvPr id="148" name="Text Placeholder 3">
            <a:extLst>
              <a:ext uri="{FF2B5EF4-FFF2-40B4-BE49-F238E27FC236}">
                <a16:creationId xmlns:a16="http://schemas.microsoft.com/office/drawing/2014/main" id="{A5B342CD-3433-4776-BFF2-7BA66771F388}"/>
              </a:ext>
            </a:extLst>
          </p:cNvPr>
          <p:cNvSpPr txBox="1">
            <a:spLocks/>
          </p:cNvSpPr>
          <p:nvPr/>
        </p:nvSpPr>
        <p:spPr>
          <a:xfrm>
            <a:off x="5030102"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570</a:t>
            </a:r>
          </a:p>
        </p:txBody>
      </p:sp>
      <p:sp>
        <p:nvSpPr>
          <p:cNvPr id="149" name="Text Placeholder 3">
            <a:extLst>
              <a:ext uri="{FF2B5EF4-FFF2-40B4-BE49-F238E27FC236}">
                <a16:creationId xmlns:a16="http://schemas.microsoft.com/office/drawing/2014/main" id="{73947296-2762-4E5D-B4CF-B632F80CF42F}"/>
              </a:ext>
            </a:extLst>
          </p:cNvPr>
          <p:cNvSpPr txBox="1">
            <a:spLocks/>
          </p:cNvSpPr>
          <p:nvPr/>
        </p:nvSpPr>
        <p:spPr>
          <a:xfrm>
            <a:off x="5355522"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138</a:t>
            </a:r>
          </a:p>
        </p:txBody>
      </p:sp>
      <p:sp>
        <p:nvSpPr>
          <p:cNvPr id="150" name="Text Placeholder 3">
            <a:extLst>
              <a:ext uri="{FF2B5EF4-FFF2-40B4-BE49-F238E27FC236}">
                <a16:creationId xmlns:a16="http://schemas.microsoft.com/office/drawing/2014/main" id="{B371447A-2CE4-4D15-9D29-42768266DC4B}"/>
              </a:ext>
            </a:extLst>
          </p:cNvPr>
          <p:cNvSpPr txBox="1">
            <a:spLocks/>
          </p:cNvSpPr>
          <p:nvPr/>
        </p:nvSpPr>
        <p:spPr>
          <a:xfrm>
            <a:off x="3586393"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51" name="Text Placeholder 3">
            <a:extLst>
              <a:ext uri="{FF2B5EF4-FFF2-40B4-BE49-F238E27FC236}">
                <a16:creationId xmlns:a16="http://schemas.microsoft.com/office/drawing/2014/main" id="{293A0520-889A-423C-8F53-9493B228A05E}"/>
              </a:ext>
            </a:extLst>
          </p:cNvPr>
          <p:cNvSpPr txBox="1">
            <a:spLocks/>
          </p:cNvSpPr>
          <p:nvPr/>
        </p:nvSpPr>
        <p:spPr>
          <a:xfrm>
            <a:off x="1227687"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52" name="Text Placeholder 3">
            <a:extLst>
              <a:ext uri="{FF2B5EF4-FFF2-40B4-BE49-F238E27FC236}">
                <a16:creationId xmlns:a16="http://schemas.microsoft.com/office/drawing/2014/main" id="{B56E2361-69CC-4EB8-A732-75BB807A90F7}"/>
              </a:ext>
            </a:extLst>
          </p:cNvPr>
          <p:cNvSpPr txBox="1">
            <a:spLocks/>
          </p:cNvSpPr>
          <p:nvPr/>
        </p:nvSpPr>
        <p:spPr>
          <a:xfrm>
            <a:off x="6272495"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53" name="Text Placeholder 3">
            <a:extLst>
              <a:ext uri="{FF2B5EF4-FFF2-40B4-BE49-F238E27FC236}">
                <a16:creationId xmlns:a16="http://schemas.microsoft.com/office/drawing/2014/main" id="{FA09237D-7AFF-46A7-B39E-CEF3A69D6E73}"/>
              </a:ext>
            </a:extLst>
          </p:cNvPr>
          <p:cNvSpPr txBox="1">
            <a:spLocks/>
          </p:cNvSpPr>
          <p:nvPr/>
        </p:nvSpPr>
        <p:spPr>
          <a:xfrm>
            <a:off x="3533275" y="5469220"/>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54" name="Text Placeholder 3">
            <a:extLst>
              <a:ext uri="{FF2B5EF4-FFF2-40B4-BE49-F238E27FC236}">
                <a16:creationId xmlns:a16="http://schemas.microsoft.com/office/drawing/2014/main" id="{A8A72A77-9D1B-425B-ADF0-B2CEAB501A50}"/>
              </a:ext>
            </a:extLst>
          </p:cNvPr>
          <p:cNvSpPr txBox="1">
            <a:spLocks/>
          </p:cNvSpPr>
          <p:nvPr/>
        </p:nvSpPr>
        <p:spPr>
          <a:xfrm>
            <a:off x="3533275" y="5620458"/>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a:t>
            </a:r>
          </a:p>
        </p:txBody>
      </p:sp>
      <p:sp>
        <p:nvSpPr>
          <p:cNvPr id="155" name="Text Placeholder 3">
            <a:extLst>
              <a:ext uri="{FF2B5EF4-FFF2-40B4-BE49-F238E27FC236}">
                <a16:creationId xmlns:a16="http://schemas.microsoft.com/office/drawing/2014/main" id="{7EFE38D2-AA59-4629-B59E-4272403079B2}"/>
              </a:ext>
            </a:extLst>
          </p:cNvPr>
          <p:cNvSpPr txBox="1">
            <a:spLocks/>
          </p:cNvSpPr>
          <p:nvPr/>
        </p:nvSpPr>
        <p:spPr>
          <a:xfrm>
            <a:off x="6239863" y="5469220"/>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56" name="Text Placeholder 3">
            <a:extLst>
              <a:ext uri="{FF2B5EF4-FFF2-40B4-BE49-F238E27FC236}">
                <a16:creationId xmlns:a16="http://schemas.microsoft.com/office/drawing/2014/main" id="{78A26835-F7C5-4F87-8DB7-093F8AC7FD80}"/>
              </a:ext>
            </a:extLst>
          </p:cNvPr>
          <p:cNvSpPr txBox="1">
            <a:spLocks/>
          </p:cNvSpPr>
          <p:nvPr/>
        </p:nvSpPr>
        <p:spPr>
          <a:xfrm>
            <a:off x="6239863" y="5620458"/>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a:t>
            </a:r>
          </a:p>
        </p:txBody>
      </p:sp>
      <p:sp>
        <p:nvSpPr>
          <p:cNvPr id="157" name="Text Placeholder 3">
            <a:extLst>
              <a:ext uri="{FF2B5EF4-FFF2-40B4-BE49-F238E27FC236}">
                <a16:creationId xmlns:a16="http://schemas.microsoft.com/office/drawing/2014/main" id="{059673D4-ED71-4551-B2D3-D72FC0178764}"/>
              </a:ext>
            </a:extLst>
          </p:cNvPr>
          <p:cNvSpPr txBox="1">
            <a:spLocks/>
          </p:cNvSpPr>
          <p:nvPr/>
        </p:nvSpPr>
        <p:spPr>
          <a:xfrm>
            <a:off x="6509412"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18 384</a:t>
            </a:r>
          </a:p>
        </p:txBody>
      </p:sp>
      <p:sp>
        <p:nvSpPr>
          <p:cNvPr id="158" name="Text Placeholder 3">
            <a:extLst>
              <a:ext uri="{FF2B5EF4-FFF2-40B4-BE49-F238E27FC236}">
                <a16:creationId xmlns:a16="http://schemas.microsoft.com/office/drawing/2014/main" id="{6EEDB0D6-63A7-4AA8-A067-BBC4123F8E12}"/>
              </a:ext>
            </a:extLst>
          </p:cNvPr>
          <p:cNvSpPr txBox="1">
            <a:spLocks/>
          </p:cNvSpPr>
          <p:nvPr/>
        </p:nvSpPr>
        <p:spPr>
          <a:xfrm>
            <a:off x="6832207"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14 477</a:t>
            </a:r>
          </a:p>
        </p:txBody>
      </p:sp>
      <p:sp>
        <p:nvSpPr>
          <p:cNvPr id="159" name="Text Placeholder 3">
            <a:extLst>
              <a:ext uri="{FF2B5EF4-FFF2-40B4-BE49-F238E27FC236}">
                <a16:creationId xmlns:a16="http://schemas.microsoft.com/office/drawing/2014/main" id="{E93A16AF-ED4F-4B04-BB8A-2D8B44D87FA9}"/>
              </a:ext>
            </a:extLst>
          </p:cNvPr>
          <p:cNvSpPr txBox="1">
            <a:spLocks/>
          </p:cNvSpPr>
          <p:nvPr/>
        </p:nvSpPr>
        <p:spPr>
          <a:xfrm>
            <a:off x="7147130"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8652</a:t>
            </a:r>
          </a:p>
        </p:txBody>
      </p:sp>
      <p:sp>
        <p:nvSpPr>
          <p:cNvPr id="160" name="Text Placeholder 3">
            <a:extLst>
              <a:ext uri="{FF2B5EF4-FFF2-40B4-BE49-F238E27FC236}">
                <a16:creationId xmlns:a16="http://schemas.microsoft.com/office/drawing/2014/main" id="{C66C06CB-0A62-48C0-AD72-873F050D37AB}"/>
              </a:ext>
            </a:extLst>
          </p:cNvPr>
          <p:cNvSpPr txBox="1">
            <a:spLocks/>
          </p:cNvSpPr>
          <p:nvPr/>
        </p:nvSpPr>
        <p:spPr>
          <a:xfrm>
            <a:off x="7459428"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4275</a:t>
            </a:r>
          </a:p>
        </p:txBody>
      </p:sp>
      <p:sp>
        <p:nvSpPr>
          <p:cNvPr id="161" name="Text Placeholder 3">
            <a:extLst>
              <a:ext uri="{FF2B5EF4-FFF2-40B4-BE49-F238E27FC236}">
                <a16:creationId xmlns:a16="http://schemas.microsoft.com/office/drawing/2014/main" id="{97CB80A6-9CBB-4EC2-BFD7-5A600DA52811}"/>
              </a:ext>
            </a:extLst>
          </p:cNvPr>
          <p:cNvSpPr txBox="1">
            <a:spLocks/>
          </p:cNvSpPr>
          <p:nvPr/>
        </p:nvSpPr>
        <p:spPr>
          <a:xfrm>
            <a:off x="7776974"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1735</a:t>
            </a:r>
          </a:p>
        </p:txBody>
      </p:sp>
      <p:sp>
        <p:nvSpPr>
          <p:cNvPr id="162" name="Text Placeholder 3">
            <a:extLst>
              <a:ext uri="{FF2B5EF4-FFF2-40B4-BE49-F238E27FC236}">
                <a16:creationId xmlns:a16="http://schemas.microsoft.com/office/drawing/2014/main" id="{10E229DF-8DCC-42A0-B574-4954F1B77A01}"/>
              </a:ext>
            </a:extLst>
          </p:cNvPr>
          <p:cNvSpPr txBox="1">
            <a:spLocks/>
          </p:cNvSpPr>
          <p:nvPr/>
        </p:nvSpPr>
        <p:spPr>
          <a:xfrm>
            <a:off x="8102394"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441</a:t>
            </a:r>
          </a:p>
        </p:txBody>
      </p:sp>
      <p:sp>
        <p:nvSpPr>
          <p:cNvPr id="164" name="Text Placeholder 3">
            <a:extLst>
              <a:ext uri="{FF2B5EF4-FFF2-40B4-BE49-F238E27FC236}">
                <a16:creationId xmlns:a16="http://schemas.microsoft.com/office/drawing/2014/main" id="{6A4B48E1-910C-49FE-A2DA-92B648F26E4B}"/>
              </a:ext>
            </a:extLst>
          </p:cNvPr>
          <p:cNvSpPr txBox="1">
            <a:spLocks/>
          </p:cNvSpPr>
          <p:nvPr/>
        </p:nvSpPr>
        <p:spPr>
          <a:xfrm>
            <a:off x="9013548"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65" name="Text Placeholder 3">
            <a:extLst>
              <a:ext uri="{FF2B5EF4-FFF2-40B4-BE49-F238E27FC236}">
                <a16:creationId xmlns:a16="http://schemas.microsoft.com/office/drawing/2014/main" id="{62A5E212-C673-46BB-83A2-F564DEBA2BCB}"/>
              </a:ext>
            </a:extLst>
          </p:cNvPr>
          <p:cNvSpPr txBox="1">
            <a:spLocks/>
          </p:cNvSpPr>
          <p:nvPr/>
        </p:nvSpPr>
        <p:spPr>
          <a:xfrm>
            <a:off x="8980916" y="5469220"/>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a:t>
            </a:r>
          </a:p>
        </p:txBody>
      </p:sp>
      <p:sp>
        <p:nvSpPr>
          <p:cNvPr id="166" name="Text Placeholder 3">
            <a:extLst>
              <a:ext uri="{FF2B5EF4-FFF2-40B4-BE49-F238E27FC236}">
                <a16:creationId xmlns:a16="http://schemas.microsoft.com/office/drawing/2014/main" id="{8842DC03-EA83-46E4-B288-1553F07DC02C}"/>
              </a:ext>
            </a:extLst>
          </p:cNvPr>
          <p:cNvSpPr txBox="1">
            <a:spLocks/>
          </p:cNvSpPr>
          <p:nvPr/>
        </p:nvSpPr>
        <p:spPr>
          <a:xfrm>
            <a:off x="8980916" y="5620458"/>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167" name="Text Placeholder 3">
            <a:extLst>
              <a:ext uri="{FF2B5EF4-FFF2-40B4-BE49-F238E27FC236}">
                <a16:creationId xmlns:a16="http://schemas.microsoft.com/office/drawing/2014/main" id="{6F4D2C70-4CC4-4A41-AA4A-F07ACE5FFED7}"/>
              </a:ext>
            </a:extLst>
          </p:cNvPr>
          <p:cNvSpPr txBox="1">
            <a:spLocks/>
          </p:cNvSpPr>
          <p:nvPr/>
        </p:nvSpPr>
        <p:spPr>
          <a:xfrm>
            <a:off x="9217861"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3950</a:t>
            </a:r>
          </a:p>
        </p:txBody>
      </p:sp>
      <p:sp>
        <p:nvSpPr>
          <p:cNvPr id="168" name="Text Placeholder 3">
            <a:extLst>
              <a:ext uri="{FF2B5EF4-FFF2-40B4-BE49-F238E27FC236}">
                <a16:creationId xmlns:a16="http://schemas.microsoft.com/office/drawing/2014/main" id="{91D5C382-E95F-440B-A561-7586415F1351}"/>
              </a:ext>
            </a:extLst>
          </p:cNvPr>
          <p:cNvSpPr txBox="1">
            <a:spLocks/>
          </p:cNvSpPr>
          <p:nvPr/>
        </p:nvSpPr>
        <p:spPr>
          <a:xfrm>
            <a:off x="9540656"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3069</a:t>
            </a:r>
          </a:p>
        </p:txBody>
      </p:sp>
      <p:sp>
        <p:nvSpPr>
          <p:cNvPr id="169" name="Text Placeholder 3">
            <a:extLst>
              <a:ext uri="{FF2B5EF4-FFF2-40B4-BE49-F238E27FC236}">
                <a16:creationId xmlns:a16="http://schemas.microsoft.com/office/drawing/2014/main" id="{FB9BF054-75D5-496B-BBEE-D596F8269CE6}"/>
              </a:ext>
            </a:extLst>
          </p:cNvPr>
          <p:cNvSpPr txBox="1">
            <a:spLocks/>
          </p:cNvSpPr>
          <p:nvPr/>
        </p:nvSpPr>
        <p:spPr>
          <a:xfrm>
            <a:off x="9855579"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1857</a:t>
            </a:r>
          </a:p>
        </p:txBody>
      </p:sp>
      <p:sp>
        <p:nvSpPr>
          <p:cNvPr id="170" name="Text Placeholder 3">
            <a:extLst>
              <a:ext uri="{FF2B5EF4-FFF2-40B4-BE49-F238E27FC236}">
                <a16:creationId xmlns:a16="http://schemas.microsoft.com/office/drawing/2014/main" id="{18B3B558-4078-4CAC-8FF3-7EFB3F191AFD}"/>
              </a:ext>
            </a:extLst>
          </p:cNvPr>
          <p:cNvSpPr txBox="1">
            <a:spLocks/>
          </p:cNvSpPr>
          <p:nvPr/>
        </p:nvSpPr>
        <p:spPr>
          <a:xfrm>
            <a:off x="10167877"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927</a:t>
            </a:r>
          </a:p>
        </p:txBody>
      </p:sp>
      <p:sp>
        <p:nvSpPr>
          <p:cNvPr id="171" name="Text Placeholder 3">
            <a:extLst>
              <a:ext uri="{FF2B5EF4-FFF2-40B4-BE49-F238E27FC236}">
                <a16:creationId xmlns:a16="http://schemas.microsoft.com/office/drawing/2014/main" id="{BBC9C7AC-2EA2-4184-A235-53C44EAD5530}"/>
              </a:ext>
            </a:extLst>
          </p:cNvPr>
          <p:cNvSpPr txBox="1">
            <a:spLocks/>
          </p:cNvSpPr>
          <p:nvPr/>
        </p:nvSpPr>
        <p:spPr>
          <a:xfrm>
            <a:off x="10485423"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339</a:t>
            </a:r>
          </a:p>
        </p:txBody>
      </p:sp>
      <p:sp>
        <p:nvSpPr>
          <p:cNvPr id="172" name="Text Placeholder 3">
            <a:extLst>
              <a:ext uri="{FF2B5EF4-FFF2-40B4-BE49-F238E27FC236}">
                <a16:creationId xmlns:a16="http://schemas.microsoft.com/office/drawing/2014/main" id="{F23CD73D-5A27-4034-8D86-7C5940815EE0}"/>
              </a:ext>
            </a:extLst>
          </p:cNvPr>
          <p:cNvSpPr txBox="1">
            <a:spLocks/>
          </p:cNvSpPr>
          <p:nvPr/>
        </p:nvSpPr>
        <p:spPr>
          <a:xfrm>
            <a:off x="10810843"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94</a:t>
            </a:r>
          </a:p>
        </p:txBody>
      </p:sp>
      <p:sp>
        <p:nvSpPr>
          <p:cNvPr id="173" name="Text Placeholder 3">
            <a:extLst>
              <a:ext uri="{FF2B5EF4-FFF2-40B4-BE49-F238E27FC236}">
                <a16:creationId xmlns:a16="http://schemas.microsoft.com/office/drawing/2014/main" id="{EB0DC68E-73C9-471E-812A-B1A90CD671E4}"/>
              </a:ext>
            </a:extLst>
          </p:cNvPr>
          <p:cNvSpPr txBox="1">
            <a:spLocks/>
          </p:cNvSpPr>
          <p:nvPr/>
        </p:nvSpPr>
        <p:spPr>
          <a:xfrm>
            <a:off x="8980916" y="5774414"/>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a:t>
            </a:r>
          </a:p>
        </p:txBody>
      </p:sp>
      <p:sp>
        <p:nvSpPr>
          <p:cNvPr id="174" name="Text Placeholder 3">
            <a:extLst>
              <a:ext uri="{FF2B5EF4-FFF2-40B4-BE49-F238E27FC236}">
                <a16:creationId xmlns:a16="http://schemas.microsoft.com/office/drawing/2014/main" id="{103A0D47-7762-48DE-980C-2374C5F5D475}"/>
              </a:ext>
            </a:extLst>
          </p:cNvPr>
          <p:cNvSpPr txBox="1">
            <a:spLocks/>
          </p:cNvSpPr>
          <p:nvPr/>
        </p:nvSpPr>
        <p:spPr>
          <a:xfrm>
            <a:off x="9217861"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2269</a:t>
            </a:r>
          </a:p>
        </p:txBody>
      </p:sp>
      <p:sp>
        <p:nvSpPr>
          <p:cNvPr id="175" name="Text Placeholder 3">
            <a:extLst>
              <a:ext uri="{FF2B5EF4-FFF2-40B4-BE49-F238E27FC236}">
                <a16:creationId xmlns:a16="http://schemas.microsoft.com/office/drawing/2014/main" id="{E05E28A6-D90E-41B1-BC83-0AC1EBEB535B}"/>
              </a:ext>
            </a:extLst>
          </p:cNvPr>
          <p:cNvSpPr txBox="1">
            <a:spLocks/>
          </p:cNvSpPr>
          <p:nvPr/>
        </p:nvSpPr>
        <p:spPr>
          <a:xfrm>
            <a:off x="9540656"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1657</a:t>
            </a:r>
          </a:p>
        </p:txBody>
      </p:sp>
      <p:sp>
        <p:nvSpPr>
          <p:cNvPr id="176" name="Text Placeholder 3">
            <a:extLst>
              <a:ext uri="{FF2B5EF4-FFF2-40B4-BE49-F238E27FC236}">
                <a16:creationId xmlns:a16="http://schemas.microsoft.com/office/drawing/2014/main" id="{BE2BBEA0-3A01-444D-9788-776A978EB4FF}"/>
              </a:ext>
            </a:extLst>
          </p:cNvPr>
          <p:cNvSpPr txBox="1">
            <a:spLocks/>
          </p:cNvSpPr>
          <p:nvPr/>
        </p:nvSpPr>
        <p:spPr>
          <a:xfrm>
            <a:off x="9855579"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955</a:t>
            </a:r>
          </a:p>
        </p:txBody>
      </p:sp>
      <p:sp>
        <p:nvSpPr>
          <p:cNvPr id="177" name="Text Placeholder 3">
            <a:extLst>
              <a:ext uri="{FF2B5EF4-FFF2-40B4-BE49-F238E27FC236}">
                <a16:creationId xmlns:a16="http://schemas.microsoft.com/office/drawing/2014/main" id="{686F4C0D-76DB-404E-ACDA-6D859D977EAE}"/>
              </a:ext>
            </a:extLst>
          </p:cNvPr>
          <p:cNvSpPr txBox="1">
            <a:spLocks/>
          </p:cNvSpPr>
          <p:nvPr/>
        </p:nvSpPr>
        <p:spPr>
          <a:xfrm>
            <a:off x="10167877"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455</a:t>
            </a:r>
          </a:p>
        </p:txBody>
      </p:sp>
      <p:sp>
        <p:nvSpPr>
          <p:cNvPr id="178" name="Text Placeholder 3">
            <a:extLst>
              <a:ext uri="{FF2B5EF4-FFF2-40B4-BE49-F238E27FC236}">
                <a16:creationId xmlns:a16="http://schemas.microsoft.com/office/drawing/2014/main" id="{BF3F8740-AAE1-4B20-9CB0-D6B3953C8CAD}"/>
              </a:ext>
            </a:extLst>
          </p:cNvPr>
          <p:cNvSpPr txBox="1">
            <a:spLocks/>
          </p:cNvSpPr>
          <p:nvPr/>
        </p:nvSpPr>
        <p:spPr>
          <a:xfrm>
            <a:off x="10485423"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154</a:t>
            </a:r>
          </a:p>
        </p:txBody>
      </p:sp>
      <p:sp>
        <p:nvSpPr>
          <p:cNvPr id="179" name="Text Placeholder 3">
            <a:extLst>
              <a:ext uri="{FF2B5EF4-FFF2-40B4-BE49-F238E27FC236}">
                <a16:creationId xmlns:a16="http://schemas.microsoft.com/office/drawing/2014/main" id="{13E3626D-3DDC-4107-AEF8-F3E18FA0913A}"/>
              </a:ext>
            </a:extLst>
          </p:cNvPr>
          <p:cNvSpPr txBox="1">
            <a:spLocks/>
          </p:cNvSpPr>
          <p:nvPr/>
        </p:nvSpPr>
        <p:spPr>
          <a:xfrm>
            <a:off x="10810843"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44</a:t>
            </a:r>
          </a:p>
        </p:txBody>
      </p:sp>
      <p:grpSp>
        <p:nvGrpSpPr>
          <p:cNvPr id="100" name="Group 99">
            <a:extLst>
              <a:ext uri="{FF2B5EF4-FFF2-40B4-BE49-F238E27FC236}">
                <a16:creationId xmlns:a16="http://schemas.microsoft.com/office/drawing/2014/main" id="{77B34BBE-78C9-4D6B-AF49-414057EB0AAF}"/>
              </a:ext>
            </a:extLst>
          </p:cNvPr>
          <p:cNvGrpSpPr/>
          <p:nvPr/>
        </p:nvGrpSpPr>
        <p:grpSpPr>
          <a:xfrm>
            <a:off x="1304996" y="3251728"/>
            <a:ext cx="1950967" cy="1707505"/>
            <a:chOff x="1304996" y="3008313"/>
            <a:chExt cx="1950967" cy="1707505"/>
          </a:xfrm>
        </p:grpSpPr>
        <p:sp>
          <p:nvSpPr>
            <p:cNvPr id="77" name="Freeform: Shape 76">
              <a:extLst>
                <a:ext uri="{FF2B5EF4-FFF2-40B4-BE49-F238E27FC236}">
                  <a16:creationId xmlns:a16="http://schemas.microsoft.com/office/drawing/2014/main" id="{8F53068B-0D11-4A5C-9136-CA42BC2FDB9D}"/>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8578A013-7EB5-421A-8D6B-519B09E271D8}"/>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0" name="Straight Connector 179">
              <a:extLst>
                <a:ext uri="{FF2B5EF4-FFF2-40B4-BE49-F238E27FC236}">
                  <a16:creationId xmlns:a16="http://schemas.microsoft.com/office/drawing/2014/main" id="{F78C028A-4598-4CED-92BE-587442149582}"/>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a16="http://schemas.microsoft.com/office/drawing/2014/main" id="{8CA81734-F6BF-49E0-A434-49E18AF98EC5}"/>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Straight Connector 181">
              <a:extLst>
                <a:ext uri="{FF2B5EF4-FFF2-40B4-BE49-F238E27FC236}">
                  <a16:creationId xmlns:a16="http://schemas.microsoft.com/office/drawing/2014/main" id="{6F7A37E9-3769-4A08-98B6-CBE0BDFB5BF9}"/>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182">
              <a:extLst>
                <a:ext uri="{FF2B5EF4-FFF2-40B4-BE49-F238E27FC236}">
                  <a16:creationId xmlns:a16="http://schemas.microsoft.com/office/drawing/2014/main" id="{17ADB867-7FA1-4C2E-B1A3-104E2D762FC4}"/>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a:extLst>
                <a:ext uri="{FF2B5EF4-FFF2-40B4-BE49-F238E27FC236}">
                  <a16:creationId xmlns:a16="http://schemas.microsoft.com/office/drawing/2014/main" id="{B328CC4C-9504-4DE5-B3C2-12372E6B4BEB}"/>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a16="http://schemas.microsoft.com/office/drawing/2014/main" id="{BCF920DE-25FA-4A94-8C14-D84E16688E30}"/>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5" name="Straight Connector 184">
              <a:extLst>
                <a:ext uri="{FF2B5EF4-FFF2-40B4-BE49-F238E27FC236}">
                  <a16:creationId xmlns:a16="http://schemas.microsoft.com/office/drawing/2014/main" id="{5CE20F43-F9F0-449F-9BC8-914F8823C03F}"/>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6" name="Straight Connector 185">
              <a:extLst>
                <a:ext uri="{FF2B5EF4-FFF2-40B4-BE49-F238E27FC236}">
                  <a16:creationId xmlns:a16="http://schemas.microsoft.com/office/drawing/2014/main" id="{FC108CC5-EFEE-40B1-A028-3D8B9C0BAD67}"/>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7" name="Straight Connector 186">
              <a:extLst>
                <a:ext uri="{FF2B5EF4-FFF2-40B4-BE49-F238E27FC236}">
                  <a16:creationId xmlns:a16="http://schemas.microsoft.com/office/drawing/2014/main" id="{831B4D88-23DD-4E98-B304-C326ECB655AE}"/>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Straight Connector 187">
              <a:extLst>
                <a:ext uri="{FF2B5EF4-FFF2-40B4-BE49-F238E27FC236}">
                  <a16:creationId xmlns:a16="http://schemas.microsoft.com/office/drawing/2014/main" id="{729F8952-6E29-4839-B77E-C92A3DEB1992}"/>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9" name="Straight Connector 188">
              <a:extLst>
                <a:ext uri="{FF2B5EF4-FFF2-40B4-BE49-F238E27FC236}">
                  <a16:creationId xmlns:a16="http://schemas.microsoft.com/office/drawing/2014/main" id="{731A81CD-89C1-4A8E-B42C-11D835F8A8D2}"/>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0" name="Group 189">
            <a:extLst>
              <a:ext uri="{FF2B5EF4-FFF2-40B4-BE49-F238E27FC236}">
                <a16:creationId xmlns:a16="http://schemas.microsoft.com/office/drawing/2014/main" id="{CFB45B37-3E76-41D2-8B98-92D8B8D7B397}"/>
              </a:ext>
            </a:extLst>
          </p:cNvPr>
          <p:cNvGrpSpPr/>
          <p:nvPr/>
        </p:nvGrpSpPr>
        <p:grpSpPr>
          <a:xfrm>
            <a:off x="3873478" y="3251728"/>
            <a:ext cx="1950967" cy="1707505"/>
            <a:chOff x="1304996" y="3008313"/>
            <a:chExt cx="1950967" cy="1707505"/>
          </a:xfrm>
        </p:grpSpPr>
        <p:sp>
          <p:nvSpPr>
            <p:cNvPr id="191" name="Freeform: Shape 190">
              <a:extLst>
                <a:ext uri="{FF2B5EF4-FFF2-40B4-BE49-F238E27FC236}">
                  <a16:creationId xmlns:a16="http://schemas.microsoft.com/office/drawing/2014/main" id="{CCB3BB75-313F-4D86-8138-59A292386FFC}"/>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1908BBA9-FAD1-426C-B6DD-5546A1FCD71F}"/>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3" name="Straight Connector 192">
              <a:extLst>
                <a:ext uri="{FF2B5EF4-FFF2-40B4-BE49-F238E27FC236}">
                  <a16:creationId xmlns:a16="http://schemas.microsoft.com/office/drawing/2014/main" id="{04C55F94-F182-46BF-AFCF-7F64ADCAFD4D}"/>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Connector 193">
              <a:extLst>
                <a:ext uri="{FF2B5EF4-FFF2-40B4-BE49-F238E27FC236}">
                  <a16:creationId xmlns:a16="http://schemas.microsoft.com/office/drawing/2014/main" id="{31CB4266-E05F-409B-A411-41EB0358EE31}"/>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a:extLst>
                <a:ext uri="{FF2B5EF4-FFF2-40B4-BE49-F238E27FC236}">
                  <a16:creationId xmlns:a16="http://schemas.microsoft.com/office/drawing/2014/main" id="{E0615598-1D56-48FE-A6D2-D0C8523C9014}"/>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6" name="Straight Connector 195">
              <a:extLst>
                <a:ext uri="{FF2B5EF4-FFF2-40B4-BE49-F238E27FC236}">
                  <a16:creationId xmlns:a16="http://schemas.microsoft.com/office/drawing/2014/main" id="{FBA5363C-4CDF-4157-89B8-BE1E4EE9F17B}"/>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7" name="Straight Connector 196">
              <a:extLst>
                <a:ext uri="{FF2B5EF4-FFF2-40B4-BE49-F238E27FC236}">
                  <a16:creationId xmlns:a16="http://schemas.microsoft.com/office/drawing/2014/main" id="{571B3206-1FF1-440D-AE03-CBB9631944DA}"/>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8" name="Straight Connector 197">
              <a:extLst>
                <a:ext uri="{FF2B5EF4-FFF2-40B4-BE49-F238E27FC236}">
                  <a16:creationId xmlns:a16="http://schemas.microsoft.com/office/drawing/2014/main" id="{98AA07C2-12CD-4561-9810-6FED1C11034C}"/>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9" name="Straight Connector 198">
              <a:extLst>
                <a:ext uri="{FF2B5EF4-FFF2-40B4-BE49-F238E27FC236}">
                  <a16:creationId xmlns:a16="http://schemas.microsoft.com/office/drawing/2014/main" id="{42589B20-D35B-4C29-B5DA-686C88CCB791}"/>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Straight Connector 199">
              <a:extLst>
                <a:ext uri="{FF2B5EF4-FFF2-40B4-BE49-F238E27FC236}">
                  <a16:creationId xmlns:a16="http://schemas.microsoft.com/office/drawing/2014/main" id="{3A4E2884-B57E-44D8-9759-8D50D11A812E}"/>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Straight Connector 200">
              <a:extLst>
                <a:ext uri="{FF2B5EF4-FFF2-40B4-BE49-F238E27FC236}">
                  <a16:creationId xmlns:a16="http://schemas.microsoft.com/office/drawing/2014/main" id="{7B3E6139-0CFF-494E-BE9D-5092F8CD49DD}"/>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2" name="Straight Connector 201">
              <a:extLst>
                <a:ext uri="{FF2B5EF4-FFF2-40B4-BE49-F238E27FC236}">
                  <a16:creationId xmlns:a16="http://schemas.microsoft.com/office/drawing/2014/main" id="{A89DB492-C3CF-4F62-B232-D5763C207D97}"/>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Straight Connector 202">
              <a:extLst>
                <a:ext uri="{FF2B5EF4-FFF2-40B4-BE49-F238E27FC236}">
                  <a16:creationId xmlns:a16="http://schemas.microsoft.com/office/drawing/2014/main" id="{B374279E-6B96-4DF6-8A8D-ECE43F1300EC}"/>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4" name="Group 203">
            <a:extLst>
              <a:ext uri="{FF2B5EF4-FFF2-40B4-BE49-F238E27FC236}">
                <a16:creationId xmlns:a16="http://schemas.microsoft.com/office/drawing/2014/main" id="{16F8B362-10B5-48B9-A574-E67578C6480C}"/>
              </a:ext>
            </a:extLst>
          </p:cNvPr>
          <p:cNvGrpSpPr/>
          <p:nvPr/>
        </p:nvGrpSpPr>
        <p:grpSpPr>
          <a:xfrm>
            <a:off x="6624993" y="3251728"/>
            <a:ext cx="1950967" cy="1707505"/>
            <a:chOff x="1304996" y="3008313"/>
            <a:chExt cx="1950967" cy="1707505"/>
          </a:xfrm>
        </p:grpSpPr>
        <p:sp>
          <p:nvSpPr>
            <p:cNvPr id="205" name="Freeform: Shape 204">
              <a:extLst>
                <a:ext uri="{FF2B5EF4-FFF2-40B4-BE49-F238E27FC236}">
                  <a16:creationId xmlns:a16="http://schemas.microsoft.com/office/drawing/2014/main" id="{BEC4A5BE-4806-4D29-8EFC-4EAFF2438343}"/>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a:extLst>
                <a:ext uri="{FF2B5EF4-FFF2-40B4-BE49-F238E27FC236}">
                  <a16:creationId xmlns:a16="http://schemas.microsoft.com/office/drawing/2014/main" id="{A9B80F1C-71FA-4B8A-88A0-2DA67EFD86B1}"/>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7" name="Straight Connector 206">
              <a:extLst>
                <a:ext uri="{FF2B5EF4-FFF2-40B4-BE49-F238E27FC236}">
                  <a16:creationId xmlns:a16="http://schemas.microsoft.com/office/drawing/2014/main" id="{B8DE8B09-EAD6-404E-AC6C-4A4ED08A715B}"/>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8" name="Straight Connector 207">
              <a:extLst>
                <a:ext uri="{FF2B5EF4-FFF2-40B4-BE49-F238E27FC236}">
                  <a16:creationId xmlns:a16="http://schemas.microsoft.com/office/drawing/2014/main" id="{71040A24-D50F-45DB-B623-9B0B876FD342}"/>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9" name="Straight Connector 208">
              <a:extLst>
                <a:ext uri="{FF2B5EF4-FFF2-40B4-BE49-F238E27FC236}">
                  <a16:creationId xmlns:a16="http://schemas.microsoft.com/office/drawing/2014/main" id="{12FBED70-4F54-4206-9CF6-B0E9F0CF0087}"/>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0" name="Straight Connector 209">
              <a:extLst>
                <a:ext uri="{FF2B5EF4-FFF2-40B4-BE49-F238E27FC236}">
                  <a16:creationId xmlns:a16="http://schemas.microsoft.com/office/drawing/2014/main" id="{604C87EC-7994-4D75-BAA1-582DD4C208EE}"/>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1" name="Straight Connector 210">
              <a:extLst>
                <a:ext uri="{FF2B5EF4-FFF2-40B4-BE49-F238E27FC236}">
                  <a16:creationId xmlns:a16="http://schemas.microsoft.com/office/drawing/2014/main" id="{4A5DFE07-2AA5-4AD7-A015-C60FB6143378}"/>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a:extLst>
                <a:ext uri="{FF2B5EF4-FFF2-40B4-BE49-F238E27FC236}">
                  <a16:creationId xmlns:a16="http://schemas.microsoft.com/office/drawing/2014/main" id="{BF0A7626-19F8-43D4-AEBD-395D49644107}"/>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3" name="Straight Connector 212">
              <a:extLst>
                <a:ext uri="{FF2B5EF4-FFF2-40B4-BE49-F238E27FC236}">
                  <a16:creationId xmlns:a16="http://schemas.microsoft.com/office/drawing/2014/main" id="{6F17F968-9DAB-4282-AD8A-5DF4231CEE3A}"/>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4" name="Straight Connector 213">
              <a:extLst>
                <a:ext uri="{FF2B5EF4-FFF2-40B4-BE49-F238E27FC236}">
                  <a16:creationId xmlns:a16="http://schemas.microsoft.com/office/drawing/2014/main" id="{A12F8113-FEAE-4362-9761-8FFA55F82182}"/>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Straight Connector 214">
              <a:extLst>
                <a:ext uri="{FF2B5EF4-FFF2-40B4-BE49-F238E27FC236}">
                  <a16:creationId xmlns:a16="http://schemas.microsoft.com/office/drawing/2014/main" id="{983802AE-4E41-4517-8BE0-CF7616E45E86}"/>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Straight Connector 215">
              <a:extLst>
                <a:ext uri="{FF2B5EF4-FFF2-40B4-BE49-F238E27FC236}">
                  <a16:creationId xmlns:a16="http://schemas.microsoft.com/office/drawing/2014/main" id="{1FA47F39-6C71-48F3-894D-3C6DBD7C4052}"/>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7" name="Straight Connector 216">
              <a:extLst>
                <a:ext uri="{FF2B5EF4-FFF2-40B4-BE49-F238E27FC236}">
                  <a16:creationId xmlns:a16="http://schemas.microsoft.com/office/drawing/2014/main" id="{E71265D1-6D08-4DE5-B8AC-7153445DCD32}"/>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8" name="Group 217">
            <a:extLst>
              <a:ext uri="{FF2B5EF4-FFF2-40B4-BE49-F238E27FC236}">
                <a16:creationId xmlns:a16="http://schemas.microsoft.com/office/drawing/2014/main" id="{C1E4DACC-1EFB-4970-8461-19749397E941}"/>
              </a:ext>
            </a:extLst>
          </p:cNvPr>
          <p:cNvGrpSpPr/>
          <p:nvPr/>
        </p:nvGrpSpPr>
        <p:grpSpPr>
          <a:xfrm>
            <a:off x="9336085" y="3251728"/>
            <a:ext cx="1950967" cy="1707505"/>
            <a:chOff x="1304996" y="3008313"/>
            <a:chExt cx="1950967" cy="1707505"/>
          </a:xfrm>
        </p:grpSpPr>
        <p:sp>
          <p:nvSpPr>
            <p:cNvPr id="219" name="Freeform: Shape 218">
              <a:extLst>
                <a:ext uri="{FF2B5EF4-FFF2-40B4-BE49-F238E27FC236}">
                  <a16:creationId xmlns:a16="http://schemas.microsoft.com/office/drawing/2014/main" id="{4F9F80C9-C7B3-4FED-8716-C963366BBB30}"/>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7447ECF3-6EA0-4110-A553-A5B7AC96E3D4}"/>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1" name="Straight Connector 220">
              <a:extLst>
                <a:ext uri="{FF2B5EF4-FFF2-40B4-BE49-F238E27FC236}">
                  <a16:creationId xmlns:a16="http://schemas.microsoft.com/office/drawing/2014/main" id="{E657A851-DB22-4D81-A4DD-6456D391B3D3}"/>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2" name="Straight Connector 221">
              <a:extLst>
                <a:ext uri="{FF2B5EF4-FFF2-40B4-BE49-F238E27FC236}">
                  <a16:creationId xmlns:a16="http://schemas.microsoft.com/office/drawing/2014/main" id="{D869C32D-EC6A-429E-A1DD-9FFA22F58996}"/>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3" name="Straight Connector 222">
              <a:extLst>
                <a:ext uri="{FF2B5EF4-FFF2-40B4-BE49-F238E27FC236}">
                  <a16:creationId xmlns:a16="http://schemas.microsoft.com/office/drawing/2014/main" id="{AA23B596-DFB4-42CD-9D84-15C3F6EA8572}"/>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4" name="Straight Connector 223">
              <a:extLst>
                <a:ext uri="{FF2B5EF4-FFF2-40B4-BE49-F238E27FC236}">
                  <a16:creationId xmlns:a16="http://schemas.microsoft.com/office/drawing/2014/main" id="{238AC5DB-62F8-4299-8069-25AAED1CA0F9}"/>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a:extLst>
                <a:ext uri="{FF2B5EF4-FFF2-40B4-BE49-F238E27FC236}">
                  <a16:creationId xmlns:a16="http://schemas.microsoft.com/office/drawing/2014/main" id="{844151F7-9DD1-4801-99D8-95DAEF9D78BC}"/>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a:extLst>
                <a:ext uri="{FF2B5EF4-FFF2-40B4-BE49-F238E27FC236}">
                  <a16:creationId xmlns:a16="http://schemas.microsoft.com/office/drawing/2014/main" id="{C7496452-DEED-4665-A099-D9535CBFDB1C}"/>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C25C36AC-D1B9-4FDE-B0B2-2E73777515B4}"/>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26A2CC2F-069C-4548-A758-F8053B5488F1}"/>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377F6DD3-D021-4F90-9F18-9C3431646D21}"/>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C8B88679-E9DE-421C-A294-626DD349FAFE}"/>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a:extLst>
                <a:ext uri="{FF2B5EF4-FFF2-40B4-BE49-F238E27FC236}">
                  <a16:creationId xmlns:a16="http://schemas.microsoft.com/office/drawing/2014/main" id="{68D31B7A-9D71-484D-8EC1-B06F66525F3A}"/>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2" name="Text Placeholder 3">
            <a:extLst>
              <a:ext uri="{FF2B5EF4-FFF2-40B4-BE49-F238E27FC236}">
                <a16:creationId xmlns:a16="http://schemas.microsoft.com/office/drawing/2014/main" id="{AF04E253-F072-4944-AA1B-02A4B7421E98}"/>
              </a:ext>
            </a:extLst>
          </p:cNvPr>
          <p:cNvSpPr txBox="1">
            <a:spLocks/>
          </p:cNvSpPr>
          <p:nvPr/>
        </p:nvSpPr>
        <p:spPr>
          <a:xfrm>
            <a:off x="3578160"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233" name="Text Placeholder 3">
            <a:extLst>
              <a:ext uri="{FF2B5EF4-FFF2-40B4-BE49-F238E27FC236}">
                <a16:creationId xmlns:a16="http://schemas.microsoft.com/office/drawing/2014/main" id="{034BF095-404D-4299-B189-5F1991A36103}"/>
              </a:ext>
            </a:extLst>
          </p:cNvPr>
          <p:cNvSpPr txBox="1">
            <a:spLocks/>
          </p:cNvSpPr>
          <p:nvPr/>
        </p:nvSpPr>
        <p:spPr>
          <a:xfrm>
            <a:off x="3578160"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234" name="Text Placeholder 3">
            <a:extLst>
              <a:ext uri="{FF2B5EF4-FFF2-40B4-BE49-F238E27FC236}">
                <a16:creationId xmlns:a16="http://schemas.microsoft.com/office/drawing/2014/main" id="{72DDCAE9-DB42-4C59-8BFD-32B7798DDD7A}"/>
              </a:ext>
            </a:extLst>
          </p:cNvPr>
          <p:cNvSpPr txBox="1">
            <a:spLocks/>
          </p:cNvSpPr>
          <p:nvPr/>
        </p:nvSpPr>
        <p:spPr>
          <a:xfrm>
            <a:off x="3578160"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35" name="Text Placeholder 3">
            <a:extLst>
              <a:ext uri="{FF2B5EF4-FFF2-40B4-BE49-F238E27FC236}">
                <a16:creationId xmlns:a16="http://schemas.microsoft.com/office/drawing/2014/main" id="{02B22E9C-BFDE-4AC3-8835-A0C73AB74E81}"/>
              </a:ext>
            </a:extLst>
          </p:cNvPr>
          <p:cNvSpPr txBox="1">
            <a:spLocks/>
          </p:cNvSpPr>
          <p:nvPr/>
        </p:nvSpPr>
        <p:spPr>
          <a:xfrm>
            <a:off x="3578160"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36" name="Text Placeholder 3">
            <a:extLst>
              <a:ext uri="{FF2B5EF4-FFF2-40B4-BE49-F238E27FC236}">
                <a16:creationId xmlns:a16="http://schemas.microsoft.com/office/drawing/2014/main" id="{A5003605-096C-4671-8570-CC3434853AC3}"/>
              </a:ext>
            </a:extLst>
          </p:cNvPr>
          <p:cNvSpPr txBox="1">
            <a:spLocks/>
          </p:cNvSpPr>
          <p:nvPr/>
        </p:nvSpPr>
        <p:spPr>
          <a:xfrm>
            <a:off x="3578160"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37" name="Text Placeholder 3">
            <a:extLst>
              <a:ext uri="{FF2B5EF4-FFF2-40B4-BE49-F238E27FC236}">
                <a16:creationId xmlns:a16="http://schemas.microsoft.com/office/drawing/2014/main" id="{10F80A11-1FCF-4A90-B46E-F731522BBEBB}"/>
              </a:ext>
            </a:extLst>
          </p:cNvPr>
          <p:cNvSpPr txBox="1">
            <a:spLocks/>
          </p:cNvSpPr>
          <p:nvPr/>
        </p:nvSpPr>
        <p:spPr>
          <a:xfrm>
            <a:off x="6313008"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238" name="Text Placeholder 3">
            <a:extLst>
              <a:ext uri="{FF2B5EF4-FFF2-40B4-BE49-F238E27FC236}">
                <a16:creationId xmlns:a16="http://schemas.microsoft.com/office/drawing/2014/main" id="{29C55FAC-6AC6-4F24-90D6-D6485D6410F8}"/>
              </a:ext>
            </a:extLst>
          </p:cNvPr>
          <p:cNvSpPr txBox="1">
            <a:spLocks/>
          </p:cNvSpPr>
          <p:nvPr/>
        </p:nvSpPr>
        <p:spPr>
          <a:xfrm>
            <a:off x="6313008"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239" name="Text Placeholder 3">
            <a:extLst>
              <a:ext uri="{FF2B5EF4-FFF2-40B4-BE49-F238E27FC236}">
                <a16:creationId xmlns:a16="http://schemas.microsoft.com/office/drawing/2014/main" id="{3624C4A9-5772-439E-88E1-8188C6BDEBAC}"/>
              </a:ext>
            </a:extLst>
          </p:cNvPr>
          <p:cNvSpPr txBox="1">
            <a:spLocks/>
          </p:cNvSpPr>
          <p:nvPr/>
        </p:nvSpPr>
        <p:spPr>
          <a:xfrm>
            <a:off x="6313008"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40" name="Text Placeholder 3">
            <a:extLst>
              <a:ext uri="{FF2B5EF4-FFF2-40B4-BE49-F238E27FC236}">
                <a16:creationId xmlns:a16="http://schemas.microsoft.com/office/drawing/2014/main" id="{74A707E8-44E4-4781-B57D-EC9D8952A531}"/>
              </a:ext>
            </a:extLst>
          </p:cNvPr>
          <p:cNvSpPr txBox="1">
            <a:spLocks/>
          </p:cNvSpPr>
          <p:nvPr/>
        </p:nvSpPr>
        <p:spPr>
          <a:xfrm>
            <a:off x="6313008"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41" name="Text Placeholder 3">
            <a:extLst>
              <a:ext uri="{FF2B5EF4-FFF2-40B4-BE49-F238E27FC236}">
                <a16:creationId xmlns:a16="http://schemas.microsoft.com/office/drawing/2014/main" id="{EFFAF724-1B3A-426E-87F6-DBAAAD08D2DD}"/>
              </a:ext>
            </a:extLst>
          </p:cNvPr>
          <p:cNvSpPr txBox="1">
            <a:spLocks/>
          </p:cNvSpPr>
          <p:nvPr/>
        </p:nvSpPr>
        <p:spPr>
          <a:xfrm>
            <a:off x="6313008"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42" name="Text Placeholder 3">
            <a:extLst>
              <a:ext uri="{FF2B5EF4-FFF2-40B4-BE49-F238E27FC236}">
                <a16:creationId xmlns:a16="http://schemas.microsoft.com/office/drawing/2014/main" id="{D57D838F-B21A-452A-8D50-17BAD223A365}"/>
              </a:ext>
            </a:extLst>
          </p:cNvPr>
          <p:cNvSpPr txBox="1">
            <a:spLocks/>
          </p:cNvSpPr>
          <p:nvPr/>
        </p:nvSpPr>
        <p:spPr>
          <a:xfrm>
            <a:off x="9039029"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243" name="Text Placeholder 3">
            <a:extLst>
              <a:ext uri="{FF2B5EF4-FFF2-40B4-BE49-F238E27FC236}">
                <a16:creationId xmlns:a16="http://schemas.microsoft.com/office/drawing/2014/main" id="{6D47A208-0F9C-4177-8E65-7BC357865784}"/>
              </a:ext>
            </a:extLst>
          </p:cNvPr>
          <p:cNvSpPr txBox="1">
            <a:spLocks/>
          </p:cNvSpPr>
          <p:nvPr/>
        </p:nvSpPr>
        <p:spPr>
          <a:xfrm>
            <a:off x="9039029"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244" name="Text Placeholder 3">
            <a:extLst>
              <a:ext uri="{FF2B5EF4-FFF2-40B4-BE49-F238E27FC236}">
                <a16:creationId xmlns:a16="http://schemas.microsoft.com/office/drawing/2014/main" id="{72F1BC12-EF48-4B10-9108-72A2409A42CA}"/>
              </a:ext>
            </a:extLst>
          </p:cNvPr>
          <p:cNvSpPr txBox="1">
            <a:spLocks/>
          </p:cNvSpPr>
          <p:nvPr/>
        </p:nvSpPr>
        <p:spPr>
          <a:xfrm>
            <a:off x="9039029"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45" name="Text Placeholder 3">
            <a:extLst>
              <a:ext uri="{FF2B5EF4-FFF2-40B4-BE49-F238E27FC236}">
                <a16:creationId xmlns:a16="http://schemas.microsoft.com/office/drawing/2014/main" id="{D3DCC02C-F333-4544-96B9-BE1E2354E35D}"/>
              </a:ext>
            </a:extLst>
          </p:cNvPr>
          <p:cNvSpPr txBox="1">
            <a:spLocks/>
          </p:cNvSpPr>
          <p:nvPr/>
        </p:nvSpPr>
        <p:spPr>
          <a:xfrm>
            <a:off x="9039029"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46" name="Text Placeholder 3">
            <a:extLst>
              <a:ext uri="{FF2B5EF4-FFF2-40B4-BE49-F238E27FC236}">
                <a16:creationId xmlns:a16="http://schemas.microsoft.com/office/drawing/2014/main" id="{42A8585D-125B-4E1A-B295-A13B96122DE1}"/>
              </a:ext>
            </a:extLst>
          </p:cNvPr>
          <p:cNvSpPr txBox="1">
            <a:spLocks/>
          </p:cNvSpPr>
          <p:nvPr/>
        </p:nvSpPr>
        <p:spPr>
          <a:xfrm>
            <a:off x="9039029"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03" name="Graphic 101">
            <a:extLst>
              <a:ext uri="{FF2B5EF4-FFF2-40B4-BE49-F238E27FC236}">
                <a16:creationId xmlns:a16="http://schemas.microsoft.com/office/drawing/2014/main" id="{3AC574F7-CA89-4437-B556-748D5AD14328}"/>
              </a:ext>
            </a:extLst>
          </p:cNvPr>
          <p:cNvSpPr/>
          <p:nvPr/>
        </p:nvSpPr>
        <p:spPr>
          <a:xfrm>
            <a:off x="1348626" y="3857196"/>
            <a:ext cx="1743296" cy="1054533"/>
          </a:xfrm>
          <a:custGeom>
            <a:avLst/>
            <a:gdLst>
              <a:gd name="connsiteX0" fmla="*/ 0 w 1516761"/>
              <a:gd name="connsiteY0" fmla="*/ 864299 h 864298"/>
              <a:gd name="connsiteX1" fmla="*/ 69818 w 1516761"/>
              <a:gd name="connsiteY1" fmla="*/ 864299 h 864298"/>
              <a:gd name="connsiteX2" fmla="*/ 71819 w 1516761"/>
              <a:gd name="connsiteY2" fmla="*/ 864299 h 864298"/>
              <a:gd name="connsiteX3" fmla="*/ 79343 w 1516761"/>
              <a:gd name="connsiteY3" fmla="*/ 850297 h 864298"/>
              <a:gd name="connsiteX4" fmla="*/ 87440 w 1516761"/>
              <a:gd name="connsiteY4" fmla="*/ 842010 h 864298"/>
              <a:gd name="connsiteX5" fmla="*/ 95155 w 1516761"/>
              <a:gd name="connsiteY5" fmla="*/ 833628 h 864298"/>
              <a:gd name="connsiteX6" fmla="*/ 102965 w 1516761"/>
              <a:gd name="connsiteY6" fmla="*/ 826103 h 864298"/>
              <a:gd name="connsiteX7" fmla="*/ 110300 w 1516761"/>
              <a:gd name="connsiteY7" fmla="*/ 819340 h 864298"/>
              <a:gd name="connsiteX8" fmla="*/ 116015 w 1516761"/>
              <a:gd name="connsiteY8" fmla="*/ 814388 h 864298"/>
              <a:gd name="connsiteX9" fmla="*/ 123539 w 1516761"/>
              <a:gd name="connsiteY9" fmla="*/ 810578 h 864298"/>
              <a:gd name="connsiteX10" fmla="*/ 127921 w 1516761"/>
              <a:gd name="connsiteY10" fmla="*/ 804482 h 864298"/>
              <a:gd name="connsiteX11" fmla="*/ 132302 w 1516761"/>
              <a:gd name="connsiteY11" fmla="*/ 799529 h 864298"/>
              <a:gd name="connsiteX12" fmla="*/ 137065 w 1516761"/>
              <a:gd name="connsiteY12" fmla="*/ 794766 h 864298"/>
              <a:gd name="connsiteX13" fmla="*/ 141827 w 1516761"/>
              <a:gd name="connsiteY13" fmla="*/ 790194 h 864298"/>
              <a:gd name="connsiteX14" fmla="*/ 145828 w 1516761"/>
              <a:gd name="connsiteY14" fmla="*/ 786003 h 864298"/>
              <a:gd name="connsiteX15" fmla="*/ 152781 w 1516761"/>
              <a:gd name="connsiteY15" fmla="*/ 781431 h 864298"/>
              <a:gd name="connsiteX16" fmla="*/ 158115 w 1516761"/>
              <a:gd name="connsiteY16" fmla="*/ 776478 h 864298"/>
              <a:gd name="connsiteX17" fmla="*/ 162497 w 1516761"/>
              <a:gd name="connsiteY17" fmla="*/ 772763 h 864298"/>
              <a:gd name="connsiteX18" fmla="*/ 167069 w 1516761"/>
              <a:gd name="connsiteY18" fmla="*/ 767715 h 864298"/>
              <a:gd name="connsiteX19" fmla="*/ 174593 w 1516761"/>
              <a:gd name="connsiteY19" fmla="*/ 762953 h 864298"/>
              <a:gd name="connsiteX20" fmla="*/ 179546 w 1516761"/>
              <a:gd name="connsiteY20" fmla="*/ 758666 h 864298"/>
              <a:gd name="connsiteX21" fmla="*/ 184309 w 1516761"/>
              <a:gd name="connsiteY21" fmla="*/ 754094 h 864298"/>
              <a:gd name="connsiteX22" fmla="*/ 193072 w 1516761"/>
              <a:gd name="connsiteY22" fmla="*/ 749522 h 864298"/>
              <a:gd name="connsiteX23" fmla="*/ 201168 w 1516761"/>
              <a:gd name="connsiteY23" fmla="*/ 744760 h 864298"/>
              <a:gd name="connsiteX24" fmla="*/ 206121 w 1516761"/>
              <a:gd name="connsiteY24" fmla="*/ 739997 h 864298"/>
              <a:gd name="connsiteX25" fmla="*/ 214027 w 1516761"/>
              <a:gd name="connsiteY25" fmla="*/ 735997 h 864298"/>
              <a:gd name="connsiteX26" fmla="*/ 218599 w 1516761"/>
              <a:gd name="connsiteY26" fmla="*/ 731044 h 864298"/>
              <a:gd name="connsiteX27" fmla="*/ 222980 w 1516761"/>
              <a:gd name="connsiteY27" fmla="*/ 726281 h 864298"/>
              <a:gd name="connsiteX28" fmla="*/ 231172 w 1516761"/>
              <a:gd name="connsiteY28" fmla="*/ 721328 h 864298"/>
              <a:gd name="connsiteX29" fmla="*/ 240030 w 1516761"/>
              <a:gd name="connsiteY29" fmla="*/ 716756 h 864298"/>
              <a:gd name="connsiteX30" fmla="*/ 248412 w 1516761"/>
              <a:gd name="connsiteY30" fmla="*/ 712756 h 864298"/>
              <a:gd name="connsiteX31" fmla="*/ 251936 w 1516761"/>
              <a:gd name="connsiteY31" fmla="*/ 707422 h 864298"/>
              <a:gd name="connsiteX32" fmla="*/ 260699 w 1516761"/>
              <a:gd name="connsiteY32" fmla="*/ 703040 h 864298"/>
              <a:gd name="connsiteX33" fmla="*/ 274225 w 1516761"/>
              <a:gd name="connsiteY33" fmla="*/ 694754 h 864298"/>
              <a:gd name="connsiteX34" fmla="*/ 291084 w 1516761"/>
              <a:gd name="connsiteY34" fmla="*/ 684848 h 864298"/>
              <a:gd name="connsiteX35" fmla="*/ 308705 w 1516761"/>
              <a:gd name="connsiteY35" fmla="*/ 675894 h 864298"/>
              <a:gd name="connsiteX36" fmla="*/ 329565 w 1516761"/>
              <a:gd name="connsiteY36" fmla="*/ 662178 h 864298"/>
              <a:gd name="connsiteX37" fmla="*/ 355759 w 1516761"/>
              <a:gd name="connsiteY37" fmla="*/ 647890 h 864298"/>
              <a:gd name="connsiteX38" fmla="*/ 372809 w 1516761"/>
              <a:gd name="connsiteY38" fmla="*/ 638747 h 864298"/>
              <a:gd name="connsiteX39" fmla="*/ 394049 w 1516761"/>
              <a:gd name="connsiteY39" fmla="*/ 624650 h 864298"/>
              <a:gd name="connsiteX40" fmla="*/ 419672 w 1516761"/>
              <a:gd name="connsiteY40" fmla="*/ 611219 h 864298"/>
              <a:gd name="connsiteX41" fmla="*/ 445199 w 1516761"/>
              <a:gd name="connsiteY41" fmla="*/ 597122 h 864298"/>
              <a:gd name="connsiteX42" fmla="*/ 466916 w 1516761"/>
              <a:gd name="connsiteY42" fmla="*/ 583216 h 864298"/>
              <a:gd name="connsiteX43" fmla="*/ 475583 w 1516761"/>
              <a:gd name="connsiteY43" fmla="*/ 578834 h 864298"/>
              <a:gd name="connsiteX44" fmla="*/ 484156 w 1516761"/>
              <a:gd name="connsiteY44" fmla="*/ 574072 h 864298"/>
              <a:gd name="connsiteX45" fmla="*/ 492252 w 1516761"/>
              <a:gd name="connsiteY45" fmla="*/ 569119 h 864298"/>
              <a:gd name="connsiteX46" fmla="*/ 501206 w 1516761"/>
              <a:gd name="connsiteY46" fmla="*/ 564166 h 864298"/>
              <a:gd name="connsiteX47" fmla="*/ 509492 w 1516761"/>
              <a:gd name="connsiteY47" fmla="*/ 559594 h 864298"/>
              <a:gd name="connsiteX48" fmla="*/ 523399 w 1516761"/>
              <a:gd name="connsiteY48" fmla="*/ 554641 h 864298"/>
              <a:gd name="connsiteX49" fmla="*/ 527018 w 1516761"/>
              <a:gd name="connsiteY49" fmla="*/ 550450 h 864298"/>
              <a:gd name="connsiteX50" fmla="*/ 535686 w 1516761"/>
              <a:gd name="connsiteY50" fmla="*/ 546735 h 864298"/>
              <a:gd name="connsiteX51" fmla="*/ 551879 w 1516761"/>
              <a:gd name="connsiteY51" fmla="*/ 537401 h 864298"/>
              <a:gd name="connsiteX52" fmla="*/ 560927 w 1516761"/>
              <a:gd name="connsiteY52" fmla="*/ 532257 h 864298"/>
              <a:gd name="connsiteX53" fmla="*/ 570262 w 1516761"/>
              <a:gd name="connsiteY53" fmla="*/ 526447 h 864298"/>
              <a:gd name="connsiteX54" fmla="*/ 582359 w 1516761"/>
              <a:gd name="connsiteY54" fmla="*/ 518350 h 864298"/>
              <a:gd name="connsiteX55" fmla="*/ 595217 w 1516761"/>
              <a:gd name="connsiteY55" fmla="*/ 509588 h 864298"/>
              <a:gd name="connsiteX56" fmla="*/ 612743 w 1516761"/>
              <a:gd name="connsiteY56" fmla="*/ 500444 h 864298"/>
              <a:gd name="connsiteX57" fmla="*/ 625412 w 1516761"/>
              <a:gd name="connsiteY57" fmla="*/ 494919 h 864298"/>
              <a:gd name="connsiteX58" fmla="*/ 638747 w 1516761"/>
              <a:gd name="connsiteY58" fmla="*/ 486347 h 864298"/>
              <a:gd name="connsiteX59" fmla="*/ 655415 w 1516761"/>
              <a:gd name="connsiteY59" fmla="*/ 476822 h 864298"/>
              <a:gd name="connsiteX60" fmla="*/ 677037 w 1516761"/>
              <a:gd name="connsiteY60" fmla="*/ 467297 h 864298"/>
              <a:gd name="connsiteX61" fmla="*/ 690086 w 1516761"/>
              <a:gd name="connsiteY61" fmla="*/ 458438 h 864298"/>
              <a:gd name="connsiteX62" fmla="*/ 707231 w 1516761"/>
              <a:gd name="connsiteY62" fmla="*/ 448437 h 864298"/>
              <a:gd name="connsiteX63" fmla="*/ 715518 w 1516761"/>
              <a:gd name="connsiteY63" fmla="*/ 444341 h 864298"/>
              <a:gd name="connsiteX64" fmla="*/ 719519 w 1516761"/>
              <a:gd name="connsiteY64" fmla="*/ 444341 h 864298"/>
              <a:gd name="connsiteX65" fmla="*/ 732187 w 1516761"/>
              <a:gd name="connsiteY65" fmla="*/ 439960 h 864298"/>
              <a:gd name="connsiteX66" fmla="*/ 737521 w 1516761"/>
              <a:gd name="connsiteY66" fmla="*/ 431006 h 864298"/>
              <a:gd name="connsiteX67" fmla="*/ 745331 w 1516761"/>
              <a:gd name="connsiteY67" fmla="*/ 431006 h 864298"/>
              <a:gd name="connsiteX68" fmla="*/ 758762 w 1516761"/>
              <a:gd name="connsiteY68" fmla="*/ 420719 h 864298"/>
              <a:gd name="connsiteX69" fmla="*/ 775811 w 1516761"/>
              <a:gd name="connsiteY69" fmla="*/ 411766 h 864298"/>
              <a:gd name="connsiteX70" fmla="*/ 788575 w 1516761"/>
              <a:gd name="connsiteY70" fmla="*/ 403384 h 864298"/>
              <a:gd name="connsiteX71" fmla="*/ 796671 w 1516761"/>
              <a:gd name="connsiteY71" fmla="*/ 398621 h 864298"/>
              <a:gd name="connsiteX72" fmla="*/ 818483 w 1516761"/>
              <a:gd name="connsiteY72" fmla="*/ 384143 h 864298"/>
              <a:gd name="connsiteX73" fmla="*/ 830771 w 1516761"/>
              <a:gd name="connsiteY73" fmla="*/ 384143 h 864298"/>
              <a:gd name="connsiteX74" fmla="*/ 861727 w 1516761"/>
              <a:gd name="connsiteY74" fmla="*/ 357188 h 864298"/>
              <a:gd name="connsiteX75" fmla="*/ 878015 w 1516761"/>
              <a:gd name="connsiteY75" fmla="*/ 348234 h 864298"/>
              <a:gd name="connsiteX76" fmla="*/ 882396 w 1516761"/>
              <a:gd name="connsiteY76" fmla="*/ 348234 h 864298"/>
              <a:gd name="connsiteX77" fmla="*/ 899636 w 1516761"/>
              <a:gd name="connsiteY77" fmla="*/ 338328 h 864298"/>
              <a:gd name="connsiteX78" fmla="*/ 904399 w 1516761"/>
              <a:gd name="connsiteY78" fmla="*/ 333947 h 864298"/>
              <a:gd name="connsiteX79" fmla="*/ 912209 w 1516761"/>
              <a:gd name="connsiteY79" fmla="*/ 329375 h 864298"/>
              <a:gd name="connsiteX80" fmla="*/ 916972 w 1516761"/>
              <a:gd name="connsiteY80" fmla="*/ 324422 h 864298"/>
              <a:gd name="connsiteX81" fmla="*/ 925449 w 1516761"/>
              <a:gd name="connsiteY81" fmla="*/ 319850 h 864298"/>
              <a:gd name="connsiteX82" fmla="*/ 929640 w 1516761"/>
              <a:gd name="connsiteY82" fmla="*/ 319850 h 864298"/>
              <a:gd name="connsiteX83" fmla="*/ 938213 w 1516761"/>
              <a:gd name="connsiteY83" fmla="*/ 315087 h 864298"/>
              <a:gd name="connsiteX84" fmla="*/ 947071 w 1516761"/>
              <a:gd name="connsiteY84" fmla="*/ 309753 h 864298"/>
              <a:gd name="connsiteX85" fmla="*/ 964121 w 1516761"/>
              <a:gd name="connsiteY85" fmla="*/ 296228 h 864298"/>
              <a:gd name="connsiteX86" fmla="*/ 977456 w 1516761"/>
              <a:gd name="connsiteY86" fmla="*/ 292322 h 864298"/>
              <a:gd name="connsiteX87" fmla="*/ 985552 w 1516761"/>
              <a:gd name="connsiteY87" fmla="*/ 292322 h 864298"/>
              <a:gd name="connsiteX88" fmla="*/ 994315 w 1516761"/>
              <a:gd name="connsiteY88" fmla="*/ 283178 h 864298"/>
              <a:gd name="connsiteX89" fmla="*/ 1002697 w 1516761"/>
              <a:gd name="connsiteY89" fmla="*/ 278606 h 864298"/>
              <a:gd name="connsiteX90" fmla="*/ 1011174 w 1516761"/>
              <a:gd name="connsiteY90" fmla="*/ 273844 h 864298"/>
              <a:gd name="connsiteX91" fmla="*/ 1028414 w 1516761"/>
              <a:gd name="connsiteY91" fmla="*/ 263938 h 864298"/>
              <a:gd name="connsiteX92" fmla="*/ 1032605 w 1516761"/>
              <a:gd name="connsiteY92" fmla="*/ 259937 h 864298"/>
              <a:gd name="connsiteX93" fmla="*/ 1045369 w 1516761"/>
              <a:gd name="connsiteY93" fmla="*/ 259937 h 864298"/>
              <a:gd name="connsiteX94" fmla="*/ 1062800 w 1516761"/>
              <a:gd name="connsiteY94" fmla="*/ 245840 h 864298"/>
              <a:gd name="connsiteX95" fmla="*/ 1071753 w 1516761"/>
              <a:gd name="connsiteY95" fmla="*/ 241935 h 864298"/>
              <a:gd name="connsiteX96" fmla="*/ 1076325 w 1516761"/>
              <a:gd name="connsiteY96" fmla="*/ 241935 h 864298"/>
              <a:gd name="connsiteX97" fmla="*/ 1084231 w 1516761"/>
              <a:gd name="connsiteY97" fmla="*/ 232791 h 864298"/>
              <a:gd name="connsiteX98" fmla="*/ 1092327 w 1516761"/>
              <a:gd name="connsiteY98" fmla="*/ 228029 h 864298"/>
              <a:gd name="connsiteX99" fmla="*/ 1100900 w 1516761"/>
              <a:gd name="connsiteY99" fmla="*/ 228029 h 864298"/>
              <a:gd name="connsiteX100" fmla="*/ 1118521 w 1516761"/>
              <a:gd name="connsiteY100" fmla="*/ 205169 h 864298"/>
              <a:gd name="connsiteX101" fmla="*/ 1126712 w 1516761"/>
              <a:gd name="connsiteY101" fmla="*/ 205169 h 864298"/>
              <a:gd name="connsiteX102" fmla="*/ 1131094 w 1516761"/>
              <a:gd name="connsiteY102" fmla="*/ 199930 h 864298"/>
              <a:gd name="connsiteX103" fmla="*/ 1139762 w 1516761"/>
              <a:gd name="connsiteY103" fmla="*/ 195834 h 864298"/>
              <a:gd name="connsiteX104" fmla="*/ 1148906 w 1516761"/>
              <a:gd name="connsiteY104" fmla="*/ 191453 h 864298"/>
              <a:gd name="connsiteX105" fmla="*/ 1156240 w 1516761"/>
              <a:gd name="connsiteY105" fmla="*/ 185928 h 864298"/>
              <a:gd name="connsiteX106" fmla="*/ 1161383 w 1516761"/>
              <a:gd name="connsiteY106" fmla="*/ 185928 h 864298"/>
              <a:gd name="connsiteX107" fmla="*/ 1169956 w 1516761"/>
              <a:gd name="connsiteY107" fmla="*/ 176403 h 864298"/>
              <a:gd name="connsiteX108" fmla="*/ 1169956 w 1516761"/>
              <a:gd name="connsiteY108" fmla="*/ 173069 h 864298"/>
              <a:gd name="connsiteX109" fmla="*/ 1177671 w 1516761"/>
              <a:gd name="connsiteY109" fmla="*/ 173069 h 864298"/>
              <a:gd name="connsiteX110" fmla="*/ 1177671 w 1516761"/>
              <a:gd name="connsiteY110" fmla="*/ 168307 h 864298"/>
              <a:gd name="connsiteX111" fmla="*/ 1186244 w 1516761"/>
              <a:gd name="connsiteY111" fmla="*/ 168307 h 864298"/>
              <a:gd name="connsiteX112" fmla="*/ 1199293 w 1516761"/>
              <a:gd name="connsiteY112" fmla="*/ 154210 h 864298"/>
              <a:gd name="connsiteX113" fmla="*/ 1219772 w 1516761"/>
              <a:gd name="connsiteY113" fmla="*/ 149638 h 864298"/>
              <a:gd name="connsiteX114" fmla="*/ 1233868 w 1516761"/>
              <a:gd name="connsiteY114" fmla="*/ 149638 h 864298"/>
              <a:gd name="connsiteX115" fmla="*/ 1242822 w 1516761"/>
              <a:gd name="connsiteY115" fmla="*/ 140494 h 864298"/>
              <a:gd name="connsiteX116" fmla="*/ 1256062 w 1516761"/>
              <a:gd name="connsiteY116" fmla="*/ 140494 h 864298"/>
              <a:gd name="connsiteX117" fmla="*/ 1260062 w 1516761"/>
              <a:gd name="connsiteY117" fmla="*/ 135160 h 864298"/>
              <a:gd name="connsiteX118" fmla="*/ 1268349 w 1516761"/>
              <a:gd name="connsiteY118" fmla="*/ 130778 h 864298"/>
              <a:gd name="connsiteX119" fmla="*/ 1284827 w 1516761"/>
              <a:gd name="connsiteY119" fmla="*/ 130778 h 864298"/>
              <a:gd name="connsiteX120" fmla="*/ 1289304 w 1516761"/>
              <a:gd name="connsiteY120" fmla="*/ 126302 h 864298"/>
              <a:gd name="connsiteX121" fmla="*/ 1293971 w 1516761"/>
              <a:gd name="connsiteY121" fmla="*/ 126302 h 864298"/>
              <a:gd name="connsiteX122" fmla="*/ 1311878 w 1516761"/>
              <a:gd name="connsiteY122" fmla="*/ 103156 h 864298"/>
              <a:gd name="connsiteX123" fmla="*/ 1324356 w 1516761"/>
              <a:gd name="connsiteY123" fmla="*/ 103156 h 864298"/>
              <a:gd name="connsiteX124" fmla="*/ 1324356 w 1516761"/>
              <a:gd name="connsiteY124" fmla="*/ 98393 h 864298"/>
              <a:gd name="connsiteX125" fmla="*/ 1332643 w 1516761"/>
              <a:gd name="connsiteY125" fmla="*/ 84296 h 864298"/>
              <a:gd name="connsiteX126" fmla="*/ 1350931 w 1516761"/>
              <a:gd name="connsiteY126" fmla="*/ 84296 h 864298"/>
              <a:gd name="connsiteX127" fmla="*/ 1365409 w 1516761"/>
              <a:gd name="connsiteY127" fmla="*/ 70676 h 864298"/>
              <a:gd name="connsiteX128" fmla="*/ 1392364 w 1516761"/>
              <a:gd name="connsiteY128" fmla="*/ 70676 h 864298"/>
              <a:gd name="connsiteX129" fmla="*/ 1392364 w 1516761"/>
              <a:gd name="connsiteY129" fmla="*/ 57150 h 864298"/>
              <a:gd name="connsiteX130" fmla="*/ 1404080 w 1516761"/>
              <a:gd name="connsiteY130" fmla="*/ 57150 h 864298"/>
              <a:gd name="connsiteX131" fmla="*/ 1422749 w 1516761"/>
              <a:gd name="connsiteY131" fmla="*/ 38481 h 864298"/>
              <a:gd name="connsiteX132" fmla="*/ 1422749 w 1516761"/>
              <a:gd name="connsiteY132" fmla="*/ 33147 h 864298"/>
              <a:gd name="connsiteX133" fmla="*/ 1434846 w 1516761"/>
              <a:gd name="connsiteY133" fmla="*/ 33147 h 864298"/>
              <a:gd name="connsiteX134" fmla="*/ 1434846 w 1516761"/>
              <a:gd name="connsiteY134" fmla="*/ 11525 h 864298"/>
              <a:gd name="connsiteX135" fmla="*/ 1444562 w 1516761"/>
              <a:gd name="connsiteY135" fmla="*/ 11525 h 864298"/>
              <a:gd name="connsiteX136" fmla="*/ 1444562 w 1516761"/>
              <a:gd name="connsiteY136" fmla="*/ 0 h 864298"/>
              <a:gd name="connsiteX137" fmla="*/ 1516761 w 1516761"/>
              <a:gd name="connsiteY137" fmla="*/ 0 h 86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516761" h="864298">
                <a:moveTo>
                  <a:pt x="0" y="864299"/>
                </a:moveTo>
                <a:lnTo>
                  <a:pt x="69818" y="864299"/>
                </a:lnTo>
                <a:lnTo>
                  <a:pt x="71819" y="864299"/>
                </a:lnTo>
                <a:lnTo>
                  <a:pt x="79343" y="850297"/>
                </a:lnTo>
                <a:lnTo>
                  <a:pt x="87440" y="842010"/>
                </a:lnTo>
                <a:lnTo>
                  <a:pt x="95155" y="833628"/>
                </a:lnTo>
                <a:lnTo>
                  <a:pt x="102965" y="826103"/>
                </a:lnTo>
                <a:lnTo>
                  <a:pt x="110300" y="819340"/>
                </a:lnTo>
                <a:lnTo>
                  <a:pt x="116015" y="814388"/>
                </a:lnTo>
                <a:lnTo>
                  <a:pt x="123539" y="810578"/>
                </a:lnTo>
                <a:lnTo>
                  <a:pt x="127921" y="804482"/>
                </a:lnTo>
                <a:lnTo>
                  <a:pt x="132302" y="799529"/>
                </a:lnTo>
                <a:lnTo>
                  <a:pt x="137065" y="794766"/>
                </a:lnTo>
                <a:lnTo>
                  <a:pt x="141827" y="790194"/>
                </a:lnTo>
                <a:lnTo>
                  <a:pt x="145828" y="786003"/>
                </a:lnTo>
                <a:lnTo>
                  <a:pt x="152781" y="781431"/>
                </a:lnTo>
                <a:lnTo>
                  <a:pt x="158115" y="776478"/>
                </a:lnTo>
                <a:lnTo>
                  <a:pt x="162497" y="772763"/>
                </a:lnTo>
                <a:lnTo>
                  <a:pt x="167069" y="767715"/>
                </a:lnTo>
                <a:lnTo>
                  <a:pt x="174593" y="762953"/>
                </a:lnTo>
                <a:lnTo>
                  <a:pt x="179546" y="758666"/>
                </a:lnTo>
                <a:lnTo>
                  <a:pt x="184309" y="754094"/>
                </a:lnTo>
                <a:lnTo>
                  <a:pt x="193072" y="749522"/>
                </a:lnTo>
                <a:lnTo>
                  <a:pt x="201168" y="744760"/>
                </a:lnTo>
                <a:lnTo>
                  <a:pt x="206121" y="739997"/>
                </a:lnTo>
                <a:lnTo>
                  <a:pt x="214027" y="735997"/>
                </a:lnTo>
                <a:lnTo>
                  <a:pt x="218599" y="731044"/>
                </a:lnTo>
                <a:lnTo>
                  <a:pt x="222980" y="726281"/>
                </a:lnTo>
                <a:lnTo>
                  <a:pt x="231172" y="721328"/>
                </a:lnTo>
                <a:lnTo>
                  <a:pt x="240030" y="716756"/>
                </a:lnTo>
                <a:lnTo>
                  <a:pt x="248412" y="712756"/>
                </a:lnTo>
                <a:lnTo>
                  <a:pt x="251936" y="707422"/>
                </a:lnTo>
                <a:lnTo>
                  <a:pt x="260699" y="703040"/>
                </a:lnTo>
                <a:lnTo>
                  <a:pt x="274225" y="694754"/>
                </a:lnTo>
                <a:lnTo>
                  <a:pt x="291084" y="684848"/>
                </a:lnTo>
                <a:lnTo>
                  <a:pt x="308705" y="675894"/>
                </a:lnTo>
                <a:lnTo>
                  <a:pt x="329565" y="662178"/>
                </a:lnTo>
                <a:lnTo>
                  <a:pt x="355759" y="647890"/>
                </a:lnTo>
                <a:lnTo>
                  <a:pt x="372809" y="638747"/>
                </a:lnTo>
                <a:lnTo>
                  <a:pt x="394049" y="624650"/>
                </a:lnTo>
                <a:lnTo>
                  <a:pt x="419672" y="611219"/>
                </a:lnTo>
                <a:lnTo>
                  <a:pt x="445199" y="597122"/>
                </a:lnTo>
                <a:lnTo>
                  <a:pt x="466916" y="583216"/>
                </a:lnTo>
                <a:lnTo>
                  <a:pt x="475583" y="578834"/>
                </a:lnTo>
                <a:lnTo>
                  <a:pt x="484156" y="574072"/>
                </a:lnTo>
                <a:lnTo>
                  <a:pt x="492252" y="569119"/>
                </a:lnTo>
                <a:lnTo>
                  <a:pt x="501206" y="564166"/>
                </a:lnTo>
                <a:lnTo>
                  <a:pt x="509492" y="559594"/>
                </a:lnTo>
                <a:lnTo>
                  <a:pt x="523399" y="554641"/>
                </a:lnTo>
                <a:lnTo>
                  <a:pt x="527018" y="550450"/>
                </a:lnTo>
                <a:lnTo>
                  <a:pt x="535686" y="546735"/>
                </a:lnTo>
                <a:lnTo>
                  <a:pt x="551879" y="537401"/>
                </a:lnTo>
                <a:lnTo>
                  <a:pt x="560927" y="532257"/>
                </a:lnTo>
                <a:lnTo>
                  <a:pt x="570262" y="526447"/>
                </a:lnTo>
                <a:lnTo>
                  <a:pt x="582359" y="518350"/>
                </a:lnTo>
                <a:lnTo>
                  <a:pt x="595217" y="509588"/>
                </a:lnTo>
                <a:lnTo>
                  <a:pt x="612743" y="500444"/>
                </a:lnTo>
                <a:lnTo>
                  <a:pt x="625412" y="494919"/>
                </a:lnTo>
                <a:lnTo>
                  <a:pt x="638747" y="486347"/>
                </a:lnTo>
                <a:lnTo>
                  <a:pt x="655415" y="476822"/>
                </a:lnTo>
                <a:lnTo>
                  <a:pt x="677037" y="467297"/>
                </a:lnTo>
                <a:lnTo>
                  <a:pt x="690086" y="458438"/>
                </a:lnTo>
                <a:lnTo>
                  <a:pt x="707231" y="448437"/>
                </a:lnTo>
                <a:lnTo>
                  <a:pt x="715518" y="444341"/>
                </a:lnTo>
                <a:lnTo>
                  <a:pt x="719519" y="444341"/>
                </a:lnTo>
                <a:lnTo>
                  <a:pt x="732187" y="439960"/>
                </a:lnTo>
                <a:lnTo>
                  <a:pt x="737521" y="431006"/>
                </a:lnTo>
                <a:lnTo>
                  <a:pt x="745331" y="431006"/>
                </a:lnTo>
                <a:lnTo>
                  <a:pt x="758762" y="420719"/>
                </a:lnTo>
                <a:lnTo>
                  <a:pt x="775811" y="411766"/>
                </a:lnTo>
                <a:lnTo>
                  <a:pt x="788575" y="403384"/>
                </a:lnTo>
                <a:lnTo>
                  <a:pt x="796671" y="398621"/>
                </a:lnTo>
                <a:lnTo>
                  <a:pt x="818483" y="384143"/>
                </a:lnTo>
                <a:lnTo>
                  <a:pt x="830771" y="384143"/>
                </a:lnTo>
                <a:lnTo>
                  <a:pt x="861727" y="357188"/>
                </a:lnTo>
                <a:lnTo>
                  <a:pt x="878015" y="348234"/>
                </a:lnTo>
                <a:lnTo>
                  <a:pt x="882396" y="348234"/>
                </a:lnTo>
                <a:lnTo>
                  <a:pt x="899636" y="338328"/>
                </a:lnTo>
                <a:lnTo>
                  <a:pt x="904399" y="333947"/>
                </a:lnTo>
                <a:lnTo>
                  <a:pt x="912209" y="329375"/>
                </a:lnTo>
                <a:lnTo>
                  <a:pt x="916972" y="324422"/>
                </a:lnTo>
                <a:lnTo>
                  <a:pt x="925449" y="319850"/>
                </a:lnTo>
                <a:lnTo>
                  <a:pt x="929640" y="319850"/>
                </a:lnTo>
                <a:lnTo>
                  <a:pt x="938213" y="315087"/>
                </a:lnTo>
                <a:lnTo>
                  <a:pt x="947071" y="309753"/>
                </a:lnTo>
                <a:lnTo>
                  <a:pt x="964121" y="296228"/>
                </a:lnTo>
                <a:lnTo>
                  <a:pt x="977456" y="292322"/>
                </a:lnTo>
                <a:lnTo>
                  <a:pt x="985552" y="292322"/>
                </a:lnTo>
                <a:lnTo>
                  <a:pt x="994315" y="283178"/>
                </a:lnTo>
                <a:lnTo>
                  <a:pt x="1002697" y="278606"/>
                </a:lnTo>
                <a:lnTo>
                  <a:pt x="1011174" y="273844"/>
                </a:lnTo>
                <a:lnTo>
                  <a:pt x="1028414" y="263938"/>
                </a:lnTo>
                <a:lnTo>
                  <a:pt x="1032605" y="259937"/>
                </a:lnTo>
                <a:lnTo>
                  <a:pt x="1045369" y="259937"/>
                </a:lnTo>
                <a:lnTo>
                  <a:pt x="1062800" y="245840"/>
                </a:lnTo>
                <a:lnTo>
                  <a:pt x="1071753" y="241935"/>
                </a:lnTo>
                <a:lnTo>
                  <a:pt x="1076325" y="241935"/>
                </a:lnTo>
                <a:lnTo>
                  <a:pt x="1084231" y="232791"/>
                </a:lnTo>
                <a:lnTo>
                  <a:pt x="1092327" y="228029"/>
                </a:lnTo>
                <a:lnTo>
                  <a:pt x="1100900" y="228029"/>
                </a:lnTo>
                <a:lnTo>
                  <a:pt x="1118521" y="205169"/>
                </a:lnTo>
                <a:lnTo>
                  <a:pt x="1126712" y="205169"/>
                </a:lnTo>
                <a:lnTo>
                  <a:pt x="1131094" y="199930"/>
                </a:lnTo>
                <a:lnTo>
                  <a:pt x="1139762" y="195834"/>
                </a:lnTo>
                <a:lnTo>
                  <a:pt x="1148906" y="191453"/>
                </a:lnTo>
                <a:lnTo>
                  <a:pt x="1156240" y="185928"/>
                </a:lnTo>
                <a:lnTo>
                  <a:pt x="1161383" y="185928"/>
                </a:lnTo>
                <a:lnTo>
                  <a:pt x="1169956" y="176403"/>
                </a:lnTo>
                <a:lnTo>
                  <a:pt x="1169956" y="173069"/>
                </a:lnTo>
                <a:lnTo>
                  <a:pt x="1177671" y="173069"/>
                </a:lnTo>
                <a:lnTo>
                  <a:pt x="1177671" y="168307"/>
                </a:lnTo>
                <a:lnTo>
                  <a:pt x="1186244" y="168307"/>
                </a:lnTo>
                <a:lnTo>
                  <a:pt x="1199293" y="154210"/>
                </a:lnTo>
                <a:lnTo>
                  <a:pt x="1219772" y="149638"/>
                </a:lnTo>
                <a:lnTo>
                  <a:pt x="1233868" y="149638"/>
                </a:lnTo>
                <a:lnTo>
                  <a:pt x="1242822" y="140494"/>
                </a:lnTo>
                <a:lnTo>
                  <a:pt x="1256062" y="140494"/>
                </a:lnTo>
                <a:lnTo>
                  <a:pt x="1260062" y="135160"/>
                </a:lnTo>
                <a:lnTo>
                  <a:pt x="1268349" y="130778"/>
                </a:lnTo>
                <a:lnTo>
                  <a:pt x="1284827" y="130778"/>
                </a:lnTo>
                <a:lnTo>
                  <a:pt x="1289304" y="126302"/>
                </a:lnTo>
                <a:lnTo>
                  <a:pt x="1293971" y="126302"/>
                </a:lnTo>
                <a:lnTo>
                  <a:pt x="1311878" y="103156"/>
                </a:lnTo>
                <a:lnTo>
                  <a:pt x="1324356" y="103156"/>
                </a:lnTo>
                <a:lnTo>
                  <a:pt x="1324356" y="98393"/>
                </a:lnTo>
                <a:lnTo>
                  <a:pt x="1332643" y="84296"/>
                </a:lnTo>
                <a:lnTo>
                  <a:pt x="1350931" y="84296"/>
                </a:lnTo>
                <a:lnTo>
                  <a:pt x="1365409" y="70676"/>
                </a:lnTo>
                <a:lnTo>
                  <a:pt x="1392364" y="70676"/>
                </a:lnTo>
                <a:lnTo>
                  <a:pt x="1392364" y="57150"/>
                </a:lnTo>
                <a:lnTo>
                  <a:pt x="1404080" y="57150"/>
                </a:lnTo>
                <a:lnTo>
                  <a:pt x="1422749" y="38481"/>
                </a:lnTo>
                <a:lnTo>
                  <a:pt x="1422749" y="33147"/>
                </a:lnTo>
                <a:lnTo>
                  <a:pt x="1434846" y="33147"/>
                </a:lnTo>
                <a:lnTo>
                  <a:pt x="1434846" y="11525"/>
                </a:lnTo>
                <a:lnTo>
                  <a:pt x="1444562" y="11525"/>
                </a:lnTo>
                <a:lnTo>
                  <a:pt x="1444562" y="0"/>
                </a:lnTo>
                <a:lnTo>
                  <a:pt x="1516761" y="0"/>
                </a:lnTo>
              </a:path>
            </a:pathLst>
          </a:custGeom>
          <a:noFill/>
          <a:ln w="19050" cap="flat">
            <a:solidFill>
              <a:schemeClr val="accent5">
                <a:lumMod val="75000"/>
              </a:schemeClr>
            </a:solidFill>
            <a:prstDash val="solid"/>
            <a:miter/>
          </a:ln>
        </p:spPr>
        <p:txBody>
          <a:bodyPr rtlCol="0" anchor="ctr"/>
          <a:lstStyle/>
          <a:p>
            <a:endParaRPr lang="en-US"/>
          </a:p>
        </p:txBody>
      </p:sp>
      <p:sp>
        <p:nvSpPr>
          <p:cNvPr id="249" name="Graphic 247">
            <a:extLst>
              <a:ext uri="{FF2B5EF4-FFF2-40B4-BE49-F238E27FC236}">
                <a16:creationId xmlns:a16="http://schemas.microsoft.com/office/drawing/2014/main" id="{A16B1FC9-32F2-403A-8D2D-FB394B2E744A}"/>
              </a:ext>
            </a:extLst>
          </p:cNvPr>
          <p:cNvSpPr/>
          <p:nvPr/>
        </p:nvSpPr>
        <p:spPr>
          <a:xfrm>
            <a:off x="3918337" y="3872440"/>
            <a:ext cx="1749038" cy="1043061"/>
          </a:xfrm>
          <a:custGeom>
            <a:avLst/>
            <a:gdLst>
              <a:gd name="connsiteX0" fmla="*/ 0 w 9975532"/>
              <a:gd name="connsiteY0" fmla="*/ 5609654 h 5609653"/>
              <a:gd name="connsiteX1" fmla="*/ 453009 w 9975532"/>
              <a:gd name="connsiteY1" fmla="*/ 5609654 h 5609653"/>
              <a:gd name="connsiteX2" fmla="*/ 514160 w 9975532"/>
              <a:gd name="connsiteY2" fmla="*/ 5505164 h 5609653"/>
              <a:gd name="connsiteX3" fmla="*/ 594836 w 9975532"/>
              <a:gd name="connsiteY3" fmla="*/ 5437537 h 5609653"/>
              <a:gd name="connsiteX4" fmla="*/ 655892 w 9975532"/>
              <a:gd name="connsiteY4" fmla="*/ 5381625 h 5609653"/>
              <a:gd name="connsiteX5" fmla="*/ 685895 w 9975532"/>
              <a:gd name="connsiteY5" fmla="*/ 5347812 h 5609653"/>
              <a:gd name="connsiteX6" fmla="*/ 745712 w 9975532"/>
              <a:gd name="connsiteY6" fmla="*/ 5315236 h 5609653"/>
              <a:gd name="connsiteX7" fmla="*/ 769144 w 9975532"/>
              <a:gd name="connsiteY7" fmla="*/ 5286661 h 5609653"/>
              <a:gd name="connsiteX8" fmla="*/ 822484 w 9975532"/>
              <a:gd name="connsiteY8" fmla="*/ 5254085 h 5609653"/>
              <a:gd name="connsiteX9" fmla="*/ 882301 w 9975532"/>
              <a:gd name="connsiteY9" fmla="*/ 5196840 h 5609653"/>
              <a:gd name="connsiteX10" fmla="*/ 912209 w 9975532"/>
              <a:gd name="connsiteY10" fmla="*/ 5165694 h 5609653"/>
              <a:gd name="connsiteX11" fmla="*/ 994220 w 9975532"/>
              <a:gd name="connsiteY11" fmla="*/ 5105876 h 5609653"/>
              <a:gd name="connsiteX12" fmla="*/ 1026700 w 9975532"/>
              <a:gd name="connsiteY12" fmla="*/ 5077206 h 5609653"/>
              <a:gd name="connsiteX13" fmla="*/ 1139857 w 9975532"/>
              <a:gd name="connsiteY13" fmla="*/ 4982242 h 5609653"/>
              <a:gd name="connsiteX14" fmla="*/ 1247870 w 9975532"/>
              <a:gd name="connsiteY14" fmla="*/ 4927664 h 5609653"/>
              <a:gd name="connsiteX15" fmla="*/ 1299877 w 9975532"/>
              <a:gd name="connsiteY15" fmla="*/ 4891183 h 5609653"/>
              <a:gd name="connsiteX16" fmla="*/ 1389602 w 9975532"/>
              <a:gd name="connsiteY16" fmla="*/ 4833938 h 5609653"/>
              <a:gd name="connsiteX17" fmla="*/ 1414367 w 9975532"/>
              <a:gd name="connsiteY17" fmla="*/ 4805267 h 5609653"/>
              <a:gd name="connsiteX18" fmla="*/ 1472946 w 9975532"/>
              <a:gd name="connsiteY18" fmla="*/ 4772787 h 5609653"/>
              <a:gd name="connsiteX19" fmla="*/ 1498854 w 9975532"/>
              <a:gd name="connsiteY19" fmla="*/ 4749451 h 5609653"/>
              <a:gd name="connsiteX20" fmla="*/ 1587341 w 9975532"/>
              <a:gd name="connsiteY20" fmla="*/ 4710398 h 5609653"/>
              <a:gd name="connsiteX21" fmla="*/ 1670590 w 9975532"/>
              <a:gd name="connsiteY21" fmla="*/ 4653153 h 5609653"/>
              <a:gd name="connsiteX22" fmla="*/ 1697927 w 9975532"/>
              <a:gd name="connsiteY22" fmla="*/ 4624578 h 5609653"/>
              <a:gd name="connsiteX23" fmla="*/ 1752600 w 9975532"/>
              <a:gd name="connsiteY23" fmla="*/ 4592003 h 5609653"/>
              <a:gd name="connsiteX24" fmla="*/ 1808798 w 9975532"/>
              <a:gd name="connsiteY24" fmla="*/ 4565999 h 5609653"/>
              <a:gd name="connsiteX25" fmla="*/ 1866995 w 9975532"/>
              <a:gd name="connsiteY25" fmla="*/ 4532090 h 5609653"/>
              <a:gd name="connsiteX26" fmla="*/ 1952911 w 9975532"/>
              <a:gd name="connsiteY26" fmla="*/ 4474940 h 5609653"/>
              <a:gd name="connsiteX27" fmla="*/ 2039112 w 9975532"/>
              <a:gd name="connsiteY27" fmla="*/ 4443698 h 5609653"/>
              <a:gd name="connsiteX28" fmla="*/ 2092071 w 9975532"/>
              <a:gd name="connsiteY28" fmla="*/ 4409885 h 5609653"/>
              <a:gd name="connsiteX29" fmla="*/ 2232565 w 9975532"/>
              <a:gd name="connsiteY29" fmla="*/ 4317492 h 5609653"/>
              <a:gd name="connsiteX30" fmla="*/ 2291144 w 9975532"/>
              <a:gd name="connsiteY30" fmla="*/ 4290156 h 5609653"/>
              <a:gd name="connsiteX31" fmla="*/ 2347055 w 9975532"/>
              <a:gd name="connsiteY31" fmla="*/ 4257675 h 5609653"/>
              <a:gd name="connsiteX32" fmla="*/ 2427732 w 9975532"/>
              <a:gd name="connsiteY32" fmla="*/ 4229005 h 5609653"/>
              <a:gd name="connsiteX33" fmla="*/ 2487549 w 9975532"/>
              <a:gd name="connsiteY33" fmla="*/ 4196525 h 5609653"/>
              <a:gd name="connsiteX34" fmla="*/ 2514886 w 9975532"/>
              <a:gd name="connsiteY34" fmla="*/ 4169188 h 5609653"/>
              <a:gd name="connsiteX35" fmla="*/ 2600706 w 9975532"/>
              <a:gd name="connsiteY35" fmla="*/ 4140613 h 5609653"/>
              <a:gd name="connsiteX36" fmla="*/ 2652808 w 9975532"/>
              <a:gd name="connsiteY36" fmla="*/ 4109371 h 5609653"/>
              <a:gd name="connsiteX37" fmla="*/ 2704814 w 9975532"/>
              <a:gd name="connsiteY37" fmla="*/ 4086035 h 5609653"/>
              <a:gd name="connsiteX38" fmla="*/ 2769870 w 9975532"/>
              <a:gd name="connsiteY38" fmla="*/ 4053459 h 5609653"/>
              <a:gd name="connsiteX39" fmla="*/ 2883027 w 9975532"/>
              <a:gd name="connsiteY39" fmla="*/ 3988403 h 5609653"/>
              <a:gd name="connsiteX40" fmla="*/ 2940272 w 9975532"/>
              <a:gd name="connsiteY40" fmla="*/ 3957161 h 5609653"/>
              <a:gd name="connsiteX41" fmla="*/ 3046953 w 9975532"/>
              <a:gd name="connsiteY41" fmla="*/ 3898678 h 5609653"/>
              <a:gd name="connsiteX42" fmla="*/ 3075528 w 9975532"/>
              <a:gd name="connsiteY42" fmla="*/ 3871341 h 5609653"/>
              <a:gd name="connsiteX43" fmla="*/ 3166586 w 9975532"/>
              <a:gd name="connsiteY43" fmla="*/ 3836194 h 5609653"/>
              <a:gd name="connsiteX44" fmla="*/ 3217355 w 9975532"/>
              <a:gd name="connsiteY44" fmla="*/ 3802380 h 5609653"/>
              <a:gd name="connsiteX45" fmla="*/ 3273266 w 9975532"/>
              <a:gd name="connsiteY45" fmla="*/ 3776377 h 5609653"/>
              <a:gd name="connsiteX46" fmla="*/ 3301841 w 9975532"/>
              <a:gd name="connsiteY46" fmla="*/ 3747707 h 5609653"/>
              <a:gd name="connsiteX47" fmla="*/ 3357848 w 9975532"/>
              <a:gd name="connsiteY47" fmla="*/ 3747707 h 5609653"/>
              <a:gd name="connsiteX48" fmla="*/ 3439763 w 9975532"/>
              <a:gd name="connsiteY48" fmla="*/ 3686651 h 5609653"/>
              <a:gd name="connsiteX49" fmla="*/ 3500914 w 9975532"/>
              <a:gd name="connsiteY49" fmla="*/ 3656743 h 5609653"/>
              <a:gd name="connsiteX50" fmla="*/ 3556826 w 9975532"/>
              <a:gd name="connsiteY50" fmla="*/ 3628073 h 5609653"/>
              <a:gd name="connsiteX51" fmla="*/ 3638836 w 9975532"/>
              <a:gd name="connsiteY51" fmla="*/ 3566922 h 5609653"/>
              <a:gd name="connsiteX52" fmla="*/ 3668649 w 9975532"/>
              <a:gd name="connsiteY52" fmla="*/ 3566922 h 5609653"/>
              <a:gd name="connsiteX53" fmla="*/ 3751993 w 9975532"/>
              <a:gd name="connsiteY53" fmla="*/ 3506057 h 5609653"/>
              <a:gd name="connsiteX54" fmla="*/ 3785807 w 9975532"/>
              <a:gd name="connsiteY54" fmla="*/ 3478435 h 5609653"/>
              <a:gd name="connsiteX55" fmla="*/ 3837813 w 9975532"/>
              <a:gd name="connsiteY55" fmla="*/ 3444621 h 5609653"/>
              <a:gd name="connsiteX56" fmla="*/ 3897630 w 9975532"/>
              <a:gd name="connsiteY56" fmla="*/ 3414713 h 5609653"/>
              <a:gd name="connsiteX57" fmla="*/ 4008215 w 9975532"/>
              <a:gd name="connsiteY57" fmla="*/ 3353562 h 5609653"/>
              <a:gd name="connsiteX58" fmla="*/ 4120134 w 9975532"/>
              <a:gd name="connsiteY58" fmla="*/ 3292412 h 5609653"/>
              <a:gd name="connsiteX59" fmla="*/ 4205955 w 9975532"/>
              <a:gd name="connsiteY59" fmla="*/ 3261170 h 5609653"/>
              <a:gd name="connsiteX60" fmla="*/ 4321779 w 9975532"/>
              <a:gd name="connsiteY60" fmla="*/ 3174016 h 5609653"/>
              <a:gd name="connsiteX61" fmla="*/ 4399788 w 9975532"/>
              <a:gd name="connsiteY61" fmla="*/ 3144107 h 5609653"/>
              <a:gd name="connsiteX62" fmla="*/ 4485704 w 9975532"/>
              <a:gd name="connsiteY62" fmla="*/ 3083052 h 5609653"/>
              <a:gd name="connsiteX63" fmla="*/ 4598765 w 9975532"/>
              <a:gd name="connsiteY63" fmla="*/ 3024473 h 5609653"/>
              <a:gd name="connsiteX64" fmla="*/ 4684681 w 9975532"/>
              <a:gd name="connsiteY64" fmla="*/ 2994565 h 5609653"/>
              <a:gd name="connsiteX65" fmla="*/ 4800410 w 9975532"/>
              <a:gd name="connsiteY65" fmla="*/ 2962085 h 5609653"/>
              <a:gd name="connsiteX66" fmla="*/ 4821270 w 9975532"/>
              <a:gd name="connsiteY66" fmla="*/ 2934748 h 5609653"/>
              <a:gd name="connsiteX67" fmla="*/ 4903185 w 9975532"/>
              <a:gd name="connsiteY67" fmla="*/ 2903506 h 5609653"/>
              <a:gd name="connsiteX68" fmla="*/ 5020247 w 9975532"/>
              <a:gd name="connsiteY68" fmla="*/ 2815019 h 5609653"/>
              <a:gd name="connsiteX69" fmla="*/ 5191983 w 9975532"/>
              <a:gd name="connsiteY69" fmla="*/ 2720054 h 5609653"/>
              <a:gd name="connsiteX70" fmla="*/ 5216748 w 9975532"/>
              <a:gd name="connsiteY70" fmla="*/ 2720054 h 5609653"/>
              <a:gd name="connsiteX71" fmla="*/ 5358575 w 9975532"/>
              <a:gd name="connsiteY71" fmla="*/ 2599087 h 5609653"/>
              <a:gd name="connsiteX72" fmla="*/ 5418392 w 9975532"/>
              <a:gd name="connsiteY72" fmla="*/ 2569178 h 5609653"/>
              <a:gd name="connsiteX73" fmla="*/ 5501640 w 9975532"/>
              <a:gd name="connsiteY73" fmla="*/ 2539270 h 5609653"/>
              <a:gd name="connsiteX74" fmla="*/ 5638229 w 9975532"/>
              <a:gd name="connsiteY74" fmla="*/ 2413064 h 5609653"/>
              <a:gd name="connsiteX75" fmla="*/ 5752624 w 9975532"/>
              <a:gd name="connsiteY75" fmla="*/ 2357152 h 5609653"/>
              <a:gd name="connsiteX76" fmla="*/ 5861876 w 9975532"/>
              <a:gd name="connsiteY76" fmla="*/ 2329815 h 5609653"/>
              <a:gd name="connsiteX77" fmla="*/ 5919216 w 9975532"/>
              <a:gd name="connsiteY77" fmla="*/ 2297335 h 5609653"/>
              <a:gd name="connsiteX78" fmla="*/ 5919216 w 9975532"/>
              <a:gd name="connsiteY78" fmla="*/ 2269998 h 5609653"/>
              <a:gd name="connsiteX79" fmla="*/ 6060948 w 9975532"/>
              <a:gd name="connsiteY79" fmla="*/ 2204942 h 5609653"/>
              <a:gd name="connsiteX80" fmla="*/ 6291167 w 9975532"/>
              <a:gd name="connsiteY80" fmla="*/ 2086547 h 5609653"/>
              <a:gd name="connsiteX81" fmla="*/ 6341936 w 9975532"/>
              <a:gd name="connsiteY81" fmla="*/ 2054066 h 5609653"/>
              <a:gd name="connsiteX82" fmla="*/ 6401753 w 9975532"/>
              <a:gd name="connsiteY82" fmla="*/ 2024158 h 5609653"/>
              <a:gd name="connsiteX83" fmla="*/ 6512338 w 9975532"/>
              <a:gd name="connsiteY83" fmla="*/ 1999393 h 5609653"/>
              <a:gd name="connsiteX84" fmla="*/ 6656832 w 9975532"/>
              <a:gd name="connsiteY84" fmla="*/ 1877187 h 5609653"/>
              <a:gd name="connsiteX85" fmla="*/ 6793326 w 9975532"/>
              <a:gd name="connsiteY85" fmla="*/ 1783461 h 5609653"/>
              <a:gd name="connsiteX86" fmla="*/ 6879241 w 9975532"/>
              <a:gd name="connsiteY86" fmla="*/ 1783461 h 5609653"/>
              <a:gd name="connsiteX87" fmla="*/ 6992398 w 9975532"/>
              <a:gd name="connsiteY87" fmla="*/ 1689830 h 5609653"/>
              <a:gd name="connsiteX88" fmla="*/ 7047071 w 9975532"/>
              <a:gd name="connsiteY88" fmla="*/ 1689830 h 5609653"/>
              <a:gd name="connsiteX89" fmla="*/ 7164134 w 9975532"/>
              <a:gd name="connsiteY89" fmla="*/ 1598771 h 5609653"/>
              <a:gd name="connsiteX90" fmla="*/ 7213473 w 9975532"/>
              <a:gd name="connsiteY90" fmla="*/ 1598771 h 5609653"/>
              <a:gd name="connsiteX91" fmla="*/ 7360539 w 9975532"/>
              <a:gd name="connsiteY91" fmla="*/ 1420559 h 5609653"/>
              <a:gd name="connsiteX92" fmla="*/ 7409974 w 9975532"/>
              <a:gd name="connsiteY92" fmla="*/ 1420559 h 5609653"/>
              <a:gd name="connsiteX93" fmla="*/ 7582948 w 9975532"/>
              <a:gd name="connsiteY93" fmla="*/ 1300829 h 5609653"/>
              <a:gd name="connsiteX94" fmla="*/ 7667530 w 9975532"/>
              <a:gd name="connsiteY94" fmla="*/ 1300829 h 5609653"/>
              <a:gd name="connsiteX95" fmla="*/ 7667530 w 9975532"/>
              <a:gd name="connsiteY95" fmla="*/ 1244918 h 5609653"/>
              <a:gd name="connsiteX96" fmla="*/ 7862602 w 9975532"/>
              <a:gd name="connsiteY96" fmla="*/ 1123950 h 5609653"/>
              <a:gd name="connsiteX97" fmla="*/ 7862602 w 9975532"/>
              <a:gd name="connsiteY97" fmla="*/ 1086231 h 5609653"/>
              <a:gd name="connsiteX98" fmla="*/ 8086344 w 9975532"/>
              <a:gd name="connsiteY98" fmla="*/ 1086231 h 5609653"/>
              <a:gd name="connsiteX99" fmla="*/ 8113681 w 9975532"/>
              <a:gd name="connsiteY99" fmla="*/ 1054989 h 5609653"/>
              <a:gd name="connsiteX100" fmla="*/ 8146256 w 9975532"/>
              <a:gd name="connsiteY100" fmla="*/ 1030224 h 5609653"/>
              <a:gd name="connsiteX101" fmla="*/ 8204740 w 9975532"/>
              <a:gd name="connsiteY101" fmla="*/ 1030224 h 5609653"/>
              <a:gd name="connsiteX102" fmla="*/ 8288084 w 9975532"/>
              <a:gd name="connsiteY102" fmla="*/ 972979 h 5609653"/>
              <a:gd name="connsiteX103" fmla="*/ 8338757 w 9975532"/>
              <a:gd name="connsiteY103" fmla="*/ 965168 h 5609653"/>
              <a:gd name="connsiteX104" fmla="*/ 8369999 w 9975532"/>
              <a:gd name="connsiteY104" fmla="*/ 940499 h 5609653"/>
              <a:gd name="connsiteX105" fmla="*/ 8457152 w 9975532"/>
              <a:gd name="connsiteY105" fmla="*/ 940499 h 5609653"/>
              <a:gd name="connsiteX106" fmla="*/ 8510492 w 9975532"/>
              <a:gd name="connsiteY106" fmla="*/ 908018 h 5609653"/>
              <a:gd name="connsiteX107" fmla="*/ 8516969 w 9975532"/>
              <a:gd name="connsiteY107" fmla="*/ 876776 h 5609653"/>
              <a:gd name="connsiteX108" fmla="*/ 8631460 w 9975532"/>
              <a:gd name="connsiteY108" fmla="*/ 754475 h 5609653"/>
              <a:gd name="connsiteX109" fmla="*/ 8678323 w 9975532"/>
              <a:gd name="connsiteY109" fmla="*/ 754475 h 5609653"/>
              <a:gd name="connsiteX110" fmla="*/ 8709565 w 9975532"/>
              <a:gd name="connsiteY110" fmla="*/ 733711 h 5609653"/>
              <a:gd name="connsiteX111" fmla="*/ 8709565 w 9975532"/>
              <a:gd name="connsiteY111" fmla="*/ 694658 h 5609653"/>
              <a:gd name="connsiteX112" fmla="*/ 8765381 w 9975532"/>
              <a:gd name="connsiteY112" fmla="*/ 634841 h 5609653"/>
              <a:gd name="connsiteX113" fmla="*/ 8878634 w 9975532"/>
              <a:gd name="connsiteY113" fmla="*/ 634841 h 5609653"/>
              <a:gd name="connsiteX114" fmla="*/ 8878634 w 9975532"/>
              <a:gd name="connsiteY114" fmla="*/ 611410 h 5609653"/>
              <a:gd name="connsiteX115" fmla="*/ 8961882 w 9975532"/>
              <a:gd name="connsiteY115" fmla="*/ 543687 h 5609653"/>
              <a:gd name="connsiteX116" fmla="*/ 8967121 w 9975532"/>
              <a:gd name="connsiteY116" fmla="*/ 512540 h 5609653"/>
              <a:gd name="connsiteX117" fmla="*/ 9150477 w 9975532"/>
              <a:gd name="connsiteY117" fmla="*/ 512540 h 5609653"/>
              <a:gd name="connsiteX118" fmla="*/ 9150477 w 9975532"/>
              <a:gd name="connsiteY118" fmla="*/ 422815 h 5609653"/>
              <a:gd name="connsiteX119" fmla="*/ 9219438 w 9975532"/>
              <a:gd name="connsiteY119" fmla="*/ 422815 h 5609653"/>
              <a:gd name="connsiteX120" fmla="*/ 9301353 w 9975532"/>
              <a:gd name="connsiteY120" fmla="*/ 334328 h 5609653"/>
              <a:gd name="connsiteX121" fmla="*/ 9301353 w 9975532"/>
              <a:gd name="connsiteY121" fmla="*/ 303086 h 5609653"/>
              <a:gd name="connsiteX122" fmla="*/ 9357360 w 9975532"/>
              <a:gd name="connsiteY122" fmla="*/ 303086 h 5609653"/>
              <a:gd name="connsiteX123" fmla="*/ 9357360 w 9975532"/>
              <a:gd name="connsiteY123" fmla="*/ 239363 h 5609653"/>
              <a:gd name="connsiteX124" fmla="*/ 9439275 w 9975532"/>
              <a:gd name="connsiteY124" fmla="*/ 239363 h 5609653"/>
              <a:gd name="connsiteX125" fmla="*/ 9439275 w 9975532"/>
              <a:gd name="connsiteY125" fmla="*/ 92393 h 5609653"/>
              <a:gd name="connsiteX126" fmla="*/ 9470517 w 9975532"/>
              <a:gd name="connsiteY126" fmla="*/ 92393 h 5609653"/>
              <a:gd name="connsiteX127" fmla="*/ 9495187 w 9975532"/>
              <a:gd name="connsiteY127" fmla="*/ 0 h 5609653"/>
              <a:gd name="connsiteX128" fmla="*/ 9975533 w 9975532"/>
              <a:gd name="connsiteY128" fmla="*/ 0 h 560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9975532" h="5609653">
                <a:moveTo>
                  <a:pt x="0" y="5609654"/>
                </a:moveTo>
                <a:lnTo>
                  <a:pt x="453009" y="5609654"/>
                </a:lnTo>
                <a:lnTo>
                  <a:pt x="514160" y="5505164"/>
                </a:lnTo>
                <a:lnTo>
                  <a:pt x="594836" y="5437537"/>
                </a:lnTo>
                <a:lnTo>
                  <a:pt x="655892" y="5381625"/>
                </a:lnTo>
                <a:lnTo>
                  <a:pt x="685895" y="5347812"/>
                </a:lnTo>
                <a:lnTo>
                  <a:pt x="745712" y="5315236"/>
                </a:lnTo>
                <a:lnTo>
                  <a:pt x="769144" y="5286661"/>
                </a:lnTo>
                <a:lnTo>
                  <a:pt x="822484" y="5254085"/>
                </a:lnTo>
                <a:lnTo>
                  <a:pt x="882301" y="5196840"/>
                </a:lnTo>
                <a:lnTo>
                  <a:pt x="912209" y="5165694"/>
                </a:lnTo>
                <a:lnTo>
                  <a:pt x="994220" y="5105876"/>
                </a:lnTo>
                <a:lnTo>
                  <a:pt x="1026700" y="5077206"/>
                </a:lnTo>
                <a:lnTo>
                  <a:pt x="1139857" y="4982242"/>
                </a:lnTo>
                <a:lnTo>
                  <a:pt x="1247870" y="4927664"/>
                </a:lnTo>
                <a:lnTo>
                  <a:pt x="1299877" y="4891183"/>
                </a:lnTo>
                <a:lnTo>
                  <a:pt x="1389602" y="4833938"/>
                </a:lnTo>
                <a:lnTo>
                  <a:pt x="1414367" y="4805267"/>
                </a:lnTo>
                <a:lnTo>
                  <a:pt x="1472946" y="4772787"/>
                </a:lnTo>
                <a:lnTo>
                  <a:pt x="1498854" y="4749451"/>
                </a:lnTo>
                <a:lnTo>
                  <a:pt x="1587341" y="4710398"/>
                </a:lnTo>
                <a:lnTo>
                  <a:pt x="1670590" y="4653153"/>
                </a:lnTo>
                <a:lnTo>
                  <a:pt x="1697927" y="4624578"/>
                </a:lnTo>
                <a:lnTo>
                  <a:pt x="1752600" y="4592003"/>
                </a:lnTo>
                <a:lnTo>
                  <a:pt x="1808798" y="4565999"/>
                </a:lnTo>
                <a:lnTo>
                  <a:pt x="1866995" y="4532090"/>
                </a:lnTo>
                <a:lnTo>
                  <a:pt x="1952911" y="4474940"/>
                </a:lnTo>
                <a:lnTo>
                  <a:pt x="2039112" y="4443698"/>
                </a:lnTo>
                <a:lnTo>
                  <a:pt x="2092071" y="4409885"/>
                </a:lnTo>
                <a:lnTo>
                  <a:pt x="2232565" y="4317492"/>
                </a:lnTo>
                <a:lnTo>
                  <a:pt x="2291144" y="4290156"/>
                </a:lnTo>
                <a:lnTo>
                  <a:pt x="2347055" y="4257675"/>
                </a:lnTo>
                <a:lnTo>
                  <a:pt x="2427732" y="4229005"/>
                </a:lnTo>
                <a:lnTo>
                  <a:pt x="2487549" y="4196525"/>
                </a:lnTo>
                <a:lnTo>
                  <a:pt x="2514886" y="4169188"/>
                </a:lnTo>
                <a:lnTo>
                  <a:pt x="2600706" y="4140613"/>
                </a:lnTo>
                <a:lnTo>
                  <a:pt x="2652808" y="4109371"/>
                </a:lnTo>
                <a:lnTo>
                  <a:pt x="2704814" y="4086035"/>
                </a:lnTo>
                <a:lnTo>
                  <a:pt x="2769870" y="4053459"/>
                </a:lnTo>
                <a:lnTo>
                  <a:pt x="2883027" y="3988403"/>
                </a:lnTo>
                <a:lnTo>
                  <a:pt x="2940272" y="3957161"/>
                </a:lnTo>
                <a:lnTo>
                  <a:pt x="3046953" y="3898678"/>
                </a:lnTo>
                <a:lnTo>
                  <a:pt x="3075528" y="3871341"/>
                </a:lnTo>
                <a:lnTo>
                  <a:pt x="3166586" y="3836194"/>
                </a:lnTo>
                <a:lnTo>
                  <a:pt x="3217355" y="3802380"/>
                </a:lnTo>
                <a:lnTo>
                  <a:pt x="3273266" y="3776377"/>
                </a:lnTo>
                <a:lnTo>
                  <a:pt x="3301841" y="3747707"/>
                </a:lnTo>
                <a:lnTo>
                  <a:pt x="3357848" y="3747707"/>
                </a:lnTo>
                <a:lnTo>
                  <a:pt x="3439763" y="3686651"/>
                </a:lnTo>
                <a:lnTo>
                  <a:pt x="3500914" y="3656743"/>
                </a:lnTo>
                <a:lnTo>
                  <a:pt x="3556826" y="3628073"/>
                </a:lnTo>
                <a:lnTo>
                  <a:pt x="3638836" y="3566922"/>
                </a:lnTo>
                <a:lnTo>
                  <a:pt x="3668649" y="3566922"/>
                </a:lnTo>
                <a:lnTo>
                  <a:pt x="3751993" y="3506057"/>
                </a:lnTo>
                <a:lnTo>
                  <a:pt x="3785807" y="3478435"/>
                </a:lnTo>
                <a:lnTo>
                  <a:pt x="3837813" y="3444621"/>
                </a:lnTo>
                <a:lnTo>
                  <a:pt x="3897630" y="3414713"/>
                </a:lnTo>
                <a:lnTo>
                  <a:pt x="4008215" y="3353562"/>
                </a:lnTo>
                <a:lnTo>
                  <a:pt x="4120134" y="3292412"/>
                </a:lnTo>
                <a:lnTo>
                  <a:pt x="4205955" y="3261170"/>
                </a:lnTo>
                <a:lnTo>
                  <a:pt x="4321779" y="3174016"/>
                </a:lnTo>
                <a:lnTo>
                  <a:pt x="4399788" y="3144107"/>
                </a:lnTo>
                <a:lnTo>
                  <a:pt x="4485704" y="3083052"/>
                </a:lnTo>
                <a:lnTo>
                  <a:pt x="4598765" y="3024473"/>
                </a:lnTo>
                <a:lnTo>
                  <a:pt x="4684681" y="2994565"/>
                </a:lnTo>
                <a:lnTo>
                  <a:pt x="4800410" y="2962085"/>
                </a:lnTo>
                <a:lnTo>
                  <a:pt x="4821270" y="2934748"/>
                </a:lnTo>
                <a:lnTo>
                  <a:pt x="4903185" y="2903506"/>
                </a:lnTo>
                <a:lnTo>
                  <a:pt x="5020247" y="2815019"/>
                </a:lnTo>
                <a:lnTo>
                  <a:pt x="5191983" y="2720054"/>
                </a:lnTo>
                <a:lnTo>
                  <a:pt x="5216748" y="2720054"/>
                </a:lnTo>
                <a:lnTo>
                  <a:pt x="5358575" y="2599087"/>
                </a:lnTo>
                <a:lnTo>
                  <a:pt x="5418392" y="2569178"/>
                </a:lnTo>
                <a:lnTo>
                  <a:pt x="5501640" y="2539270"/>
                </a:lnTo>
                <a:lnTo>
                  <a:pt x="5638229" y="2413064"/>
                </a:lnTo>
                <a:lnTo>
                  <a:pt x="5752624" y="2357152"/>
                </a:lnTo>
                <a:lnTo>
                  <a:pt x="5861876" y="2329815"/>
                </a:lnTo>
                <a:lnTo>
                  <a:pt x="5919216" y="2297335"/>
                </a:lnTo>
                <a:lnTo>
                  <a:pt x="5919216" y="2269998"/>
                </a:lnTo>
                <a:lnTo>
                  <a:pt x="6060948" y="2204942"/>
                </a:lnTo>
                <a:lnTo>
                  <a:pt x="6291167" y="2086547"/>
                </a:lnTo>
                <a:lnTo>
                  <a:pt x="6341936" y="2054066"/>
                </a:lnTo>
                <a:lnTo>
                  <a:pt x="6401753" y="2024158"/>
                </a:lnTo>
                <a:lnTo>
                  <a:pt x="6512338" y="1999393"/>
                </a:lnTo>
                <a:lnTo>
                  <a:pt x="6656832" y="1877187"/>
                </a:lnTo>
                <a:lnTo>
                  <a:pt x="6793326" y="1783461"/>
                </a:lnTo>
                <a:lnTo>
                  <a:pt x="6879241" y="1783461"/>
                </a:lnTo>
                <a:lnTo>
                  <a:pt x="6992398" y="1689830"/>
                </a:lnTo>
                <a:lnTo>
                  <a:pt x="7047071" y="1689830"/>
                </a:lnTo>
                <a:lnTo>
                  <a:pt x="7164134" y="1598771"/>
                </a:lnTo>
                <a:lnTo>
                  <a:pt x="7213473" y="1598771"/>
                </a:lnTo>
                <a:lnTo>
                  <a:pt x="7360539" y="1420559"/>
                </a:lnTo>
                <a:lnTo>
                  <a:pt x="7409974" y="1420559"/>
                </a:lnTo>
                <a:lnTo>
                  <a:pt x="7582948" y="1300829"/>
                </a:lnTo>
                <a:lnTo>
                  <a:pt x="7667530" y="1300829"/>
                </a:lnTo>
                <a:lnTo>
                  <a:pt x="7667530" y="1244918"/>
                </a:lnTo>
                <a:lnTo>
                  <a:pt x="7862602" y="1123950"/>
                </a:lnTo>
                <a:lnTo>
                  <a:pt x="7862602" y="1086231"/>
                </a:lnTo>
                <a:lnTo>
                  <a:pt x="8086344" y="1086231"/>
                </a:lnTo>
                <a:lnTo>
                  <a:pt x="8113681" y="1054989"/>
                </a:lnTo>
                <a:lnTo>
                  <a:pt x="8146256" y="1030224"/>
                </a:lnTo>
                <a:lnTo>
                  <a:pt x="8204740" y="1030224"/>
                </a:lnTo>
                <a:lnTo>
                  <a:pt x="8288084" y="972979"/>
                </a:lnTo>
                <a:lnTo>
                  <a:pt x="8338757" y="965168"/>
                </a:lnTo>
                <a:lnTo>
                  <a:pt x="8369999" y="940499"/>
                </a:lnTo>
                <a:lnTo>
                  <a:pt x="8457152" y="940499"/>
                </a:lnTo>
                <a:lnTo>
                  <a:pt x="8510492" y="908018"/>
                </a:lnTo>
                <a:lnTo>
                  <a:pt x="8516969" y="876776"/>
                </a:lnTo>
                <a:lnTo>
                  <a:pt x="8631460" y="754475"/>
                </a:lnTo>
                <a:lnTo>
                  <a:pt x="8678323" y="754475"/>
                </a:lnTo>
                <a:lnTo>
                  <a:pt x="8709565" y="733711"/>
                </a:lnTo>
                <a:lnTo>
                  <a:pt x="8709565" y="694658"/>
                </a:lnTo>
                <a:lnTo>
                  <a:pt x="8765381" y="634841"/>
                </a:lnTo>
                <a:lnTo>
                  <a:pt x="8878634" y="634841"/>
                </a:lnTo>
                <a:lnTo>
                  <a:pt x="8878634" y="611410"/>
                </a:lnTo>
                <a:lnTo>
                  <a:pt x="8961882" y="543687"/>
                </a:lnTo>
                <a:lnTo>
                  <a:pt x="8967121" y="512540"/>
                </a:lnTo>
                <a:lnTo>
                  <a:pt x="9150477" y="512540"/>
                </a:lnTo>
                <a:lnTo>
                  <a:pt x="9150477" y="422815"/>
                </a:lnTo>
                <a:lnTo>
                  <a:pt x="9219438" y="422815"/>
                </a:lnTo>
                <a:lnTo>
                  <a:pt x="9301353" y="334328"/>
                </a:lnTo>
                <a:lnTo>
                  <a:pt x="9301353" y="303086"/>
                </a:lnTo>
                <a:lnTo>
                  <a:pt x="9357360" y="303086"/>
                </a:lnTo>
                <a:lnTo>
                  <a:pt x="9357360" y="239363"/>
                </a:lnTo>
                <a:lnTo>
                  <a:pt x="9439275" y="239363"/>
                </a:lnTo>
                <a:lnTo>
                  <a:pt x="9439275" y="92393"/>
                </a:lnTo>
                <a:lnTo>
                  <a:pt x="9470517" y="92393"/>
                </a:lnTo>
                <a:lnTo>
                  <a:pt x="9495187" y="0"/>
                </a:lnTo>
                <a:lnTo>
                  <a:pt x="9975533" y="0"/>
                </a:lnTo>
              </a:path>
            </a:pathLst>
          </a:custGeom>
          <a:noFill/>
          <a:ln w="19050" cap="flat">
            <a:solidFill>
              <a:schemeClr val="accent2"/>
            </a:solidFill>
            <a:prstDash val="solid"/>
            <a:miter/>
          </a:ln>
        </p:spPr>
        <p:txBody>
          <a:bodyPr rtlCol="0" anchor="ctr"/>
          <a:lstStyle/>
          <a:p>
            <a:endParaRPr lang="en-US"/>
          </a:p>
        </p:txBody>
      </p:sp>
      <p:sp>
        <p:nvSpPr>
          <p:cNvPr id="252" name="Graphic 250">
            <a:extLst>
              <a:ext uri="{FF2B5EF4-FFF2-40B4-BE49-F238E27FC236}">
                <a16:creationId xmlns:a16="http://schemas.microsoft.com/office/drawing/2014/main" id="{945B4243-8DEC-4F37-8D41-C0AF55A1DB72}"/>
              </a:ext>
            </a:extLst>
          </p:cNvPr>
          <p:cNvSpPr/>
          <p:nvPr/>
        </p:nvSpPr>
        <p:spPr>
          <a:xfrm>
            <a:off x="3918681" y="3799415"/>
            <a:ext cx="1750282" cy="1112604"/>
          </a:xfrm>
          <a:custGeom>
            <a:avLst/>
            <a:gdLst>
              <a:gd name="connsiteX0" fmla="*/ 0 w 9975532"/>
              <a:gd name="connsiteY0" fmla="*/ 6005132 h 6005131"/>
              <a:gd name="connsiteX1" fmla="*/ 62484 w 9975532"/>
              <a:gd name="connsiteY1" fmla="*/ 6005132 h 6005131"/>
              <a:gd name="connsiteX2" fmla="*/ 103442 w 9975532"/>
              <a:gd name="connsiteY2" fmla="*/ 6005132 h 6005131"/>
              <a:gd name="connsiteX3" fmla="*/ 308515 w 9975532"/>
              <a:gd name="connsiteY3" fmla="*/ 6005132 h 6005131"/>
              <a:gd name="connsiteX4" fmla="*/ 390620 w 9975532"/>
              <a:gd name="connsiteY4" fmla="*/ 6005132 h 6005131"/>
              <a:gd name="connsiteX5" fmla="*/ 453009 w 9975532"/>
              <a:gd name="connsiteY5" fmla="*/ 6005132 h 6005131"/>
              <a:gd name="connsiteX6" fmla="*/ 459676 w 9975532"/>
              <a:gd name="connsiteY6" fmla="*/ 5943029 h 6005131"/>
              <a:gd name="connsiteX7" fmla="*/ 490442 w 9975532"/>
              <a:gd name="connsiteY7" fmla="*/ 5878926 h 6005131"/>
              <a:gd name="connsiteX8" fmla="*/ 492062 w 9975532"/>
              <a:gd name="connsiteY8" fmla="*/ 5876258 h 6005131"/>
              <a:gd name="connsiteX9" fmla="*/ 544735 w 9975532"/>
              <a:gd name="connsiteY9" fmla="*/ 5848922 h 6005131"/>
              <a:gd name="connsiteX10" fmla="*/ 544735 w 9975532"/>
              <a:gd name="connsiteY10" fmla="*/ 5786533 h 6005131"/>
              <a:gd name="connsiteX11" fmla="*/ 553879 w 9975532"/>
              <a:gd name="connsiteY11" fmla="*/ 5759673 h 6005131"/>
              <a:gd name="connsiteX12" fmla="*/ 581787 w 9975532"/>
              <a:gd name="connsiteY12" fmla="*/ 5713286 h 6005131"/>
              <a:gd name="connsiteX13" fmla="*/ 669608 w 9975532"/>
              <a:gd name="connsiteY13" fmla="*/ 5541550 h 6005131"/>
              <a:gd name="connsiteX14" fmla="*/ 706755 w 9975532"/>
              <a:gd name="connsiteY14" fmla="*/ 5471351 h 6005131"/>
              <a:gd name="connsiteX15" fmla="*/ 938879 w 9975532"/>
              <a:gd name="connsiteY15" fmla="*/ 5196269 h 6005131"/>
              <a:gd name="connsiteX16" fmla="*/ 938879 w 9975532"/>
              <a:gd name="connsiteY16" fmla="*/ 5131880 h 6005131"/>
              <a:gd name="connsiteX17" fmla="*/ 1000601 w 9975532"/>
              <a:gd name="connsiteY17" fmla="*/ 5053394 h 6005131"/>
              <a:gd name="connsiteX18" fmla="*/ 1036892 w 9975532"/>
              <a:gd name="connsiteY18" fmla="*/ 5007198 h 6005131"/>
              <a:gd name="connsiteX19" fmla="*/ 1075468 w 9975532"/>
              <a:gd name="connsiteY19" fmla="*/ 4958144 h 6005131"/>
              <a:gd name="connsiteX20" fmla="*/ 1102805 w 9975532"/>
              <a:gd name="connsiteY20" fmla="*/ 4958144 h 6005131"/>
              <a:gd name="connsiteX21" fmla="*/ 1144429 w 9975532"/>
              <a:gd name="connsiteY21" fmla="*/ 4911661 h 6005131"/>
              <a:gd name="connsiteX22" fmla="*/ 1163955 w 9975532"/>
              <a:gd name="connsiteY22" fmla="*/ 4889849 h 6005131"/>
              <a:gd name="connsiteX23" fmla="*/ 1261491 w 9975532"/>
              <a:gd name="connsiteY23" fmla="*/ 4780788 h 6005131"/>
              <a:gd name="connsiteX24" fmla="*/ 1300543 w 9975532"/>
              <a:gd name="connsiteY24" fmla="*/ 4737164 h 6005131"/>
              <a:gd name="connsiteX25" fmla="*/ 1301782 w 9975532"/>
              <a:gd name="connsiteY25" fmla="*/ 4735735 h 6005131"/>
              <a:gd name="connsiteX26" fmla="*/ 1301782 w 9975532"/>
              <a:gd name="connsiteY26" fmla="*/ 4675251 h 6005131"/>
              <a:gd name="connsiteX27" fmla="*/ 1350550 w 9975532"/>
              <a:gd name="connsiteY27" fmla="*/ 4636199 h 6005131"/>
              <a:gd name="connsiteX28" fmla="*/ 1418939 w 9975532"/>
              <a:gd name="connsiteY28" fmla="*/ 4581621 h 6005131"/>
              <a:gd name="connsiteX29" fmla="*/ 1467707 w 9975532"/>
              <a:gd name="connsiteY29" fmla="*/ 4542568 h 6005131"/>
              <a:gd name="connsiteX30" fmla="*/ 1467707 w 9975532"/>
              <a:gd name="connsiteY30" fmla="*/ 4487895 h 6005131"/>
              <a:gd name="connsiteX31" fmla="*/ 1530096 w 9975532"/>
              <a:gd name="connsiteY31" fmla="*/ 4487895 h 6005131"/>
              <a:gd name="connsiteX32" fmla="*/ 1564862 w 9975532"/>
              <a:gd name="connsiteY32" fmla="*/ 4479227 h 6005131"/>
              <a:gd name="connsiteX33" fmla="*/ 1654969 w 9975532"/>
              <a:gd name="connsiteY33" fmla="*/ 4427411 h 6005131"/>
              <a:gd name="connsiteX34" fmla="*/ 1712405 w 9975532"/>
              <a:gd name="connsiteY34" fmla="*/ 4369975 h 6005131"/>
              <a:gd name="connsiteX35" fmla="*/ 1764697 w 9975532"/>
              <a:gd name="connsiteY35" fmla="*/ 4317492 h 6005131"/>
              <a:gd name="connsiteX36" fmla="*/ 1808798 w 9975532"/>
              <a:gd name="connsiteY36" fmla="*/ 4273296 h 6005131"/>
              <a:gd name="connsiteX37" fmla="*/ 1850136 w 9975532"/>
              <a:gd name="connsiteY37" fmla="*/ 4273296 h 6005131"/>
              <a:gd name="connsiteX38" fmla="*/ 1893570 w 9975532"/>
              <a:gd name="connsiteY38" fmla="*/ 4228433 h 6005131"/>
              <a:gd name="connsiteX39" fmla="*/ 1906334 w 9975532"/>
              <a:gd name="connsiteY39" fmla="*/ 4215194 h 6005131"/>
              <a:gd name="connsiteX40" fmla="*/ 1970151 w 9975532"/>
              <a:gd name="connsiteY40" fmla="*/ 4149376 h 6005131"/>
              <a:gd name="connsiteX41" fmla="*/ 1995678 w 9975532"/>
              <a:gd name="connsiteY41" fmla="*/ 4122991 h 6005131"/>
              <a:gd name="connsiteX42" fmla="*/ 2039112 w 9975532"/>
              <a:gd name="connsiteY42" fmla="*/ 4078129 h 6005131"/>
              <a:gd name="connsiteX43" fmla="*/ 2148745 w 9975532"/>
              <a:gd name="connsiteY43" fmla="*/ 4078129 h 6005131"/>
              <a:gd name="connsiteX44" fmla="*/ 2187893 w 9975532"/>
              <a:gd name="connsiteY44" fmla="*/ 4029551 h 6005131"/>
              <a:gd name="connsiteX45" fmla="*/ 2199323 w 9975532"/>
              <a:gd name="connsiteY45" fmla="*/ 4015359 h 6005131"/>
              <a:gd name="connsiteX46" fmla="*/ 2256377 w 9975532"/>
              <a:gd name="connsiteY46" fmla="*/ 3944398 h 6005131"/>
              <a:gd name="connsiteX47" fmla="*/ 2279237 w 9975532"/>
              <a:gd name="connsiteY47" fmla="*/ 3916013 h 6005131"/>
              <a:gd name="connsiteX48" fmla="*/ 2318385 w 9975532"/>
              <a:gd name="connsiteY48" fmla="*/ 3867436 h 6005131"/>
              <a:gd name="connsiteX49" fmla="*/ 2427732 w 9975532"/>
              <a:gd name="connsiteY49" fmla="*/ 3867436 h 6005131"/>
              <a:gd name="connsiteX50" fmla="*/ 2457069 w 9975532"/>
              <a:gd name="connsiteY50" fmla="*/ 3812286 h 6005131"/>
              <a:gd name="connsiteX51" fmla="*/ 2460784 w 9975532"/>
              <a:gd name="connsiteY51" fmla="*/ 3805428 h 6005131"/>
              <a:gd name="connsiteX52" fmla="*/ 2490121 w 9975532"/>
              <a:gd name="connsiteY52" fmla="*/ 3750374 h 6005131"/>
              <a:gd name="connsiteX53" fmla="*/ 2513553 w 9975532"/>
              <a:gd name="connsiteY53" fmla="*/ 3750374 h 6005131"/>
              <a:gd name="connsiteX54" fmla="*/ 2543366 w 9975532"/>
              <a:gd name="connsiteY54" fmla="*/ 3725132 h 6005131"/>
              <a:gd name="connsiteX55" fmla="*/ 2555462 w 9975532"/>
              <a:gd name="connsiteY55" fmla="*/ 3714941 h 6005131"/>
              <a:gd name="connsiteX56" fmla="*/ 2615851 w 9975532"/>
              <a:gd name="connsiteY56" fmla="*/ 3663982 h 6005131"/>
              <a:gd name="connsiteX57" fmla="*/ 2639949 w 9975532"/>
              <a:gd name="connsiteY57" fmla="*/ 3643694 h 6005131"/>
              <a:gd name="connsiteX58" fmla="*/ 2663857 w 9975532"/>
              <a:gd name="connsiteY58" fmla="*/ 3623501 h 6005131"/>
              <a:gd name="connsiteX59" fmla="*/ 2695099 w 9975532"/>
              <a:gd name="connsiteY59" fmla="*/ 3623501 h 6005131"/>
              <a:gd name="connsiteX60" fmla="*/ 2731961 w 9975532"/>
              <a:gd name="connsiteY60" fmla="*/ 3573113 h 6005131"/>
              <a:gd name="connsiteX61" fmla="*/ 2786920 w 9975532"/>
              <a:gd name="connsiteY61" fmla="*/ 3498247 h 6005131"/>
              <a:gd name="connsiteX62" fmla="*/ 2823782 w 9975532"/>
              <a:gd name="connsiteY62" fmla="*/ 3447860 h 6005131"/>
              <a:gd name="connsiteX63" fmla="*/ 2933033 w 9975532"/>
              <a:gd name="connsiteY63" fmla="*/ 3447860 h 6005131"/>
              <a:gd name="connsiteX64" fmla="*/ 2933033 w 9975532"/>
              <a:gd name="connsiteY64" fmla="*/ 3346418 h 6005131"/>
              <a:gd name="connsiteX65" fmla="*/ 2974086 w 9975532"/>
              <a:gd name="connsiteY65" fmla="*/ 3346418 h 6005131"/>
              <a:gd name="connsiteX66" fmla="*/ 2990755 w 9975532"/>
              <a:gd name="connsiteY66" fmla="*/ 3332988 h 6005131"/>
              <a:gd name="connsiteX67" fmla="*/ 3014567 w 9975532"/>
              <a:gd name="connsiteY67" fmla="*/ 3313748 h 6005131"/>
              <a:gd name="connsiteX68" fmla="*/ 3247263 w 9975532"/>
              <a:gd name="connsiteY68" fmla="*/ 3125915 h 6005131"/>
              <a:gd name="connsiteX69" fmla="*/ 3413093 w 9975532"/>
              <a:gd name="connsiteY69" fmla="*/ 3065431 h 6005131"/>
              <a:gd name="connsiteX70" fmla="*/ 3455670 w 9975532"/>
              <a:gd name="connsiteY70" fmla="*/ 3057335 h 6005131"/>
              <a:gd name="connsiteX71" fmla="*/ 3515678 w 9975532"/>
              <a:gd name="connsiteY71" fmla="*/ 3045905 h 6005131"/>
              <a:gd name="connsiteX72" fmla="*/ 3577019 w 9975532"/>
              <a:gd name="connsiteY72" fmla="*/ 3034284 h 6005131"/>
              <a:gd name="connsiteX73" fmla="*/ 3577019 w 9975532"/>
              <a:gd name="connsiteY73" fmla="*/ 2999137 h 6005131"/>
              <a:gd name="connsiteX74" fmla="*/ 3630454 w 9975532"/>
              <a:gd name="connsiteY74" fmla="*/ 2966752 h 6005131"/>
              <a:gd name="connsiteX75" fmla="*/ 3659696 w 9975532"/>
              <a:gd name="connsiteY75" fmla="*/ 2949035 h 6005131"/>
              <a:gd name="connsiteX76" fmla="*/ 3806381 w 9975532"/>
              <a:gd name="connsiteY76" fmla="*/ 2860167 h 6005131"/>
              <a:gd name="connsiteX77" fmla="*/ 3865150 w 9975532"/>
              <a:gd name="connsiteY77" fmla="*/ 2824639 h 6005131"/>
              <a:gd name="connsiteX78" fmla="*/ 3918490 w 9975532"/>
              <a:gd name="connsiteY78" fmla="*/ 2792254 h 6005131"/>
              <a:gd name="connsiteX79" fmla="*/ 3918490 w 9975532"/>
              <a:gd name="connsiteY79" fmla="*/ 2735675 h 6005131"/>
              <a:gd name="connsiteX80" fmla="*/ 3974783 w 9975532"/>
              <a:gd name="connsiteY80" fmla="*/ 2708720 h 6005131"/>
              <a:gd name="connsiteX81" fmla="*/ 3999166 w 9975532"/>
              <a:gd name="connsiteY81" fmla="*/ 2697099 h 6005131"/>
              <a:gd name="connsiteX82" fmla="*/ 4053173 w 9975532"/>
              <a:gd name="connsiteY82" fmla="*/ 2671286 h 6005131"/>
              <a:gd name="connsiteX83" fmla="*/ 4124992 w 9975532"/>
              <a:gd name="connsiteY83" fmla="*/ 2649855 h 6005131"/>
              <a:gd name="connsiteX84" fmla="*/ 4176713 w 9975532"/>
              <a:gd name="connsiteY84" fmla="*/ 2634520 h 6005131"/>
              <a:gd name="connsiteX85" fmla="*/ 4236530 w 9975532"/>
              <a:gd name="connsiteY85" fmla="*/ 2616613 h 6005131"/>
              <a:gd name="connsiteX86" fmla="*/ 4236530 w 9975532"/>
              <a:gd name="connsiteY86" fmla="*/ 2583466 h 6005131"/>
              <a:gd name="connsiteX87" fmla="*/ 4299014 w 9975532"/>
              <a:gd name="connsiteY87" fmla="*/ 2583466 h 6005131"/>
              <a:gd name="connsiteX88" fmla="*/ 4325970 w 9975532"/>
              <a:gd name="connsiteY88" fmla="*/ 2583466 h 6005131"/>
              <a:gd name="connsiteX89" fmla="*/ 4380929 w 9975532"/>
              <a:gd name="connsiteY89" fmla="*/ 2583466 h 6005131"/>
              <a:gd name="connsiteX90" fmla="*/ 4505801 w 9975532"/>
              <a:gd name="connsiteY90" fmla="*/ 2517077 h 6005131"/>
              <a:gd name="connsiteX91" fmla="*/ 4575048 w 9975532"/>
              <a:gd name="connsiteY91" fmla="*/ 2444972 h 6005131"/>
              <a:gd name="connsiteX92" fmla="*/ 4597527 w 9975532"/>
              <a:gd name="connsiteY92" fmla="*/ 2400110 h 6005131"/>
              <a:gd name="connsiteX93" fmla="*/ 4597527 w 9975532"/>
              <a:gd name="connsiteY93" fmla="*/ 2337626 h 6005131"/>
              <a:gd name="connsiteX94" fmla="*/ 4698968 w 9975532"/>
              <a:gd name="connsiteY94" fmla="*/ 2337626 h 6005131"/>
              <a:gd name="connsiteX95" fmla="*/ 4736116 w 9975532"/>
              <a:gd name="connsiteY95" fmla="*/ 2282952 h 6005131"/>
              <a:gd name="connsiteX96" fmla="*/ 4792599 w 9975532"/>
              <a:gd name="connsiteY96" fmla="*/ 2282952 h 6005131"/>
              <a:gd name="connsiteX97" fmla="*/ 4811173 w 9975532"/>
              <a:gd name="connsiteY97" fmla="*/ 2223326 h 6005131"/>
              <a:gd name="connsiteX98" fmla="*/ 4818983 w 9975532"/>
              <a:gd name="connsiteY98" fmla="*/ 2198180 h 6005131"/>
              <a:gd name="connsiteX99" fmla="*/ 4837557 w 9975532"/>
              <a:gd name="connsiteY99" fmla="*/ 2138553 h 6005131"/>
              <a:gd name="connsiteX100" fmla="*/ 4917568 w 9975532"/>
              <a:gd name="connsiteY100" fmla="*/ 2138553 h 6005131"/>
              <a:gd name="connsiteX101" fmla="*/ 4917568 w 9975532"/>
              <a:gd name="connsiteY101" fmla="*/ 2087880 h 6005131"/>
              <a:gd name="connsiteX102" fmla="*/ 4979956 w 9975532"/>
              <a:gd name="connsiteY102" fmla="*/ 2087880 h 6005131"/>
              <a:gd name="connsiteX103" fmla="*/ 5052155 w 9975532"/>
              <a:gd name="connsiteY103" fmla="*/ 2087880 h 6005131"/>
              <a:gd name="connsiteX104" fmla="*/ 5114639 w 9975532"/>
              <a:gd name="connsiteY104" fmla="*/ 2087880 h 6005131"/>
              <a:gd name="connsiteX105" fmla="*/ 5114639 w 9975532"/>
              <a:gd name="connsiteY105" fmla="*/ 2027396 h 6005131"/>
              <a:gd name="connsiteX106" fmla="*/ 5177028 w 9975532"/>
              <a:gd name="connsiteY106" fmla="*/ 2027396 h 6005131"/>
              <a:gd name="connsiteX107" fmla="*/ 5188744 w 9975532"/>
              <a:gd name="connsiteY107" fmla="*/ 2027396 h 6005131"/>
              <a:gd name="connsiteX108" fmla="*/ 5251228 w 9975532"/>
              <a:gd name="connsiteY108" fmla="*/ 2027396 h 6005131"/>
              <a:gd name="connsiteX109" fmla="*/ 5251228 w 9975532"/>
              <a:gd name="connsiteY109" fmla="*/ 1998059 h 6005131"/>
              <a:gd name="connsiteX110" fmla="*/ 5313617 w 9975532"/>
              <a:gd name="connsiteY110" fmla="*/ 1998059 h 6005131"/>
              <a:gd name="connsiteX111" fmla="*/ 5347716 w 9975532"/>
              <a:gd name="connsiteY111" fmla="*/ 1998059 h 6005131"/>
              <a:gd name="connsiteX112" fmla="*/ 5491258 w 9975532"/>
              <a:gd name="connsiteY112" fmla="*/ 1998059 h 6005131"/>
              <a:gd name="connsiteX113" fmla="*/ 5802059 w 9975532"/>
              <a:gd name="connsiteY113" fmla="*/ 1691735 h 6005131"/>
              <a:gd name="connsiteX114" fmla="*/ 5850636 w 9975532"/>
              <a:gd name="connsiteY114" fmla="*/ 1643920 h 6005131"/>
              <a:gd name="connsiteX115" fmla="*/ 5895118 w 9975532"/>
              <a:gd name="connsiteY115" fmla="*/ 1600010 h 6005131"/>
              <a:gd name="connsiteX116" fmla="*/ 5895118 w 9975532"/>
              <a:gd name="connsiteY116" fmla="*/ 1541526 h 6005131"/>
              <a:gd name="connsiteX117" fmla="*/ 5953697 w 9975532"/>
              <a:gd name="connsiteY117" fmla="*/ 1541526 h 6005131"/>
              <a:gd name="connsiteX118" fmla="*/ 5994464 w 9975532"/>
              <a:gd name="connsiteY118" fmla="*/ 1494187 h 6005131"/>
              <a:gd name="connsiteX119" fmla="*/ 6002465 w 9975532"/>
              <a:gd name="connsiteY119" fmla="*/ 1467326 h 6005131"/>
              <a:gd name="connsiteX120" fmla="*/ 6002465 w 9975532"/>
              <a:gd name="connsiteY120" fmla="*/ 1404938 h 6005131"/>
              <a:gd name="connsiteX121" fmla="*/ 6064853 w 9975532"/>
              <a:gd name="connsiteY121" fmla="*/ 1404938 h 6005131"/>
              <a:gd name="connsiteX122" fmla="*/ 6094095 w 9975532"/>
              <a:gd name="connsiteY122" fmla="*/ 1404938 h 6005131"/>
              <a:gd name="connsiteX123" fmla="*/ 6156579 w 9975532"/>
              <a:gd name="connsiteY123" fmla="*/ 1404938 h 6005131"/>
              <a:gd name="connsiteX124" fmla="*/ 6156579 w 9975532"/>
              <a:gd name="connsiteY124" fmla="*/ 1317117 h 6005131"/>
              <a:gd name="connsiteX125" fmla="*/ 6230779 w 9975532"/>
              <a:gd name="connsiteY125" fmla="*/ 1317117 h 6005131"/>
              <a:gd name="connsiteX126" fmla="*/ 6230779 w 9975532"/>
              <a:gd name="connsiteY126" fmla="*/ 1254633 h 6005131"/>
              <a:gd name="connsiteX127" fmla="*/ 6230684 w 9975532"/>
              <a:gd name="connsiteY127" fmla="*/ 1251776 h 6005131"/>
              <a:gd name="connsiteX128" fmla="*/ 6230684 w 9975532"/>
              <a:gd name="connsiteY128" fmla="*/ 1189292 h 6005131"/>
              <a:gd name="connsiteX129" fmla="*/ 6268784 w 9975532"/>
              <a:gd name="connsiteY129" fmla="*/ 1189292 h 6005131"/>
              <a:gd name="connsiteX130" fmla="*/ 6286024 w 9975532"/>
              <a:gd name="connsiteY130" fmla="*/ 1172051 h 6005131"/>
              <a:gd name="connsiteX131" fmla="*/ 6311170 w 9975532"/>
              <a:gd name="connsiteY131" fmla="*/ 1147001 h 6005131"/>
              <a:gd name="connsiteX132" fmla="*/ 6328315 w 9975532"/>
              <a:gd name="connsiteY132" fmla="*/ 1129760 h 6005131"/>
              <a:gd name="connsiteX133" fmla="*/ 6481667 w 9975532"/>
              <a:gd name="connsiteY133" fmla="*/ 1129760 h 6005131"/>
              <a:gd name="connsiteX134" fmla="*/ 6552724 w 9975532"/>
              <a:gd name="connsiteY134" fmla="*/ 1129760 h 6005131"/>
              <a:gd name="connsiteX135" fmla="*/ 6615113 w 9975532"/>
              <a:gd name="connsiteY135" fmla="*/ 1129760 h 6005131"/>
              <a:gd name="connsiteX136" fmla="*/ 6615113 w 9975532"/>
              <a:gd name="connsiteY136" fmla="*/ 1077087 h 6005131"/>
              <a:gd name="connsiteX137" fmla="*/ 6677597 w 9975532"/>
              <a:gd name="connsiteY137" fmla="*/ 1077087 h 6005131"/>
              <a:gd name="connsiteX138" fmla="*/ 6739985 w 9975532"/>
              <a:gd name="connsiteY138" fmla="*/ 1077087 h 6005131"/>
              <a:gd name="connsiteX139" fmla="*/ 6802469 w 9975532"/>
              <a:gd name="connsiteY139" fmla="*/ 1077087 h 6005131"/>
              <a:gd name="connsiteX140" fmla="*/ 6802469 w 9975532"/>
              <a:gd name="connsiteY140" fmla="*/ 997077 h 6005131"/>
              <a:gd name="connsiteX141" fmla="*/ 6864858 w 9975532"/>
              <a:gd name="connsiteY141" fmla="*/ 997077 h 6005131"/>
              <a:gd name="connsiteX142" fmla="*/ 6905911 w 9975532"/>
              <a:gd name="connsiteY142" fmla="*/ 997077 h 6005131"/>
              <a:gd name="connsiteX143" fmla="*/ 6968300 w 9975532"/>
              <a:gd name="connsiteY143" fmla="*/ 997077 h 6005131"/>
              <a:gd name="connsiteX144" fmla="*/ 6968300 w 9975532"/>
              <a:gd name="connsiteY144" fmla="*/ 926878 h 6005131"/>
              <a:gd name="connsiteX145" fmla="*/ 7030784 w 9975532"/>
              <a:gd name="connsiteY145" fmla="*/ 926878 h 6005131"/>
              <a:gd name="connsiteX146" fmla="*/ 7040499 w 9975532"/>
              <a:gd name="connsiteY146" fmla="*/ 926878 h 6005131"/>
              <a:gd name="connsiteX147" fmla="*/ 7102983 w 9975532"/>
              <a:gd name="connsiteY147" fmla="*/ 926878 h 6005131"/>
              <a:gd name="connsiteX148" fmla="*/ 7102983 w 9975532"/>
              <a:gd name="connsiteY148" fmla="*/ 864394 h 6005131"/>
              <a:gd name="connsiteX149" fmla="*/ 7102983 w 9975532"/>
              <a:gd name="connsiteY149" fmla="*/ 860488 h 6005131"/>
              <a:gd name="connsiteX150" fmla="*/ 7102983 w 9975532"/>
              <a:gd name="connsiteY150" fmla="*/ 798100 h 6005131"/>
              <a:gd name="connsiteX151" fmla="*/ 7165372 w 9975532"/>
              <a:gd name="connsiteY151" fmla="*/ 798100 h 6005131"/>
              <a:gd name="connsiteX152" fmla="*/ 7194709 w 9975532"/>
              <a:gd name="connsiteY152" fmla="*/ 798100 h 6005131"/>
              <a:gd name="connsiteX153" fmla="*/ 7257098 w 9975532"/>
              <a:gd name="connsiteY153" fmla="*/ 798100 h 6005131"/>
              <a:gd name="connsiteX154" fmla="*/ 7257098 w 9975532"/>
              <a:gd name="connsiteY154" fmla="*/ 727805 h 6005131"/>
              <a:gd name="connsiteX155" fmla="*/ 7319582 w 9975532"/>
              <a:gd name="connsiteY155" fmla="*/ 727805 h 6005131"/>
              <a:gd name="connsiteX156" fmla="*/ 7366349 w 9975532"/>
              <a:gd name="connsiteY156" fmla="*/ 727805 h 6005131"/>
              <a:gd name="connsiteX157" fmla="*/ 7428833 w 9975532"/>
              <a:gd name="connsiteY157" fmla="*/ 727805 h 6005131"/>
              <a:gd name="connsiteX158" fmla="*/ 7428833 w 9975532"/>
              <a:gd name="connsiteY158" fmla="*/ 626364 h 6005131"/>
              <a:gd name="connsiteX159" fmla="*/ 7491222 w 9975532"/>
              <a:gd name="connsiteY159" fmla="*/ 626364 h 6005131"/>
              <a:gd name="connsiteX160" fmla="*/ 7598569 w 9975532"/>
              <a:gd name="connsiteY160" fmla="*/ 626364 h 6005131"/>
              <a:gd name="connsiteX161" fmla="*/ 7661053 w 9975532"/>
              <a:gd name="connsiteY161" fmla="*/ 626364 h 6005131"/>
              <a:gd name="connsiteX162" fmla="*/ 7661053 w 9975532"/>
              <a:gd name="connsiteY162" fmla="*/ 563880 h 6005131"/>
              <a:gd name="connsiteX163" fmla="*/ 7661053 w 9975532"/>
              <a:gd name="connsiteY163" fmla="*/ 476155 h 6005131"/>
              <a:gd name="connsiteX164" fmla="*/ 7661053 w 9975532"/>
              <a:gd name="connsiteY164" fmla="*/ 413671 h 6005131"/>
              <a:gd name="connsiteX165" fmla="*/ 7723442 w 9975532"/>
              <a:gd name="connsiteY165" fmla="*/ 413671 h 6005131"/>
              <a:gd name="connsiteX166" fmla="*/ 7750302 w 9975532"/>
              <a:gd name="connsiteY166" fmla="*/ 413671 h 6005131"/>
              <a:gd name="connsiteX167" fmla="*/ 7884414 w 9975532"/>
              <a:gd name="connsiteY167" fmla="*/ 413671 h 6005131"/>
              <a:gd name="connsiteX168" fmla="*/ 7938135 w 9975532"/>
              <a:gd name="connsiteY168" fmla="*/ 413671 h 6005131"/>
              <a:gd name="connsiteX169" fmla="*/ 8000524 w 9975532"/>
              <a:gd name="connsiteY169" fmla="*/ 413671 h 6005131"/>
              <a:gd name="connsiteX170" fmla="*/ 8000524 w 9975532"/>
              <a:gd name="connsiteY170" fmla="*/ 316135 h 6005131"/>
              <a:gd name="connsiteX171" fmla="*/ 8063008 w 9975532"/>
              <a:gd name="connsiteY171" fmla="*/ 316135 h 6005131"/>
              <a:gd name="connsiteX172" fmla="*/ 8090345 w 9975532"/>
              <a:gd name="connsiteY172" fmla="*/ 316135 h 6005131"/>
              <a:gd name="connsiteX173" fmla="*/ 8152733 w 9975532"/>
              <a:gd name="connsiteY173" fmla="*/ 316135 h 6005131"/>
              <a:gd name="connsiteX174" fmla="*/ 8152733 w 9975532"/>
              <a:gd name="connsiteY174" fmla="*/ 253651 h 6005131"/>
              <a:gd name="connsiteX175" fmla="*/ 8152733 w 9975532"/>
              <a:gd name="connsiteY175" fmla="*/ 238030 h 6005131"/>
              <a:gd name="connsiteX176" fmla="*/ 8152733 w 9975532"/>
              <a:gd name="connsiteY176" fmla="*/ 175641 h 6005131"/>
              <a:gd name="connsiteX177" fmla="*/ 8215217 w 9975532"/>
              <a:gd name="connsiteY177" fmla="*/ 175641 h 6005131"/>
              <a:gd name="connsiteX178" fmla="*/ 8238839 w 9975532"/>
              <a:gd name="connsiteY178" fmla="*/ 175641 h 6005131"/>
              <a:gd name="connsiteX179" fmla="*/ 8499539 w 9975532"/>
              <a:gd name="connsiteY179" fmla="*/ 175641 h 6005131"/>
              <a:gd name="connsiteX180" fmla="*/ 8546878 w 9975532"/>
              <a:gd name="connsiteY180" fmla="*/ 175641 h 6005131"/>
              <a:gd name="connsiteX181" fmla="*/ 8609362 w 9975532"/>
              <a:gd name="connsiteY181" fmla="*/ 175641 h 6005131"/>
              <a:gd name="connsiteX182" fmla="*/ 8609362 w 9975532"/>
              <a:gd name="connsiteY182" fmla="*/ 113157 h 6005131"/>
              <a:gd name="connsiteX183" fmla="*/ 8609362 w 9975532"/>
              <a:gd name="connsiteY183" fmla="*/ 62484 h 6005131"/>
              <a:gd name="connsiteX184" fmla="*/ 8609362 w 9975532"/>
              <a:gd name="connsiteY184" fmla="*/ 0 h 6005131"/>
              <a:gd name="connsiteX185" fmla="*/ 8671750 w 9975532"/>
              <a:gd name="connsiteY185" fmla="*/ 0 h 6005131"/>
              <a:gd name="connsiteX186" fmla="*/ 8704421 w 9975532"/>
              <a:gd name="connsiteY186" fmla="*/ 0 h 6005131"/>
              <a:gd name="connsiteX187" fmla="*/ 9847802 w 9975532"/>
              <a:gd name="connsiteY187" fmla="*/ 0 h 6005131"/>
              <a:gd name="connsiteX188" fmla="*/ 9913144 w 9975532"/>
              <a:gd name="connsiteY188" fmla="*/ 0 h 6005131"/>
              <a:gd name="connsiteX189" fmla="*/ 9975533 w 9975532"/>
              <a:gd name="connsiteY189" fmla="*/ 0 h 60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9975532" h="6005131">
                <a:moveTo>
                  <a:pt x="0" y="6005132"/>
                </a:moveTo>
                <a:lnTo>
                  <a:pt x="62484" y="6005132"/>
                </a:lnTo>
                <a:lnTo>
                  <a:pt x="103442" y="6005132"/>
                </a:lnTo>
                <a:lnTo>
                  <a:pt x="308515" y="6005132"/>
                </a:lnTo>
                <a:lnTo>
                  <a:pt x="390620" y="6005132"/>
                </a:lnTo>
                <a:lnTo>
                  <a:pt x="453009" y="6005132"/>
                </a:lnTo>
                <a:lnTo>
                  <a:pt x="459676" y="5943029"/>
                </a:lnTo>
                <a:lnTo>
                  <a:pt x="490442" y="5878926"/>
                </a:lnTo>
                <a:lnTo>
                  <a:pt x="492062" y="5876258"/>
                </a:lnTo>
                <a:lnTo>
                  <a:pt x="544735" y="5848922"/>
                </a:lnTo>
                <a:lnTo>
                  <a:pt x="544735" y="5786533"/>
                </a:lnTo>
                <a:lnTo>
                  <a:pt x="553879" y="5759673"/>
                </a:lnTo>
                <a:lnTo>
                  <a:pt x="581787" y="5713286"/>
                </a:lnTo>
                <a:lnTo>
                  <a:pt x="669608" y="5541550"/>
                </a:lnTo>
                <a:lnTo>
                  <a:pt x="706755" y="5471351"/>
                </a:lnTo>
                <a:lnTo>
                  <a:pt x="938879" y="5196269"/>
                </a:lnTo>
                <a:lnTo>
                  <a:pt x="938879" y="5131880"/>
                </a:lnTo>
                <a:lnTo>
                  <a:pt x="1000601" y="5053394"/>
                </a:lnTo>
                <a:lnTo>
                  <a:pt x="1036892" y="5007198"/>
                </a:lnTo>
                <a:lnTo>
                  <a:pt x="1075468" y="4958144"/>
                </a:lnTo>
                <a:lnTo>
                  <a:pt x="1102805" y="4958144"/>
                </a:lnTo>
                <a:lnTo>
                  <a:pt x="1144429" y="4911661"/>
                </a:lnTo>
                <a:lnTo>
                  <a:pt x="1163955" y="4889849"/>
                </a:lnTo>
                <a:lnTo>
                  <a:pt x="1261491" y="4780788"/>
                </a:lnTo>
                <a:lnTo>
                  <a:pt x="1300543" y="4737164"/>
                </a:lnTo>
                <a:lnTo>
                  <a:pt x="1301782" y="4735735"/>
                </a:lnTo>
                <a:lnTo>
                  <a:pt x="1301782" y="4675251"/>
                </a:lnTo>
                <a:lnTo>
                  <a:pt x="1350550" y="4636199"/>
                </a:lnTo>
                <a:lnTo>
                  <a:pt x="1418939" y="4581621"/>
                </a:lnTo>
                <a:lnTo>
                  <a:pt x="1467707" y="4542568"/>
                </a:lnTo>
                <a:lnTo>
                  <a:pt x="1467707" y="4487895"/>
                </a:lnTo>
                <a:lnTo>
                  <a:pt x="1530096" y="4487895"/>
                </a:lnTo>
                <a:lnTo>
                  <a:pt x="1564862" y="4479227"/>
                </a:lnTo>
                <a:lnTo>
                  <a:pt x="1654969" y="4427411"/>
                </a:lnTo>
                <a:lnTo>
                  <a:pt x="1712405" y="4369975"/>
                </a:lnTo>
                <a:lnTo>
                  <a:pt x="1764697" y="4317492"/>
                </a:lnTo>
                <a:lnTo>
                  <a:pt x="1808798" y="4273296"/>
                </a:lnTo>
                <a:lnTo>
                  <a:pt x="1850136" y="4273296"/>
                </a:lnTo>
                <a:lnTo>
                  <a:pt x="1893570" y="4228433"/>
                </a:lnTo>
                <a:lnTo>
                  <a:pt x="1906334" y="4215194"/>
                </a:lnTo>
                <a:lnTo>
                  <a:pt x="1970151" y="4149376"/>
                </a:lnTo>
                <a:lnTo>
                  <a:pt x="1995678" y="4122991"/>
                </a:lnTo>
                <a:lnTo>
                  <a:pt x="2039112" y="4078129"/>
                </a:lnTo>
                <a:lnTo>
                  <a:pt x="2148745" y="4078129"/>
                </a:lnTo>
                <a:lnTo>
                  <a:pt x="2187893" y="4029551"/>
                </a:lnTo>
                <a:lnTo>
                  <a:pt x="2199323" y="4015359"/>
                </a:lnTo>
                <a:lnTo>
                  <a:pt x="2256377" y="3944398"/>
                </a:lnTo>
                <a:lnTo>
                  <a:pt x="2279237" y="3916013"/>
                </a:lnTo>
                <a:lnTo>
                  <a:pt x="2318385" y="3867436"/>
                </a:lnTo>
                <a:lnTo>
                  <a:pt x="2427732" y="3867436"/>
                </a:lnTo>
                <a:lnTo>
                  <a:pt x="2457069" y="3812286"/>
                </a:lnTo>
                <a:lnTo>
                  <a:pt x="2460784" y="3805428"/>
                </a:lnTo>
                <a:lnTo>
                  <a:pt x="2490121" y="3750374"/>
                </a:lnTo>
                <a:lnTo>
                  <a:pt x="2513553" y="3750374"/>
                </a:lnTo>
                <a:lnTo>
                  <a:pt x="2543366" y="3725132"/>
                </a:lnTo>
                <a:lnTo>
                  <a:pt x="2555462" y="3714941"/>
                </a:lnTo>
                <a:lnTo>
                  <a:pt x="2615851" y="3663982"/>
                </a:lnTo>
                <a:lnTo>
                  <a:pt x="2639949" y="3643694"/>
                </a:lnTo>
                <a:lnTo>
                  <a:pt x="2663857" y="3623501"/>
                </a:lnTo>
                <a:lnTo>
                  <a:pt x="2695099" y="3623501"/>
                </a:lnTo>
                <a:lnTo>
                  <a:pt x="2731961" y="3573113"/>
                </a:lnTo>
                <a:lnTo>
                  <a:pt x="2786920" y="3498247"/>
                </a:lnTo>
                <a:lnTo>
                  <a:pt x="2823782" y="3447860"/>
                </a:lnTo>
                <a:lnTo>
                  <a:pt x="2933033" y="3447860"/>
                </a:lnTo>
                <a:lnTo>
                  <a:pt x="2933033" y="3346418"/>
                </a:lnTo>
                <a:lnTo>
                  <a:pt x="2974086" y="3346418"/>
                </a:lnTo>
                <a:lnTo>
                  <a:pt x="2990755" y="3332988"/>
                </a:lnTo>
                <a:lnTo>
                  <a:pt x="3014567" y="3313748"/>
                </a:lnTo>
                <a:lnTo>
                  <a:pt x="3247263" y="3125915"/>
                </a:lnTo>
                <a:lnTo>
                  <a:pt x="3413093" y="3065431"/>
                </a:lnTo>
                <a:lnTo>
                  <a:pt x="3455670" y="3057335"/>
                </a:lnTo>
                <a:lnTo>
                  <a:pt x="3515678" y="3045905"/>
                </a:lnTo>
                <a:lnTo>
                  <a:pt x="3577019" y="3034284"/>
                </a:lnTo>
                <a:lnTo>
                  <a:pt x="3577019" y="2999137"/>
                </a:lnTo>
                <a:lnTo>
                  <a:pt x="3630454" y="2966752"/>
                </a:lnTo>
                <a:lnTo>
                  <a:pt x="3659696" y="2949035"/>
                </a:lnTo>
                <a:lnTo>
                  <a:pt x="3806381" y="2860167"/>
                </a:lnTo>
                <a:lnTo>
                  <a:pt x="3865150" y="2824639"/>
                </a:lnTo>
                <a:lnTo>
                  <a:pt x="3918490" y="2792254"/>
                </a:lnTo>
                <a:lnTo>
                  <a:pt x="3918490" y="2735675"/>
                </a:lnTo>
                <a:lnTo>
                  <a:pt x="3974783" y="2708720"/>
                </a:lnTo>
                <a:lnTo>
                  <a:pt x="3999166" y="2697099"/>
                </a:lnTo>
                <a:lnTo>
                  <a:pt x="4053173" y="2671286"/>
                </a:lnTo>
                <a:lnTo>
                  <a:pt x="4124992" y="2649855"/>
                </a:lnTo>
                <a:lnTo>
                  <a:pt x="4176713" y="2634520"/>
                </a:lnTo>
                <a:lnTo>
                  <a:pt x="4236530" y="2616613"/>
                </a:lnTo>
                <a:lnTo>
                  <a:pt x="4236530" y="2583466"/>
                </a:lnTo>
                <a:lnTo>
                  <a:pt x="4299014" y="2583466"/>
                </a:lnTo>
                <a:lnTo>
                  <a:pt x="4325970" y="2583466"/>
                </a:lnTo>
                <a:lnTo>
                  <a:pt x="4380929" y="2583466"/>
                </a:lnTo>
                <a:lnTo>
                  <a:pt x="4505801" y="2517077"/>
                </a:lnTo>
                <a:lnTo>
                  <a:pt x="4575048" y="2444972"/>
                </a:lnTo>
                <a:lnTo>
                  <a:pt x="4597527" y="2400110"/>
                </a:lnTo>
                <a:lnTo>
                  <a:pt x="4597527" y="2337626"/>
                </a:lnTo>
                <a:lnTo>
                  <a:pt x="4698968" y="2337626"/>
                </a:lnTo>
                <a:lnTo>
                  <a:pt x="4736116" y="2282952"/>
                </a:lnTo>
                <a:lnTo>
                  <a:pt x="4792599" y="2282952"/>
                </a:lnTo>
                <a:lnTo>
                  <a:pt x="4811173" y="2223326"/>
                </a:lnTo>
                <a:lnTo>
                  <a:pt x="4818983" y="2198180"/>
                </a:lnTo>
                <a:lnTo>
                  <a:pt x="4837557" y="2138553"/>
                </a:lnTo>
                <a:lnTo>
                  <a:pt x="4917568" y="2138553"/>
                </a:lnTo>
                <a:lnTo>
                  <a:pt x="4917568" y="2087880"/>
                </a:lnTo>
                <a:lnTo>
                  <a:pt x="4979956" y="2087880"/>
                </a:lnTo>
                <a:lnTo>
                  <a:pt x="5052155" y="2087880"/>
                </a:lnTo>
                <a:lnTo>
                  <a:pt x="5114639" y="2087880"/>
                </a:lnTo>
                <a:lnTo>
                  <a:pt x="5114639" y="2027396"/>
                </a:lnTo>
                <a:lnTo>
                  <a:pt x="5177028" y="2027396"/>
                </a:lnTo>
                <a:lnTo>
                  <a:pt x="5188744" y="2027396"/>
                </a:lnTo>
                <a:lnTo>
                  <a:pt x="5251228" y="2027396"/>
                </a:lnTo>
                <a:lnTo>
                  <a:pt x="5251228" y="1998059"/>
                </a:lnTo>
                <a:lnTo>
                  <a:pt x="5313617" y="1998059"/>
                </a:lnTo>
                <a:lnTo>
                  <a:pt x="5347716" y="1998059"/>
                </a:lnTo>
                <a:lnTo>
                  <a:pt x="5491258" y="1998059"/>
                </a:lnTo>
                <a:lnTo>
                  <a:pt x="5802059" y="1691735"/>
                </a:lnTo>
                <a:lnTo>
                  <a:pt x="5850636" y="1643920"/>
                </a:lnTo>
                <a:lnTo>
                  <a:pt x="5895118" y="1600010"/>
                </a:lnTo>
                <a:lnTo>
                  <a:pt x="5895118" y="1541526"/>
                </a:lnTo>
                <a:lnTo>
                  <a:pt x="5953697" y="1541526"/>
                </a:lnTo>
                <a:lnTo>
                  <a:pt x="5994464" y="1494187"/>
                </a:lnTo>
                <a:lnTo>
                  <a:pt x="6002465" y="1467326"/>
                </a:lnTo>
                <a:lnTo>
                  <a:pt x="6002465" y="1404938"/>
                </a:lnTo>
                <a:lnTo>
                  <a:pt x="6064853" y="1404938"/>
                </a:lnTo>
                <a:lnTo>
                  <a:pt x="6094095" y="1404938"/>
                </a:lnTo>
                <a:lnTo>
                  <a:pt x="6156579" y="1404938"/>
                </a:lnTo>
                <a:lnTo>
                  <a:pt x="6156579" y="1317117"/>
                </a:lnTo>
                <a:lnTo>
                  <a:pt x="6230779" y="1317117"/>
                </a:lnTo>
                <a:lnTo>
                  <a:pt x="6230779" y="1254633"/>
                </a:lnTo>
                <a:lnTo>
                  <a:pt x="6230684" y="1251776"/>
                </a:lnTo>
                <a:lnTo>
                  <a:pt x="6230684" y="1189292"/>
                </a:lnTo>
                <a:lnTo>
                  <a:pt x="6268784" y="1189292"/>
                </a:lnTo>
                <a:lnTo>
                  <a:pt x="6286024" y="1172051"/>
                </a:lnTo>
                <a:lnTo>
                  <a:pt x="6311170" y="1147001"/>
                </a:lnTo>
                <a:lnTo>
                  <a:pt x="6328315" y="1129760"/>
                </a:lnTo>
                <a:lnTo>
                  <a:pt x="6481667" y="1129760"/>
                </a:lnTo>
                <a:lnTo>
                  <a:pt x="6552724" y="1129760"/>
                </a:lnTo>
                <a:lnTo>
                  <a:pt x="6615113" y="1129760"/>
                </a:lnTo>
                <a:lnTo>
                  <a:pt x="6615113" y="1077087"/>
                </a:lnTo>
                <a:lnTo>
                  <a:pt x="6677597" y="1077087"/>
                </a:lnTo>
                <a:lnTo>
                  <a:pt x="6739985" y="1077087"/>
                </a:lnTo>
                <a:lnTo>
                  <a:pt x="6802469" y="1077087"/>
                </a:lnTo>
                <a:lnTo>
                  <a:pt x="6802469" y="997077"/>
                </a:lnTo>
                <a:lnTo>
                  <a:pt x="6864858" y="997077"/>
                </a:lnTo>
                <a:lnTo>
                  <a:pt x="6905911" y="997077"/>
                </a:lnTo>
                <a:lnTo>
                  <a:pt x="6968300" y="997077"/>
                </a:lnTo>
                <a:lnTo>
                  <a:pt x="6968300" y="926878"/>
                </a:lnTo>
                <a:lnTo>
                  <a:pt x="7030784" y="926878"/>
                </a:lnTo>
                <a:lnTo>
                  <a:pt x="7040499" y="926878"/>
                </a:lnTo>
                <a:lnTo>
                  <a:pt x="7102983" y="926878"/>
                </a:lnTo>
                <a:lnTo>
                  <a:pt x="7102983" y="864394"/>
                </a:lnTo>
                <a:lnTo>
                  <a:pt x="7102983" y="860488"/>
                </a:lnTo>
                <a:lnTo>
                  <a:pt x="7102983" y="798100"/>
                </a:lnTo>
                <a:lnTo>
                  <a:pt x="7165372" y="798100"/>
                </a:lnTo>
                <a:lnTo>
                  <a:pt x="7194709" y="798100"/>
                </a:lnTo>
                <a:lnTo>
                  <a:pt x="7257098" y="798100"/>
                </a:lnTo>
                <a:lnTo>
                  <a:pt x="7257098" y="727805"/>
                </a:lnTo>
                <a:lnTo>
                  <a:pt x="7319582" y="727805"/>
                </a:lnTo>
                <a:lnTo>
                  <a:pt x="7366349" y="727805"/>
                </a:lnTo>
                <a:lnTo>
                  <a:pt x="7428833" y="727805"/>
                </a:lnTo>
                <a:lnTo>
                  <a:pt x="7428833" y="626364"/>
                </a:lnTo>
                <a:lnTo>
                  <a:pt x="7491222" y="626364"/>
                </a:lnTo>
                <a:lnTo>
                  <a:pt x="7598569" y="626364"/>
                </a:lnTo>
                <a:lnTo>
                  <a:pt x="7661053" y="626364"/>
                </a:lnTo>
                <a:lnTo>
                  <a:pt x="7661053" y="563880"/>
                </a:lnTo>
                <a:lnTo>
                  <a:pt x="7661053" y="476155"/>
                </a:lnTo>
                <a:lnTo>
                  <a:pt x="7661053" y="413671"/>
                </a:lnTo>
                <a:lnTo>
                  <a:pt x="7723442" y="413671"/>
                </a:lnTo>
                <a:lnTo>
                  <a:pt x="7750302" y="413671"/>
                </a:lnTo>
                <a:lnTo>
                  <a:pt x="7884414" y="413671"/>
                </a:lnTo>
                <a:lnTo>
                  <a:pt x="7938135" y="413671"/>
                </a:lnTo>
                <a:lnTo>
                  <a:pt x="8000524" y="413671"/>
                </a:lnTo>
                <a:lnTo>
                  <a:pt x="8000524" y="316135"/>
                </a:lnTo>
                <a:lnTo>
                  <a:pt x="8063008" y="316135"/>
                </a:lnTo>
                <a:lnTo>
                  <a:pt x="8090345" y="316135"/>
                </a:lnTo>
                <a:lnTo>
                  <a:pt x="8152733" y="316135"/>
                </a:lnTo>
                <a:lnTo>
                  <a:pt x="8152733" y="253651"/>
                </a:lnTo>
                <a:lnTo>
                  <a:pt x="8152733" y="238030"/>
                </a:lnTo>
                <a:lnTo>
                  <a:pt x="8152733" y="175641"/>
                </a:lnTo>
                <a:lnTo>
                  <a:pt x="8215217" y="175641"/>
                </a:lnTo>
                <a:lnTo>
                  <a:pt x="8238839" y="175641"/>
                </a:lnTo>
                <a:lnTo>
                  <a:pt x="8499539" y="175641"/>
                </a:lnTo>
                <a:lnTo>
                  <a:pt x="8546878" y="175641"/>
                </a:lnTo>
                <a:lnTo>
                  <a:pt x="8609362" y="175641"/>
                </a:lnTo>
                <a:lnTo>
                  <a:pt x="8609362" y="113157"/>
                </a:lnTo>
                <a:lnTo>
                  <a:pt x="8609362" y="62484"/>
                </a:lnTo>
                <a:lnTo>
                  <a:pt x="8609362" y="0"/>
                </a:lnTo>
                <a:lnTo>
                  <a:pt x="8671750" y="0"/>
                </a:lnTo>
                <a:lnTo>
                  <a:pt x="8704421" y="0"/>
                </a:lnTo>
                <a:lnTo>
                  <a:pt x="9847802" y="0"/>
                </a:lnTo>
                <a:lnTo>
                  <a:pt x="9913144" y="0"/>
                </a:lnTo>
                <a:lnTo>
                  <a:pt x="9975533" y="0"/>
                </a:lnTo>
              </a:path>
            </a:pathLst>
          </a:custGeom>
          <a:noFill/>
          <a:ln w="19050" cap="flat">
            <a:solidFill>
              <a:schemeClr val="accent3">
                <a:lumMod val="75000"/>
              </a:schemeClr>
            </a:solidFill>
            <a:prstDash val="solid"/>
            <a:miter/>
          </a:ln>
        </p:spPr>
        <p:txBody>
          <a:bodyPr rtlCol="0" anchor="ctr"/>
          <a:lstStyle/>
          <a:p>
            <a:endParaRPr lang="en-US"/>
          </a:p>
        </p:txBody>
      </p:sp>
      <p:sp>
        <p:nvSpPr>
          <p:cNvPr id="255" name="Graphic 253">
            <a:extLst>
              <a:ext uri="{FF2B5EF4-FFF2-40B4-BE49-F238E27FC236}">
                <a16:creationId xmlns:a16="http://schemas.microsoft.com/office/drawing/2014/main" id="{65D8543A-6629-4566-8BA3-39259C28F26F}"/>
              </a:ext>
            </a:extLst>
          </p:cNvPr>
          <p:cNvSpPr/>
          <p:nvPr/>
        </p:nvSpPr>
        <p:spPr>
          <a:xfrm>
            <a:off x="6673111" y="3937528"/>
            <a:ext cx="1745402" cy="976049"/>
          </a:xfrm>
          <a:custGeom>
            <a:avLst/>
            <a:gdLst>
              <a:gd name="connsiteX0" fmla="*/ 7591521 w 7591520"/>
              <a:gd name="connsiteY0" fmla="*/ 0 h 4032789"/>
              <a:gd name="connsiteX1" fmla="*/ 7202710 w 7591520"/>
              <a:gd name="connsiteY1" fmla="*/ 0 h 4032789"/>
              <a:gd name="connsiteX2" fmla="*/ 7202710 w 7591520"/>
              <a:gd name="connsiteY2" fmla="*/ 90583 h 4032789"/>
              <a:gd name="connsiteX3" fmla="*/ 7166324 w 7591520"/>
              <a:gd name="connsiteY3" fmla="*/ 90583 h 4032789"/>
              <a:gd name="connsiteX4" fmla="*/ 7166324 w 7591520"/>
              <a:gd name="connsiteY4" fmla="*/ 186500 h 4032789"/>
              <a:gd name="connsiteX5" fmla="*/ 7093458 w 7591520"/>
              <a:gd name="connsiteY5" fmla="*/ 186500 h 4032789"/>
              <a:gd name="connsiteX6" fmla="*/ 7093458 w 7591520"/>
              <a:gd name="connsiteY6" fmla="*/ 253365 h 4032789"/>
              <a:gd name="connsiteX7" fmla="*/ 7029546 w 7591520"/>
              <a:gd name="connsiteY7" fmla="*/ 253365 h 4032789"/>
              <a:gd name="connsiteX8" fmla="*/ 7029546 w 7591520"/>
              <a:gd name="connsiteY8" fmla="*/ 325374 h 4032789"/>
              <a:gd name="connsiteX9" fmla="*/ 6942678 w 7591520"/>
              <a:gd name="connsiteY9" fmla="*/ 325374 h 4032789"/>
              <a:gd name="connsiteX10" fmla="*/ 6942678 w 7591520"/>
              <a:gd name="connsiteY10" fmla="*/ 427196 h 4032789"/>
              <a:gd name="connsiteX11" fmla="*/ 6817805 w 7591520"/>
              <a:gd name="connsiteY11" fmla="*/ 427196 h 4032789"/>
              <a:gd name="connsiteX12" fmla="*/ 6817805 w 7591520"/>
              <a:gd name="connsiteY12" fmla="*/ 460629 h 4032789"/>
              <a:gd name="connsiteX13" fmla="*/ 6792564 w 7591520"/>
              <a:gd name="connsiteY13" fmla="*/ 460629 h 4032789"/>
              <a:gd name="connsiteX14" fmla="*/ 6792564 w 7591520"/>
              <a:gd name="connsiteY14" fmla="*/ 511112 h 4032789"/>
              <a:gd name="connsiteX15" fmla="*/ 6661880 w 7591520"/>
              <a:gd name="connsiteY15" fmla="*/ 511112 h 4032789"/>
              <a:gd name="connsiteX16" fmla="*/ 6661880 w 7591520"/>
              <a:gd name="connsiteY16" fmla="*/ 537877 h 4032789"/>
              <a:gd name="connsiteX17" fmla="*/ 6617970 w 7591520"/>
              <a:gd name="connsiteY17" fmla="*/ 537877 h 4032789"/>
              <a:gd name="connsiteX18" fmla="*/ 6617970 w 7591520"/>
              <a:gd name="connsiteY18" fmla="*/ 608457 h 4032789"/>
              <a:gd name="connsiteX19" fmla="*/ 6557105 w 7591520"/>
              <a:gd name="connsiteY19" fmla="*/ 608457 h 4032789"/>
              <a:gd name="connsiteX20" fmla="*/ 6511005 w 7591520"/>
              <a:gd name="connsiteY20" fmla="*/ 678275 h 4032789"/>
              <a:gd name="connsiteX21" fmla="*/ 6490145 w 7591520"/>
              <a:gd name="connsiteY21" fmla="*/ 678275 h 4032789"/>
              <a:gd name="connsiteX22" fmla="*/ 6470904 w 7591520"/>
              <a:gd name="connsiteY22" fmla="*/ 768191 h 4032789"/>
              <a:gd name="connsiteX23" fmla="*/ 6424803 w 7591520"/>
              <a:gd name="connsiteY23" fmla="*/ 768191 h 4032789"/>
              <a:gd name="connsiteX24" fmla="*/ 6424803 w 7591520"/>
              <a:gd name="connsiteY24" fmla="*/ 792004 h 4032789"/>
              <a:gd name="connsiteX25" fmla="*/ 6340126 w 7591520"/>
              <a:gd name="connsiteY25" fmla="*/ 792004 h 4032789"/>
              <a:gd name="connsiteX26" fmla="*/ 6340126 w 7591520"/>
              <a:gd name="connsiteY26" fmla="*/ 819436 h 4032789"/>
              <a:gd name="connsiteX27" fmla="*/ 6297073 w 7591520"/>
              <a:gd name="connsiteY27" fmla="*/ 819436 h 4032789"/>
              <a:gd name="connsiteX28" fmla="*/ 6297073 w 7591520"/>
              <a:gd name="connsiteY28" fmla="*/ 862489 h 4032789"/>
              <a:gd name="connsiteX29" fmla="*/ 6251734 w 7591520"/>
              <a:gd name="connsiteY29" fmla="*/ 862489 h 4032789"/>
              <a:gd name="connsiteX30" fmla="*/ 6251734 w 7591520"/>
              <a:gd name="connsiteY30" fmla="*/ 884873 h 4032789"/>
              <a:gd name="connsiteX31" fmla="*/ 6206395 w 7591520"/>
              <a:gd name="connsiteY31" fmla="*/ 884873 h 4032789"/>
              <a:gd name="connsiteX32" fmla="*/ 6166962 w 7591520"/>
              <a:gd name="connsiteY32" fmla="*/ 930878 h 4032789"/>
              <a:gd name="connsiteX33" fmla="*/ 6080094 w 7591520"/>
              <a:gd name="connsiteY33" fmla="*/ 930878 h 4032789"/>
              <a:gd name="connsiteX34" fmla="*/ 6080094 w 7591520"/>
              <a:gd name="connsiteY34" fmla="*/ 953929 h 4032789"/>
              <a:gd name="connsiteX35" fmla="*/ 5971604 w 7591520"/>
              <a:gd name="connsiteY35" fmla="*/ 953929 h 4032789"/>
              <a:gd name="connsiteX36" fmla="*/ 5971604 w 7591520"/>
              <a:gd name="connsiteY36" fmla="*/ 980694 h 4032789"/>
              <a:gd name="connsiteX37" fmla="*/ 5929980 w 7591520"/>
              <a:gd name="connsiteY37" fmla="*/ 1002983 h 4032789"/>
              <a:gd name="connsiteX38" fmla="*/ 5886164 w 7591520"/>
              <a:gd name="connsiteY38" fmla="*/ 1048322 h 4032789"/>
              <a:gd name="connsiteX39" fmla="*/ 5844540 w 7591520"/>
              <a:gd name="connsiteY39" fmla="*/ 1048322 h 4032789"/>
              <a:gd name="connsiteX40" fmla="*/ 5821585 w 7591520"/>
              <a:gd name="connsiteY40" fmla="*/ 1096518 h 4032789"/>
              <a:gd name="connsiteX41" fmla="*/ 5775484 w 7591520"/>
              <a:gd name="connsiteY41" fmla="*/ 1096518 h 4032789"/>
              <a:gd name="connsiteX42" fmla="*/ 5715286 w 7591520"/>
              <a:gd name="connsiteY42" fmla="*/ 1163479 h 4032789"/>
              <a:gd name="connsiteX43" fmla="*/ 5671471 w 7591520"/>
              <a:gd name="connsiteY43" fmla="*/ 1163479 h 4032789"/>
              <a:gd name="connsiteX44" fmla="*/ 5671471 w 7591520"/>
              <a:gd name="connsiteY44" fmla="*/ 1186434 h 4032789"/>
              <a:gd name="connsiteX45" fmla="*/ 5623941 w 7591520"/>
              <a:gd name="connsiteY45" fmla="*/ 1186434 h 4032789"/>
              <a:gd name="connsiteX46" fmla="*/ 5583841 w 7591520"/>
              <a:gd name="connsiteY46" fmla="*/ 1213199 h 4032789"/>
              <a:gd name="connsiteX47" fmla="*/ 5474589 w 7591520"/>
              <a:gd name="connsiteY47" fmla="*/ 1306068 h 4032789"/>
              <a:gd name="connsiteX48" fmla="*/ 5427821 w 7591520"/>
              <a:gd name="connsiteY48" fmla="*/ 1306068 h 4032789"/>
              <a:gd name="connsiteX49" fmla="*/ 5386197 w 7591520"/>
              <a:gd name="connsiteY49" fmla="*/ 1332071 h 4032789"/>
              <a:gd name="connsiteX50" fmla="*/ 5386197 w 7591520"/>
              <a:gd name="connsiteY50" fmla="*/ 1375220 h 4032789"/>
              <a:gd name="connsiteX51" fmla="*/ 5303711 w 7591520"/>
              <a:gd name="connsiteY51" fmla="*/ 1375220 h 4032789"/>
              <a:gd name="connsiteX52" fmla="*/ 5279898 w 7591520"/>
              <a:gd name="connsiteY52" fmla="*/ 1396746 h 4032789"/>
              <a:gd name="connsiteX53" fmla="*/ 5259895 w 7591520"/>
              <a:gd name="connsiteY53" fmla="*/ 1396746 h 4032789"/>
              <a:gd name="connsiteX54" fmla="*/ 5237607 w 7591520"/>
              <a:gd name="connsiteY54" fmla="*/ 1421225 h 4032789"/>
              <a:gd name="connsiteX55" fmla="*/ 5154454 w 7591520"/>
              <a:gd name="connsiteY55" fmla="*/ 1421225 h 4032789"/>
              <a:gd name="connsiteX56" fmla="*/ 5109782 w 7591520"/>
              <a:gd name="connsiteY56" fmla="*/ 1447229 h 4032789"/>
              <a:gd name="connsiteX57" fmla="*/ 5042154 w 7591520"/>
              <a:gd name="connsiteY57" fmla="*/ 1472565 h 4032789"/>
              <a:gd name="connsiteX58" fmla="*/ 4999102 w 7591520"/>
              <a:gd name="connsiteY58" fmla="*/ 1495520 h 4032789"/>
              <a:gd name="connsiteX59" fmla="*/ 4935951 w 7591520"/>
              <a:gd name="connsiteY59" fmla="*/ 1540097 h 4032789"/>
              <a:gd name="connsiteX60" fmla="*/ 4935951 w 7591520"/>
              <a:gd name="connsiteY60" fmla="*/ 1563148 h 4032789"/>
              <a:gd name="connsiteX61" fmla="*/ 4891374 w 7591520"/>
              <a:gd name="connsiteY61" fmla="*/ 1563148 h 4032789"/>
              <a:gd name="connsiteX62" fmla="*/ 4806696 w 7591520"/>
              <a:gd name="connsiteY62" fmla="*/ 1609916 h 4032789"/>
              <a:gd name="connsiteX63" fmla="*/ 4742022 w 7591520"/>
              <a:gd name="connsiteY63" fmla="*/ 1630775 h 4032789"/>
              <a:gd name="connsiteX64" fmla="*/ 4655154 w 7591520"/>
              <a:gd name="connsiteY64" fmla="*/ 1653826 h 4032789"/>
              <a:gd name="connsiteX65" fmla="*/ 4612005 w 7591520"/>
              <a:gd name="connsiteY65" fmla="*/ 1679067 h 4032789"/>
              <a:gd name="connsiteX66" fmla="*/ 4566666 w 7591520"/>
              <a:gd name="connsiteY66" fmla="*/ 1702118 h 4032789"/>
              <a:gd name="connsiteX67" fmla="*/ 4502087 w 7591520"/>
              <a:gd name="connsiteY67" fmla="*/ 1726597 h 4032789"/>
              <a:gd name="connsiteX68" fmla="*/ 4502087 w 7591520"/>
              <a:gd name="connsiteY68" fmla="*/ 1748885 h 4032789"/>
              <a:gd name="connsiteX69" fmla="*/ 4440460 w 7591520"/>
              <a:gd name="connsiteY69" fmla="*/ 1773460 h 4032789"/>
              <a:gd name="connsiteX70" fmla="*/ 4416648 w 7591520"/>
              <a:gd name="connsiteY70" fmla="*/ 1797177 h 4032789"/>
              <a:gd name="connsiteX71" fmla="*/ 4374261 w 7591520"/>
              <a:gd name="connsiteY71" fmla="*/ 1797177 h 4032789"/>
              <a:gd name="connsiteX72" fmla="*/ 4331970 w 7591520"/>
              <a:gd name="connsiteY72" fmla="*/ 1817942 h 4032789"/>
              <a:gd name="connsiteX73" fmla="*/ 4158806 w 7591520"/>
              <a:gd name="connsiteY73" fmla="*/ 1982153 h 4032789"/>
              <a:gd name="connsiteX74" fmla="*/ 4094893 w 7591520"/>
              <a:gd name="connsiteY74" fmla="*/ 1982153 h 4032789"/>
              <a:gd name="connsiteX75" fmla="*/ 4050411 w 7591520"/>
              <a:gd name="connsiteY75" fmla="*/ 2007394 h 4032789"/>
              <a:gd name="connsiteX76" fmla="*/ 3983450 w 7591520"/>
              <a:gd name="connsiteY76" fmla="*/ 2052733 h 4032789"/>
              <a:gd name="connsiteX77" fmla="*/ 3920299 w 7591520"/>
              <a:gd name="connsiteY77" fmla="*/ 2052733 h 4032789"/>
              <a:gd name="connsiteX78" fmla="*/ 3854196 w 7591520"/>
              <a:gd name="connsiteY78" fmla="*/ 2098072 h 4032789"/>
              <a:gd name="connsiteX79" fmla="*/ 3834860 w 7591520"/>
              <a:gd name="connsiteY79" fmla="*/ 2098072 h 4032789"/>
              <a:gd name="connsiteX80" fmla="*/ 3792570 w 7591520"/>
              <a:gd name="connsiteY80" fmla="*/ 2121122 h 4032789"/>
              <a:gd name="connsiteX81" fmla="*/ 3721989 w 7591520"/>
              <a:gd name="connsiteY81" fmla="*/ 2166366 h 4032789"/>
              <a:gd name="connsiteX82" fmla="*/ 3661791 w 7591520"/>
              <a:gd name="connsiteY82" fmla="*/ 2166366 h 4032789"/>
              <a:gd name="connsiteX83" fmla="*/ 3615023 w 7591520"/>
              <a:gd name="connsiteY83" fmla="*/ 2190941 h 4032789"/>
              <a:gd name="connsiteX84" fmla="*/ 3532537 w 7591520"/>
              <a:gd name="connsiteY84" fmla="*/ 2219230 h 4032789"/>
              <a:gd name="connsiteX85" fmla="*/ 3487198 w 7591520"/>
              <a:gd name="connsiteY85" fmla="*/ 2237708 h 4032789"/>
              <a:gd name="connsiteX86" fmla="*/ 3291840 w 7591520"/>
              <a:gd name="connsiteY86" fmla="*/ 2332863 h 4032789"/>
              <a:gd name="connsiteX87" fmla="*/ 3250978 w 7591520"/>
              <a:gd name="connsiteY87" fmla="*/ 2332863 h 4032789"/>
              <a:gd name="connsiteX88" fmla="*/ 3184874 w 7591520"/>
              <a:gd name="connsiteY88" fmla="*/ 2380393 h 4032789"/>
              <a:gd name="connsiteX89" fmla="*/ 3164777 w 7591520"/>
              <a:gd name="connsiteY89" fmla="*/ 2380393 h 4032789"/>
              <a:gd name="connsiteX90" fmla="*/ 3102388 w 7591520"/>
              <a:gd name="connsiteY90" fmla="*/ 2404872 h 4032789"/>
              <a:gd name="connsiteX91" fmla="*/ 2947797 w 7591520"/>
              <a:gd name="connsiteY91" fmla="*/ 2493264 h 4032789"/>
              <a:gd name="connsiteX92" fmla="*/ 2923985 w 7591520"/>
              <a:gd name="connsiteY92" fmla="*/ 2493264 h 4032789"/>
              <a:gd name="connsiteX93" fmla="*/ 2773966 w 7591520"/>
              <a:gd name="connsiteY93" fmla="*/ 2586895 h 4032789"/>
              <a:gd name="connsiteX94" fmla="*/ 2731580 w 7591520"/>
              <a:gd name="connsiteY94" fmla="*/ 2611470 h 4032789"/>
              <a:gd name="connsiteX95" fmla="*/ 2667000 w 7591520"/>
              <a:gd name="connsiteY95" fmla="*/ 2658237 h 4032789"/>
              <a:gd name="connsiteX96" fmla="*/ 2649188 w 7591520"/>
              <a:gd name="connsiteY96" fmla="*/ 2658237 h 4032789"/>
              <a:gd name="connsiteX97" fmla="*/ 2646236 w 7591520"/>
              <a:gd name="connsiteY97" fmla="*/ 2658237 h 4032789"/>
              <a:gd name="connsiteX98" fmla="*/ 2603087 w 7591520"/>
              <a:gd name="connsiteY98" fmla="*/ 2682812 h 4032789"/>
              <a:gd name="connsiteX99" fmla="*/ 2581561 w 7591520"/>
              <a:gd name="connsiteY99" fmla="*/ 2705767 h 4032789"/>
              <a:gd name="connsiteX100" fmla="*/ 2516124 w 7591520"/>
              <a:gd name="connsiteY100" fmla="*/ 2705767 h 4032789"/>
              <a:gd name="connsiteX101" fmla="*/ 2323052 w 7591520"/>
              <a:gd name="connsiteY101" fmla="*/ 2820924 h 4032789"/>
              <a:gd name="connsiteX102" fmla="*/ 2192941 w 7591520"/>
              <a:gd name="connsiteY102" fmla="*/ 2890838 h 4032789"/>
              <a:gd name="connsiteX103" fmla="*/ 2105311 w 7591520"/>
              <a:gd name="connsiteY103" fmla="*/ 2940558 h 4032789"/>
              <a:gd name="connsiteX104" fmla="*/ 2040731 w 7591520"/>
              <a:gd name="connsiteY104" fmla="*/ 2986564 h 4032789"/>
              <a:gd name="connsiteX105" fmla="*/ 2022824 w 7591520"/>
              <a:gd name="connsiteY105" fmla="*/ 2986564 h 4032789"/>
              <a:gd name="connsiteX106" fmla="*/ 1955959 w 7591520"/>
              <a:gd name="connsiteY106" fmla="*/ 3008186 h 4032789"/>
              <a:gd name="connsiteX107" fmla="*/ 1912906 w 7591520"/>
              <a:gd name="connsiteY107" fmla="*/ 3032665 h 4032789"/>
              <a:gd name="connsiteX108" fmla="*/ 1782128 w 7591520"/>
              <a:gd name="connsiteY108" fmla="*/ 3103245 h 4032789"/>
              <a:gd name="connsiteX109" fmla="*/ 1739075 w 7591520"/>
              <a:gd name="connsiteY109" fmla="*/ 3124105 h 4032789"/>
              <a:gd name="connsiteX110" fmla="*/ 1696688 w 7591520"/>
              <a:gd name="connsiteY110" fmla="*/ 3147822 h 4032789"/>
              <a:gd name="connsiteX111" fmla="*/ 1652873 w 7591520"/>
              <a:gd name="connsiteY111" fmla="*/ 3169349 h 4032789"/>
              <a:gd name="connsiteX112" fmla="*/ 1605343 w 7591520"/>
              <a:gd name="connsiteY112" fmla="*/ 3194590 h 4032789"/>
              <a:gd name="connsiteX113" fmla="*/ 1546670 w 7591520"/>
              <a:gd name="connsiteY113" fmla="*/ 3216974 h 4032789"/>
              <a:gd name="connsiteX114" fmla="*/ 1502093 w 7591520"/>
              <a:gd name="connsiteY114" fmla="*/ 3240691 h 4032789"/>
              <a:gd name="connsiteX115" fmla="*/ 1481233 w 7591520"/>
              <a:gd name="connsiteY115" fmla="*/ 3240691 h 4032789"/>
              <a:gd name="connsiteX116" fmla="*/ 1415891 w 7591520"/>
              <a:gd name="connsiteY116" fmla="*/ 3286792 h 4032789"/>
              <a:gd name="connsiteX117" fmla="*/ 1329690 w 7591520"/>
              <a:gd name="connsiteY117" fmla="*/ 3336608 h 4032789"/>
              <a:gd name="connsiteX118" fmla="*/ 1221200 w 7591520"/>
              <a:gd name="connsiteY118" fmla="*/ 3404140 h 4032789"/>
              <a:gd name="connsiteX119" fmla="*/ 1202627 w 7591520"/>
              <a:gd name="connsiteY119" fmla="*/ 3404140 h 4032789"/>
              <a:gd name="connsiteX120" fmla="*/ 1152906 w 7591520"/>
              <a:gd name="connsiteY120" fmla="*/ 3427190 h 4032789"/>
              <a:gd name="connsiteX121" fmla="*/ 1112044 w 7591520"/>
              <a:gd name="connsiteY121" fmla="*/ 3451003 h 4032789"/>
              <a:gd name="connsiteX122" fmla="*/ 1046607 w 7591520"/>
              <a:gd name="connsiteY122" fmla="*/ 3497771 h 4032789"/>
              <a:gd name="connsiteX123" fmla="*/ 1005840 w 7591520"/>
              <a:gd name="connsiteY123" fmla="*/ 3518440 h 4032789"/>
              <a:gd name="connsiteX124" fmla="*/ 982694 w 7591520"/>
              <a:gd name="connsiteY124" fmla="*/ 3545300 h 4032789"/>
              <a:gd name="connsiteX125" fmla="*/ 938213 w 7591520"/>
              <a:gd name="connsiteY125" fmla="*/ 3566922 h 4032789"/>
              <a:gd name="connsiteX126" fmla="*/ 895064 w 7591520"/>
              <a:gd name="connsiteY126" fmla="*/ 3566922 h 4032789"/>
              <a:gd name="connsiteX127" fmla="*/ 854964 w 7591520"/>
              <a:gd name="connsiteY127" fmla="*/ 3589115 h 4032789"/>
              <a:gd name="connsiteX128" fmla="*/ 830390 w 7591520"/>
              <a:gd name="connsiteY128" fmla="*/ 3613690 h 4032789"/>
              <a:gd name="connsiteX129" fmla="*/ 722662 w 7591520"/>
              <a:gd name="connsiteY129" fmla="*/ 3709511 h 4032789"/>
              <a:gd name="connsiteX130" fmla="*/ 680371 w 7591520"/>
              <a:gd name="connsiteY130" fmla="*/ 3731038 h 4032789"/>
              <a:gd name="connsiteX131" fmla="*/ 636556 w 7591520"/>
              <a:gd name="connsiteY131" fmla="*/ 3754088 h 4032789"/>
              <a:gd name="connsiteX132" fmla="*/ 574834 w 7591520"/>
              <a:gd name="connsiteY132" fmla="*/ 3823145 h 4032789"/>
              <a:gd name="connsiteX133" fmla="*/ 550355 w 7591520"/>
              <a:gd name="connsiteY133" fmla="*/ 3823145 h 4032789"/>
              <a:gd name="connsiteX134" fmla="*/ 528828 w 7591520"/>
              <a:gd name="connsiteY134" fmla="*/ 3849148 h 4032789"/>
              <a:gd name="connsiteX135" fmla="*/ 489395 w 7591520"/>
              <a:gd name="connsiteY135" fmla="*/ 3869246 h 4032789"/>
              <a:gd name="connsiteX136" fmla="*/ 399574 w 7591520"/>
              <a:gd name="connsiteY136" fmla="*/ 3942779 h 4032789"/>
              <a:gd name="connsiteX137" fmla="*/ 379476 w 7591520"/>
              <a:gd name="connsiteY137" fmla="*/ 3965829 h 4032789"/>
              <a:gd name="connsiteX138" fmla="*/ 348234 w 7591520"/>
              <a:gd name="connsiteY138" fmla="*/ 4032790 h 4032789"/>
              <a:gd name="connsiteX139" fmla="*/ 0 w 7591520"/>
              <a:gd name="connsiteY139" fmla="*/ 4032790 h 40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591520" h="4032789">
                <a:moveTo>
                  <a:pt x="7591521" y="0"/>
                </a:moveTo>
                <a:lnTo>
                  <a:pt x="7202710" y="0"/>
                </a:lnTo>
                <a:lnTo>
                  <a:pt x="7202710" y="90583"/>
                </a:lnTo>
                <a:lnTo>
                  <a:pt x="7166324" y="90583"/>
                </a:lnTo>
                <a:lnTo>
                  <a:pt x="7166324" y="186500"/>
                </a:lnTo>
                <a:lnTo>
                  <a:pt x="7093458" y="186500"/>
                </a:lnTo>
                <a:lnTo>
                  <a:pt x="7093458" y="253365"/>
                </a:lnTo>
                <a:lnTo>
                  <a:pt x="7029546" y="253365"/>
                </a:lnTo>
                <a:lnTo>
                  <a:pt x="7029546" y="325374"/>
                </a:lnTo>
                <a:lnTo>
                  <a:pt x="6942678" y="325374"/>
                </a:lnTo>
                <a:lnTo>
                  <a:pt x="6942678" y="427196"/>
                </a:lnTo>
                <a:lnTo>
                  <a:pt x="6817805" y="427196"/>
                </a:lnTo>
                <a:lnTo>
                  <a:pt x="6817805" y="460629"/>
                </a:lnTo>
                <a:lnTo>
                  <a:pt x="6792564" y="460629"/>
                </a:lnTo>
                <a:lnTo>
                  <a:pt x="6792564" y="511112"/>
                </a:lnTo>
                <a:lnTo>
                  <a:pt x="6661880" y="511112"/>
                </a:lnTo>
                <a:lnTo>
                  <a:pt x="6661880" y="537877"/>
                </a:lnTo>
                <a:lnTo>
                  <a:pt x="6617970" y="537877"/>
                </a:lnTo>
                <a:lnTo>
                  <a:pt x="6617970" y="608457"/>
                </a:lnTo>
                <a:lnTo>
                  <a:pt x="6557105" y="608457"/>
                </a:lnTo>
                <a:lnTo>
                  <a:pt x="6511005" y="678275"/>
                </a:lnTo>
                <a:lnTo>
                  <a:pt x="6490145" y="678275"/>
                </a:lnTo>
                <a:lnTo>
                  <a:pt x="6470904" y="768191"/>
                </a:lnTo>
                <a:lnTo>
                  <a:pt x="6424803" y="768191"/>
                </a:lnTo>
                <a:lnTo>
                  <a:pt x="6424803" y="792004"/>
                </a:lnTo>
                <a:lnTo>
                  <a:pt x="6340126" y="792004"/>
                </a:lnTo>
                <a:lnTo>
                  <a:pt x="6340126" y="819436"/>
                </a:lnTo>
                <a:lnTo>
                  <a:pt x="6297073" y="819436"/>
                </a:lnTo>
                <a:lnTo>
                  <a:pt x="6297073" y="862489"/>
                </a:lnTo>
                <a:lnTo>
                  <a:pt x="6251734" y="862489"/>
                </a:lnTo>
                <a:lnTo>
                  <a:pt x="6251734" y="884873"/>
                </a:lnTo>
                <a:lnTo>
                  <a:pt x="6206395" y="884873"/>
                </a:lnTo>
                <a:lnTo>
                  <a:pt x="6166962" y="930878"/>
                </a:lnTo>
                <a:lnTo>
                  <a:pt x="6080094" y="930878"/>
                </a:lnTo>
                <a:lnTo>
                  <a:pt x="6080094" y="953929"/>
                </a:lnTo>
                <a:lnTo>
                  <a:pt x="5971604" y="953929"/>
                </a:lnTo>
                <a:lnTo>
                  <a:pt x="5971604" y="980694"/>
                </a:lnTo>
                <a:lnTo>
                  <a:pt x="5929980" y="1002983"/>
                </a:lnTo>
                <a:lnTo>
                  <a:pt x="5886164" y="1048322"/>
                </a:lnTo>
                <a:lnTo>
                  <a:pt x="5844540" y="1048322"/>
                </a:lnTo>
                <a:lnTo>
                  <a:pt x="5821585" y="1096518"/>
                </a:lnTo>
                <a:lnTo>
                  <a:pt x="5775484" y="1096518"/>
                </a:lnTo>
                <a:lnTo>
                  <a:pt x="5715286" y="1163479"/>
                </a:lnTo>
                <a:lnTo>
                  <a:pt x="5671471" y="1163479"/>
                </a:lnTo>
                <a:lnTo>
                  <a:pt x="5671471" y="1186434"/>
                </a:lnTo>
                <a:lnTo>
                  <a:pt x="5623941" y="1186434"/>
                </a:lnTo>
                <a:lnTo>
                  <a:pt x="5583841" y="1213199"/>
                </a:lnTo>
                <a:lnTo>
                  <a:pt x="5474589" y="1306068"/>
                </a:lnTo>
                <a:lnTo>
                  <a:pt x="5427821" y="1306068"/>
                </a:lnTo>
                <a:lnTo>
                  <a:pt x="5386197" y="1332071"/>
                </a:lnTo>
                <a:lnTo>
                  <a:pt x="5386197" y="1375220"/>
                </a:lnTo>
                <a:lnTo>
                  <a:pt x="5303711" y="1375220"/>
                </a:lnTo>
                <a:lnTo>
                  <a:pt x="5279898" y="1396746"/>
                </a:lnTo>
                <a:lnTo>
                  <a:pt x="5259895" y="1396746"/>
                </a:lnTo>
                <a:lnTo>
                  <a:pt x="5237607" y="1421225"/>
                </a:lnTo>
                <a:lnTo>
                  <a:pt x="5154454" y="1421225"/>
                </a:lnTo>
                <a:lnTo>
                  <a:pt x="5109782" y="1447229"/>
                </a:lnTo>
                <a:lnTo>
                  <a:pt x="5042154" y="1472565"/>
                </a:lnTo>
                <a:lnTo>
                  <a:pt x="4999102" y="1495520"/>
                </a:lnTo>
                <a:lnTo>
                  <a:pt x="4935951" y="1540097"/>
                </a:lnTo>
                <a:lnTo>
                  <a:pt x="4935951" y="1563148"/>
                </a:lnTo>
                <a:lnTo>
                  <a:pt x="4891374" y="1563148"/>
                </a:lnTo>
                <a:lnTo>
                  <a:pt x="4806696" y="1609916"/>
                </a:lnTo>
                <a:lnTo>
                  <a:pt x="4742022" y="1630775"/>
                </a:lnTo>
                <a:lnTo>
                  <a:pt x="4655154" y="1653826"/>
                </a:lnTo>
                <a:lnTo>
                  <a:pt x="4612005" y="1679067"/>
                </a:lnTo>
                <a:lnTo>
                  <a:pt x="4566666" y="1702118"/>
                </a:lnTo>
                <a:lnTo>
                  <a:pt x="4502087" y="1726597"/>
                </a:lnTo>
                <a:lnTo>
                  <a:pt x="4502087" y="1748885"/>
                </a:lnTo>
                <a:lnTo>
                  <a:pt x="4440460" y="1773460"/>
                </a:lnTo>
                <a:lnTo>
                  <a:pt x="4416648" y="1797177"/>
                </a:lnTo>
                <a:lnTo>
                  <a:pt x="4374261" y="1797177"/>
                </a:lnTo>
                <a:lnTo>
                  <a:pt x="4331970" y="1817942"/>
                </a:lnTo>
                <a:lnTo>
                  <a:pt x="4158806" y="1982153"/>
                </a:lnTo>
                <a:lnTo>
                  <a:pt x="4094893" y="1982153"/>
                </a:lnTo>
                <a:lnTo>
                  <a:pt x="4050411" y="2007394"/>
                </a:lnTo>
                <a:lnTo>
                  <a:pt x="3983450" y="2052733"/>
                </a:lnTo>
                <a:lnTo>
                  <a:pt x="3920299" y="2052733"/>
                </a:lnTo>
                <a:lnTo>
                  <a:pt x="3854196" y="2098072"/>
                </a:lnTo>
                <a:lnTo>
                  <a:pt x="3834860" y="2098072"/>
                </a:lnTo>
                <a:lnTo>
                  <a:pt x="3792570" y="2121122"/>
                </a:lnTo>
                <a:lnTo>
                  <a:pt x="3721989" y="2166366"/>
                </a:lnTo>
                <a:lnTo>
                  <a:pt x="3661791" y="2166366"/>
                </a:lnTo>
                <a:lnTo>
                  <a:pt x="3615023" y="2190941"/>
                </a:lnTo>
                <a:lnTo>
                  <a:pt x="3532537" y="2219230"/>
                </a:lnTo>
                <a:lnTo>
                  <a:pt x="3487198" y="2237708"/>
                </a:lnTo>
                <a:lnTo>
                  <a:pt x="3291840" y="2332863"/>
                </a:lnTo>
                <a:lnTo>
                  <a:pt x="3250978" y="2332863"/>
                </a:lnTo>
                <a:lnTo>
                  <a:pt x="3184874" y="2380393"/>
                </a:lnTo>
                <a:lnTo>
                  <a:pt x="3164777" y="2380393"/>
                </a:lnTo>
                <a:lnTo>
                  <a:pt x="3102388" y="2404872"/>
                </a:lnTo>
                <a:lnTo>
                  <a:pt x="2947797" y="2493264"/>
                </a:lnTo>
                <a:lnTo>
                  <a:pt x="2923985" y="2493264"/>
                </a:lnTo>
                <a:lnTo>
                  <a:pt x="2773966" y="2586895"/>
                </a:lnTo>
                <a:lnTo>
                  <a:pt x="2731580" y="2611470"/>
                </a:lnTo>
                <a:lnTo>
                  <a:pt x="2667000" y="2658237"/>
                </a:lnTo>
                <a:lnTo>
                  <a:pt x="2649188" y="2658237"/>
                </a:lnTo>
                <a:lnTo>
                  <a:pt x="2646236" y="2658237"/>
                </a:lnTo>
                <a:lnTo>
                  <a:pt x="2603087" y="2682812"/>
                </a:lnTo>
                <a:lnTo>
                  <a:pt x="2581561" y="2705767"/>
                </a:lnTo>
                <a:lnTo>
                  <a:pt x="2516124" y="2705767"/>
                </a:lnTo>
                <a:lnTo>
                  <a:pt x="2323052" y="2820924"/>
                </a:lnTo>
                <a:lnTo>
                  <a:pt x="2192941" y="2890838"/>
                </a:lnTo>
                <a:lnTo>
                  <a:pt x="2105311" y="2940558"/>
                </a:lnTo>
                <a:lnTo>
                  <a:pt x="2040731" y="2986564"/>
                </a:lnTo>
                <a:lnTo>
                  <a:pt x="2022824" y="2986564"/>
                </a:lnTo>
                <a:lnTo>
                  <a:pt x="1955959" y="3008186"/>
                </a:lnTo>
                <a:lnTo>
                  <a:pt x="1912906" y="3032665"/>
                </a:lnTo>
                <a:lnTo>
                  <a:pt x="1782128" y="3103245"/>
                </a:lnTo>
                <a:lnTo>
                  <a:pt x="1739075" y="3124105"/>
                </a:lnTo>
                <a:lnTo>
                  <a:pt x="1696688" y="3147822"/>
                </a:lnTo>
                <a:lnTo>
                  <a:pt x="1652873" y="3169349"/>
                </a:lnTo>
                <a:lnTo>
                  <a:pt x="1605343" y="3194590"/>
                </a:lnTo>
                <a:lnTo>
                  <a:pt x="1546670" y="3216974"/>
                </a:lnTo>
                <a:lnTo>
                  <a:pt x="1502093" y="3240691"/>
                </a:lnTo>
                <a:lnTo>
                  <a:pt x="1481233" y="3240691"/>
                </a:lnTo>
                <a:lnTo>
                  <a:pt x="1415891" y="3286792"/>
                </a:lnTo>
                <a:lnTo>
                  <a:pt x="1329690" y="3336608"/>
                </a:lnTo>
                <a:lnTo>
                  <a:pt x="1221200" y="3404140"/>
                </a:lnTo>
                <a:lnTo>
                  <a:pt x="1202627" y="3404140"/>
                </a:lnTo>
                <a:lnTo>
                  <a:pt x="1152906" y="3427190"/>
                </a:lnTo>
                <a:lnTo>
                  <a:pt x="1112044" y="3451003"/>
                </a:lnTo>
                <a:lnTo>
                  <a:pt x="1046607" y="3497771"/>
                </a:lnTo>
                <a:lnTo>
                  <a:pt x="1005840" y="3518440"/>
                </a:lnTo>
                <a:lnTo>
                  <a:pt x="982694" y="3545300"/>
                </a:lnTo>
                <a:lnTo>
                  <a:pt x="938213" y="3566922"/>
                </a:lnTo>
                <a:lnTo>
                  <a:pt x="895064" y="3566922"/>
                </a:lnTo>
                <a:lnTo>
                  <a:pt x="854964" y="3589115"/>
                </a:lnTo>
                <a:lnTo>
                  <a:pt x="830390" y="3613690"/>
                </a:lnTo>
                <a:lnTo>
                  <a:pt x="722662" y="3709511"/>
                </a:lnTo>
                <a:lnTo>
                  <a:pt x="680371" y="3731038"/>
                </a:lnTo>
                <a:lnTo>
                  <a:pt x="636556" y="3754088"/>
                </a:lnTo>
                <a:lnTo>
                  <a:pt x="574834" y="3823145"/>
                </a:lnTo>
                <a:lnTo>
                  <a:pt x="550355" y="3823145"/>
                </a:lnTo>
                <a:lnTo>
                  <a:pt x="528828" y="3849148"/>
                </a:lnTo>
                <a:lnTo>
                  <a:pt x="489395" y="3869246"/>
                </a:lnTo>
                <a:lnTo>
                  <a:pt x="399574" y="3942779"/>
                </a:lnTo>
                <a:lnTo>
                  <a:pt x="379476" y="3965829"/>
                </a:lnTo>
                <a:lnTo>
                  <a:pt x="348234" y="4032790"/>
                </a:lnTo>
                <a:lnTo>
                  <a:pt x="0" y="4032790"/>
                </a:lnTo>
              </a:path>
            </a:pathLst>
          </a:custGeom>
          <a:noFill/>
          <a:ln w="19050" cap="flat">
            <a:solidFill>
              <a:schemeClr val="accent2"/>
            </a:solidFill>
            <a:prstDash val="solid"/>
            <a:miter/>
          </a:ln>
        </p:spPr>
        <p:txBody>
          <a:bodyPr rtlCol="0" anchor="ctr"/>
          <a:lstStyle/>
          <a:p>
            <a:endParaRPr lang="en-US"/>
          </a:p>
        </p:txBody>
      </p:sp>
      <p:sp>
        <p:nvSpPr>
          <p:cNvPr id="1602" name="Graphic 1600">
            <a:extLst>
              <a:ext uri="{FF2B5EF4-FFF2-40B4-BE49-F238E27FC236}">
                <a16:creationId xmlns:a16="http://schemas.microsoft.com/office/drawing/2014/main" id="{B2321E4A-AEAA-4996-BDA4-A9B9930085C8}"/>
              </a:ext>
            </a:extLst>
          </p:cNvPr>
          <p:cNvSpPr/>
          <p:nvPr/>
        </p:nvSpPr>
        <p:spPr>
          <a:xfrm>
            <a:off x="6677303" y="3788304"/>
            <a:ext cx="1742797" cy="1124030"/>
          </a:xfrm>
          <a:custGeom>
            <a:avLst/>
            <a:gdLst>
              <a:gd name="connsiteX0" fmla="*/ 0 w 7591520"/>
              <a:gd name="connsiteY0" fmla="*/ 4647153 h 4647152"/>
              <a:gd name="connsiteX1" fmla="*/ 47530 w 7591520"/>
              <a:gd name="connsiteY1" fmla="*/ 4647153 h 4647152"/>
              <a:gd name="connsiteX2" fmla="*/ 65627 w 7591520"/>
              <a:gd name="connsiteY2" fmla="*/ 4647153 h 4647152"/>
              <a:gd name="connsiteX3" fmla="*/ 264509 w 7591520"/>
              <a:gd name="connsiteY3" fmla="*/ 4647153 h 4647152"/>
              <a:gd name="connsiteX4" fmla="*/ 300704 w 7591520"/>
              <a:gd name="connsiteY4" fmla="*/ 4647153 h 4647152"/>
              <a:gd name="connsiteX5" fmla="*/ 348234 w 7591520"/>
              <a:gd name="connsiteY5" fmla="*/ 4647153 h 4647152"/>
              <a:gd name="connsiteX6" fmla="*/ 370142 w 7591520"/>
              <a:gd name="connsiteY6" fmla="*/ 4604957 h 4647152"/>
              <a:gd name="connsiteX7" fmla="*/ 381191 w 7591520"/>
              <a:gd name="connsiteY7" fmla="*/ 4583621 h 4647152"/>
              <a:gd name="connsiteX8" fmla="*/ 387953 w 7591520"/>
              <a:gd name="connsiteY8" fmla="*/ 4570476 h 4647152"/>
              <a:gd name="connsiteX9" fmla="*/ 432721 w 7591520"/>
              <a:gd name="connsiteY9" fmla="*/ 4530090 h 4647152"/>
              <a:gd name="connsiteX10" fmla="*/ 491681 w 7591520"/>
              <a:gd name="connsiteY10" fmla="*/ 4410075 h 4647152"/>
              <a:gd name="connsiteX11" fmla="*/ 592646 w 7591520"/>
              <a:gd name="connsiteY11" fmla="*/ 4313492 h 4647152"/>
              <a:gd name="connsiteX12" fmla="*/ 693706 w 7591520"/>
              <a:gd name="connsiteY12" fmla="*/ 4227386 h 4647152"/>
              <a:gd name="connsiteX13" fmla="*/ 744284 w 7591520"/>
              <a:gd name="connsiteY13" fmla="*/ 4132803 h 4647152"/>
              <a:gd name="connsiteX14" fmla="*/ 1149953 w 7591520"/>
              <a:gd name="connsiteY14" fmla="*/ 3769709 h 4647152"/>
              <a:gd name="connsiteX15" fmla="*/ 1194435 w 7591520"/>
              <a:gd name="connsiteY15" fmla="*/ 3757803 h 4647152"/>
              <a:gd name="connsiteX16" fmla="*/ 1347502 w 7591520"/>
              <a:gd name="connsiteY16" fmla="*/ 3618166 h 4647152"/>
              <a:gd name="connsiteX17" fmla="*/ 1371314 w 7591520"/>
              <a:gd name="connsiteY17" fmla="*/ 3618166 h 4647152"/>
              <a:gd name="connsiteX18" fmla="*/ 1470851 w 7591520"/>
              <a:gd name="connsiteY18" fmla="*/ 3551301 h 4647152"/>
              <a:gd name="connsiteX19" fmla="*/ 1509427 w 7591520"/>
              <a:gd name="connsiteY19" fmla="*/ 3543872 h 4647152"/>
              <a:gd name="connsiteX20" fmla="*/ 1628299 w 7591520"/>
              <a:gd name="connsiteY20" fmla="*/ 3460623 h 4647152"/>
              <a:gd name="connsiteX21" fmla="*/ 1720501 w 7591520"/>
              <a:gd name="connsiteY21" fmla="*/ 3369945 h 4647152"/>
              <a:gd name="connsiteX22" fmla="*/ 1897285 w 7591520"/>
              <a:gd name="connsiteY22" fmla="*/ 3272695 h 4647152"/>
              <a:gd name="connsiteX23" fmla="*/ 2231612 w 7591520"/>
              <a:gd name="connsiteY23" fmla="*/ 3059430 h 4647152"/>
              <a:gd name="connsiteX24" fmla="*/ 2491645 w 7591520"/>
              <a:gd name="connsiteY24" fmla="*/ 2907887 h 4647152"/>
              <a:gd name="connsiteX25" fmla="*/ 2543651 w 7591520"/>
              <a:gd name="connsiteY25" fmla="*/ 2873693 h 4647152"/>
              <a:gd name="connsiteX26" fmla="*/ 2646236 w 7591520"/>
              <a:gd name="connsiteY26" fmla="*/ 2806827 h 4647152"/>
              <a:gd name="connsiteX27" fmla="*/ 2710053 w 7591520"/>
              <a:gd name="connsiteY27" fmla="*/ 2784539 h 4647152"/>
              <a:gd name="connsiteX28" fmla="*/ 2861691 w 7591520"/>
              <a:gd name="connsiteY28" fmla="*/ 2690908 h 4647152"/>
              <a:gd name="connsiteX29" fmla="*/ 2886932 w 7591520"/>
              <a:gd name="connsiteY29" fmla="*/ 2662714 h 4647152"/>
              <a:gd name="connsiteX30" fmla="*/ 2990945 w 7591520"/>
              <a:gd name="connsiteY30" fmla="*/ 2575084 h 4647152"/>
              <a:gd name="connsiteX31" fmla="*/ 3060764 w 7591520"/>
              <a:gd name="connsiteY31" fmla="*/ 2549747 h 4647152"/>
              <a:gd name="connsiteX32" fmla="*/ 3184112 w 7591520"/>
              <a:gd name="connsiteY32" fmla="*/ 2479929 h 4647152"/>
              <a:gd name="connsiteX33" fmla="*/ 3319272 w 7591520"/>
              <a:gd name="connsiteY33" fmla="*/ 2384870 h 4647152"/>
              <a:gd name="connsiteX34" fmla="*/ 3441097 w 7591520"/>
              <a:gd name="connsiteY34" fmla="*/ 2307622 h 4647152"/>
              <a:gd name="connsiteX35" fmla="*/ 3552539 w 7591520"/>
              <a:gd name="connsiteY35" fmla="*/ 2222849 h 4647152"/>
              <a:gd name="connsiteX36" fmla="*/ 3641693 w 7591520"/>
              <a:gd name="connsiteY36" fmla="*/ 2178368 h 4647152"/>
              <a:gd name="connsiteX37" fmla="*/ 3683318 w 7591520"/>
              <a:gd name="connsiteY37" fmla="*/ 2109978 h 4647152"/>
              <a:gd name="connsiteX38" fmla="*/ 3745802 w 7591520"/>
              <a:gd name="connsiteY38" fmla="*/ 2069878 h 4647152"/>
              <a:gd name="connsiteX39" fmla="*/ 3812667 w 7591520"/>
              <a:gd name="connsiteY39" fmla="*/ 2013395 h 4647152"/>
              <a:gd name="connsiteX40" fmla="*/ 3959733 w 7591520"/>
              <a:gd name="connsiteY40" fmla="*/ 1922717 h 4647152"/>
              <a:gd name="connsiteX41" fmla="*/ 3986498 w 7591520"/>
              <a:gd name="connsiteY41" fmla="*/ 1894523 h 4647152"/>
              <a:gd name="connsiteX42" fmla="*/ 4002786 w 7591520"/>
              <a:gd name="connsiteY42" fmla="*/ 1857375 h 4647152"/>
              <a:gd name="connsiteX43" fmla="*/ 4069652 w 7591520"/>
              <a:gd name="connsiteY43" fmla="*/ 1797939 h 4647152"/>
              <a:gd name="connsiteX44" fmla="*/ 4109085 w 7591520"/>
              <a:gd name="connsiteY44" fmla="*/ 1785747 h 4647152"/>
              <a:gd name="connsiteX45" fmla="*/ 4152900 w 7591520"/>
              <a:gd name="connsiteY45" fmla="*/ 1765935 h 4647152"/>
              <a:gd name="connsiteX46" fmla="*/ 4196048 w 7591520"/>
              <a:gd name="connsiteY46" fmla="*/ 1745933 h 4647152"/>
              <a:gd name="connsiteX47" fmla="*/ 4206335 w 7591520"/>
              <a:gd name="connsiteY47" fmla="*/ 1710309 h 4647152"/>
              <a:gd name="connsiteX48" fmla="*/ 4224242 w 7591520"/>
              <a:gd name="connsiteY48" fmla="*/ 1710309 h 4647152"/>
              <a:gd name="connsiteX49" fmla="*/ 4249579 w 7591520"/>
              <a:gd name="connsiteY49" fmla="*/ 1694688 h 4647152"/>
              <a:gd name="connsiteX50" fmla="*/ 4268915 w 7591520"/>
              <a:gd name="connsiteY50" fmla="*/ 1682782 h 4647152"/>
              <a:gd name="connsiteX51" fmla="*/ 4301681 w 7591520"/>
              <a:gd name="connsiteY51" fmla="*/ 1662684 h 4647152"/>
              <a:gd name="connsiteX52" fmla="*/ 4351973 w 7591520"/>
              <a:gd name="connsiteY52" fmla="*/ 1634490 h 4647152"/>
              <a:gd name="connsiteX53" fmla="*/ 4414362 w 7591520"/>
              <a:gd name="connsiteY53" fmla="*/ 1609249 h 4647152"/>
              <a:gd name="connsiteX54" fmla="*/ 4444080 w 7591520"/>
              <a:gd name="connsiteY54" fmla="*/ 1597343 h 4647152"/>
              <a:gd name="connsiteX55" fmla="*/ 4484275 w 7591520"/>
              <a:gd name="connsiteY55" fmla="*/ 1569053 h 4647152"/>
              <a:gd name="connsiteX56" fmla="*/ 4588288 w 7591520"/>
              <a:gd name="connsiteY56" fmla="*/ 1478471 h 4647152"/>
              <a:gd name="connsiteX57" fmla="*/ 4655154 w 7591520"/>
              <a:gd name="connsiteY57" fmla="*/ 1459135 h 4647152"/>
              <a:gd name="connsiteX58" fmla="*/ 4739831 w 7591520"/>
              <a:gd name="connsiteY58" fmla="*/ 1369981 h 4647152"/>
              <a:gd name="connsiteX59" fmla="*/ 4788884 w 7591520"/>
              <a:gd name="connsiteY59" fmla="*/ 1316546 h 4647152"/>
              <a:gd name="connsiteX60" fmla="*/ 4873562 w 7591520"/>
              <a:gd name="connsiteY60" fmla="*/ 1294162 h 4647152"/>
              <a:gd name="connsiteX61" fmla="*/ 4931474 w 7591520"/>
              <a:gd name="connsiteY61" fmla="*/ 1268921 h 4647152"/>
              <a:gd name="connsiteX62" fmla="*/ 4982051 w 7591520"/>
              <a:gd name="connsiteY62" fmla="*/ 1227392 h 4647152"/>
              <a:gd name="connsiteX63" fmla="*/ 5042916 w 7591520"/>
              <a:gd name="connsiteY63" fmla="*/ 1188720 h 4647152"/>
              <a:gd name="connsiteX64" fmla="*/ 5105400 w 7591520"/>
              <a:gd name="connsiteY64" fmla="*/ 1138238 h 4647152"/>
              <a:gd name="connsiteX65" fmla="*/ 5141881 w 7591520"/>
              <a:gd name="connsiteY65" fmla="*/ 1104043 h 4647152"/>
              <a:gd name="connsiteX66" fmla="*/ 5182076 w 7591520"/>
              <a:gd name="connsiteY66" fmla="*/ 1084898 h 4647152"/>
              <a:gd name="connsiteX67" fmla="*/ 5227225 w 7591520"/>
              <a:gd name="connsiteY67" fmla="*/ 1069848 h 4647152"/>
              <a:gd name="connsiteX68" fmla="*/ 5243513 w 7591520"/>
              <a:gd name="connsiteY68" fmla="*/ 1035653 h 4647152"/>
              <a:gd name="connsiteX69" fmla="*/ 5298472 w 7591520"/>
              <a:gd name="connsiteY69" fmla="*/ 1035653 h 4647152"/>
              <a:gd name="connsiteX70" fmla="*/ 5327714 w 7591520"/>
              <a:gd name="connsiteY70" fmla="*/ 998125 h 4647152"/>
              <a:gd name="connsiteX71" fmla="*/ 5386197 w 7591520"/>
              <a:gd name="connsiteY71" fmla="*/ 938308 h 4647152"/>
              <a:gd name="connsiteX72" fmla="*/ 5389912 w 7591520"/>
              <a:gd name="connsiteY72" fmla="*/ 934688 h 4647152"/>
              <a:gd name="connsiteX73" fmla="*/ 5432203 w 7591520"/>
              <a:gd name="connsiteY73" fmla="*/ 934688 h 4647152"/>
              <a:gd name="connsiteX74" fmla="*/ 5432203 w 7591520"/>
              <a:gd name="connsiteY74" fmla="*/ 875729 h 4647152"/>
              <a:gd name="connsiteX75" fmla="*/ 5479828 w 7591520"/>
              <a:gd name="connsiteY75" fmla="*/ 875729 h 4647152"/>
              <a:gd name="connsiteX76" fmla="*/ 5489734 w 7591520"/>
              <a:gd name="connsiteY76" fmla="*/ 875729 h 4647152"/>
              <a:gd name="connsiteX77" fmla="*/ 5537264 w 7591520"/>
              <a:gd name="connsiteY77" fmla="*/ 875729 h 4647152"/>
              <a:gd name="connsiteX78" fmla="*/ 5537264 w 7591520"/>
              <a:gd name="connsiteY78" fmla="*/ 800386 h 4647152"/>
              <a:gd name="connsiteX79" fmla="*/ 5557076 w 7591520"/>
              <a:gd name="connsiteY79" fmla="*/ 800386 h 4647152"/>
              <a:gd name="connsiteX80" fmla="*/ 5557076 w 7591520"/>
              <a:gd name="connsiteY80" fmla="*/ 756857 h 4647152"/>
              <a:gd name="connsiteX81" fmla="*/ 5584794 w 7591520"/>
              <a:gd name="connsiteY81" fmla="*/ 756857 h 4647152"/>
              <a:gd name="connsiteX82" fmla="*/ 5584794 w 7591520"/>
              <a:gd name="connsiteY82" fmla="*/ 709232 h 4647152"/>
              <a:gd name="connsiteX83" fmla="*/ 5632323 w 7591520"/>
              <a:gd name="connsiteY83" fmla="*/ 709232 h 4647152"/>
              <a:gd name="connsiteX84" fmla="*/ 5651754 w 7591520"/>
              <a:gd name="connsiteY84" fmla="*/ 709327 h 4647152"/>
              <a:gd name="connsiteX85" fmla="*/ 5699284 w 7591520"/>
              <a:gd name="connsiteY85" fmla="*/ 709327 h 4647152"/>
              <a:gd name="connsiteX86" fmla="*/ 5699284 w 7591520"/>
              <a:gd name="connsiteY86" fmla="*/ 659702 h 4647152"/>
              <a:gd name="connsiteX87" fmla="*/ 5746814 w 7591520"/>
              <a:gd name="connsiteY87" fmla="*/ 659702 h 4647152"/>
              <a:gd name="connsiteX88" fmla="*/ 5769007 w 7591520"/>
              <a:gd name="connsiteY88" fmla="*/ 659702 h 4647152"/>
              <a:gd name="connsiteX89" fmla="*/ 5816632 w 7591520"/>
              <a:gd name="connsiteY89" fmla="*/ 659702 h 4647152"/>
              <a:gd name="connsiteX90" fmla="*/ 5816632 w 7591520"/>
              <a:gd name="connsiteY90" fmla="*/ 614458 h 4647152"/>
              <a:gd name="connsiteX91" fmla="*/ 5872067 w 7591520"/>
              <a:gd name="connsiteY91" fmla="*/ 614458 h 4647152"/>
              <a:gd name="connsiteX92" fmla="*/ 5872067 w 7591520"/>
              <a:gd name="connsiteY92" fmla="*/ 554736 h 4647152"/>
              <a:gd name="connsiteX93" fmla="*/ 5951315 w 7591520"/>
              <a:gd name="connsiteY93" fmla="*/ 554736 h 4647152"/>
              <a:gd name="connsiteX94" fmla="*/ 5951315 w 7591520"/>
              <a:gd name="connsiteY94" fmla="*/ 503206 h 4647152"/>
              <a:gd name="connsiteX95" fmla="*/ 5994940 w 7591520"/>
              <a:gd name="connsiteY95" fmla="*/ 503206 h 4647152"/>
              <a:gd name="connsiteX96" fmla="*/ 5994940 w 7591520"/>
              <a:gd name="connsiteY96" fmla="*/ 463582 h 4647152"/>
              <a:gd name="connsiteX97" fmla="*/ 6042470 w 7591520"/>
              <a:gd name="connsiteY97" fmla="*/ 463582 h 4647152"/>
              <a:gd name="connsiteX98" fmla="*/ 6113812 w 7591520"/>
              <a:gd name="connsiteY98" fmla="*/ 463582 h 4647152"/>
              <a:gd name="connsiteX99" fmla="*/ 6161342 w 7591520"/>
              <a:gd name="connsiteY99" fmla="*/ 463582 h 4647152"/>
              <a:gd name="connsiteX100" fmla="*/ 6161342 w 7591520"/>
              <a:gd name="connsiteY100" fmla="*/ 431864 h 4647152"/>
              <a:gd name="connsiteX101" fmla="*/ 6208871 w 7591520"/>
              <a:gd name="connsiteY101" fmla="*/ 431864 h 4647152"/>
              <a:gd name="connsiteX102" fmla="*/ 6238589 w 7591520"/>
              <a:gd name="connsiteY102" fmla="*/ 431864 h 4647152"/>
              <a:gd name="connsiteX103" fmla="*/ 6387180 w 7591520"/>
              <a:gd name="connsiteY103" fmla="*/ 431864 h 4647152"/>
              <a:gd name="connsiteX104" fmla="*/ 6446615 w 7591520"/>
              <a:gd name="connsiteY104" fmla="*/ 431959 h 4647152"/>
              <a:gd name="connsiteX105" fmla="*/ 6494145 w 7591520"/>
              <a:gd name="connsiteY105" fmla="*/ 431959 h 4647152"/>
              <a:gd name="connsiteX106" fmla="*/ 6494145 w 7591520"/>
              <a:gd name="connsiteY106" fmla="*/ 390335 h 4647152"/>
              <a:gd name="connsiteX107" fmla="*/ 6555581 w 7591520"/>
              <a:gd name="connsiteY107" fmla="*/ 390335 h 4647152"/>
              <a:gd name="connsiteX108" fmla="*/ 6555581 w 7591520"/>
              <a:gd name="connsiteY108" fmla="*/ 338804 h 4647152"/>
              <a:gd name="connsiteX109" fmla="*/ 6630829 w 7591520"/>
              <a:gd name="connsiteY109" fmla="*/ 338804 h 4647152"/>
              <a:gd name="connsiteX110" fmla="*/ 6630829 w 7591520"/>
              <a:gd name="connsiteY110" fmla="*/ 281369 h 4647152"/>
              <a:gd name="connsiteX111" fmla="*/ 6678454 w 7591520"/>
              <a:gd name="connsiteY111" fmla="*/ 281369 h 4647152"/>
              <a:gd name="connsiteX112" fmla="*/ 6698266 w 7591520"/>
              <a:gd name="connsiteY112" fmla="*/ 281273 h 4647152"/>
              <a:gd name="connsiteX113" fmla="*/ 6745795 w 7591520"/>
              <a:gd name="connsiteY113" fmla="*/ 281273 h 4647152"/>
              <a:gd name="connsiteX114" fmla="*/ 6745795 w 7591520"/>
              <a:gd name="connsiteY114" fmla="*/ 217932 h 4647152"/>
              <a:gd name="connsiteX115" fmla="*/ 6793326 w 7591520"/>
              <a:gd name="connsiteY115" fmla="*/ 217932 h 4647152"/>
              <a:gd name="connsiteX116" fmla="*/ 6819996 w 7591520"/>
              <a:gd name="connsiteY116" fmla="*/ 217932 h 4647152"/>
              <a:gd name="connsiteX117" fmla="*/ 6953822 w 7591520"/>
              <a:gd name="connsiteY117" fmla="*/ 217932 h 4647152"/>
              <a:gd name="connsiteX118" fmla="*/ 7007257 w 7591520"/>
              <a:gd name="connsiteY118" fmla="*/ 217932 h 4647152"/>
              <a:gd name="connsiteX119" fmla="*/ 7054882 w 7591520"/>
              <a:gd name="connsiteY119" fmla="*/ 217932 h 4647152"/>
              <a:gd name="connsiteX120" fmla="*/ 7054882 w 7591520"/>
              <a:gd name="connsiteY120" fmla="*/ 124778 h 4647152"/>
              <a:gd name="connsiteX121" fmla="*/ 7102411 w 7591520"/>
              <a:gd name="connsiteY121" fmla="*/ 124778 h 4647152"/>
              <a:gd name="connsiteX122" fmla="*/ 7134130 w 7591520"/>
              <a:gd name="connsiteY122" fmla="*/ 124778 h 4647152"/>
              <a:gd name="connsiteX123" fmla="*/ 7181660 w 7591520"/>
              <a:gd name="connsiteY123" fmla="*/ 124778 h 4647152"/>
              <a:gd name="connsiteX124" fmla="*/ 7181660 w 7591520"/>
              <a:gd name="connsiteY124" fmla="*/ 77248 h 4647152"/>
              <a:gd name="connsiteX125" fmla="*/ 7181660 w 7591520"/>
              <a:gd name="connsiteY125" fmla="*/ 47530 h 4647152"/>
              <a:gd name="connsiteX126" fmla="*/ 7181660 w 7591520"/>
              <a:gd name="connsiteY126" fmla="*/ 0 h 4647152"/>
              <a:gd name="connsiteX127" fmla="*/ 7229189 w 7591520"/>
              <a:gd name="connsiteY127" fmla="*/ 0 h 4647152"/>
              <a:gd name="connsiteX128" fmla="*/ 7251669 w 7591520"/>
              <a:gd name="connsiteY128" fmla="*/ 0 h 4647152"/>
              <a:gd name="connsiteX129" fmla="*/ 7498937 w 7591520"/>
              <a:gd name="connsiteY129" fmla="*/ 0 h 4647152"/>
              <a:gd name="connsiteX130" fmla="*/ 7543991 w 7591520"/>
              <a:gd name="connsiteY130" fmla="*/ 0 h 4647152"/>
              <a:gd name="connsiteX131" fmla="*/ 7591521 w 7591520"/>
              <a:gd name="connsiteY131" fmla="*/ 0 h 464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7591520" h="4647152">
                <a:moveTo>
                  <a:pt x="0" y="4647153"/>
                </a:moveTo>
                <a:lnTo>
                  <a:pt x="47530" y="4647153"/>
                </a:lnTo>
                <a:lnTo>
                  <a:pt x="65627" y="4647153"/>
                </a:lnTo>
                <a:lnTo>
                  <a:pt x="264509" y="4647153"/>
                </a:lnTo>
                <a:lnTo>
                  <a:pt x="300704" y="4647153"/>
                </a:lnTo>
                <a:lnTo>
                  <a:pt x="348234" y="4647153"/>
                </a:lnTo>
                <a:lnTo>
                  <a:pt x="370142" y="4604957"/>
                </a:lnTo>
                <a:lnTo>
                  <a:pt x="381191" y="4583621"/>
                </a:lnTo>
                <a:lnTo>
                  <a:pt x="387953" y="4570476"/>
                </a:lnTo>
                <a:lnTo>
                  <a:pt x="432721" y="4530090"/>
                </a:lnTo>
                <a:lnTo>
                  <a:pt x="491681" y="4410075"/>
                </a:lnTo>
                <a:lnTo>
                  <a:pt x="592646" y="4313492"/>
                </a:lnTo>
                <a:lnTo>
                  <a:pt x="693706" y="4227386"/>
                </a:lnTo>
                <a:lnTo>
                  <a:pt x="744284" y="4132803"/>
                </a:lnTo>
                <a:lnTo>
                  <a:pt x="1149953" y="3769709"/>
                </a:lnTo>
                <a:lnTo>
                  <a:pt x="1194435" y="3757803"/>
                </a:lnTo>
                <a:lnTo>
                  <a:pt x="1347502" y="3618166"/>
                </a:lnTo>
                <a:lnTo>
                  <a:pt x="1371314" y="3618166"/>
                </a:lnTo>
                <a:lnTo>
                  <a:pt x="1470851" y="3551301"/>
                </a:lnTo>
                <a:lnTo>
                  <a:pt x="1509427" y="3543872"/>
                </a:lnTo>
                <a:lnTo>
                  <a:pt x="1628299" y="3460623"/>
                </a:lnTo>
                <a:lnTo>
                  <a:pt x="1720501" y="3369945"/>
                </a:lnTo>
                <a:lnTo>
                  <a:pt x="1897285" y="3272695"/>
                </a:lnTo>
                <a:lnTo>
                  <a:pt x="2231612" y="3059430"/>
                </a:lnTo>
                <a:lnTo>
                  <a:pt x="2491645" y="2907887"/>
                </a:lnTo>
                <a:lnTo>
                  <a:pt x="2543651" y="2873693"/>
                </a:lnTo>
                <a:lnTo>
                  <a:pt x="2646236" y="2806827"/>
                </a:lnTo>
                <a:lnTo>
                  <a:pt x="2710053" y="2784539"/>
                </a:lnTo>
                <a:lnTo>
                  <a:pt x="2861691" y="2690908"/>
                </a:lnTo>
                <a:lnTo>
                  <a:pt x="2886932" y="2662714"/>
                </a:lnTo>
                <a:lnTo>
                  <a:pt x="2990945" y="2575084"/>
                </a:lnTo>
                <a:lnTo>
                  <a:pt x="3060764" y="2549747"/>
                </a:lnTo>
                <a:lnTo>
                  <a:pt x="3184112" y="2479929"/>
                </a:lnTo>
                <a:lnTo>
                  <a:pt x="3319272" y="2384870"/>
                </a:lnTo>
                <a:lnTo>
                  <a:pt x="3441097" y="2307622"/>
                </a:lnTo>
                <a:lnTo>
                  <a:pt x="3552539" y="2222849"/>
                </a:lnTo>
                <a:lnTo>
                  <a:pt x="3641693" y="2178368"/>
                </a:lnTo>
                <a:lnTo>
                  <a:pt x="3683318" y="2109978"/>
                </a:lnTo>
                <a:lnTo>
                  <a:pt x="3745802" y="2069878"/>
                </a:lnTo>
                <a:lnTo>
                  <a:pt x="3812667" y="2013395"/>
                </a:lnTo>
                <a:lnTo>
                  <a:pt x="3959733" y="1922717"/>
                </a:lnTo>
                <a:lnTo>
                  <a:pt x="3986498" y="1894523"/>
                </a:lnTo>
                <a:lnTo>
                  <a:pt x="4002786" y="1857375"/>
                </a:lnTo>
                <a:lnTo>
                  <a:pt x="4069652" y="1797939"/>
                </a:lnTo>
                <a:lnTo>
                  <a:pt x="4109085" y="1785747"/>
                </a:lnTo>
                <a:lnTo>
                  <a:pt x="4152900" y="1765935"/>
                </a:lnTo>
                <a:lnTo>
                  <a:pt x="4196048" y="1745933"/>
                </a:lnTo>
                <a:lnTo>
                  <a:pt x="4206335" y="1710309"/>
                </a:lnTo>
                <a:lnTo>
                  <a:pt x="4224242" y="1710309"/>
                </a:lnTo>
                <a:lnTo>
                  <a:pt x="4249579" y="1694688"/>
                </a:lnTo>
                <a:lnTo>
                  <a:pt x="4268915" y="1682782"/>
                </a:lnTo>
                <a:lnTo>
                  <a:pt x="4301681" y="1662684"/>
                </a:lnTo>
                <a:lnTo>
                  <a:pt x="4351973" y="1634490"/>
                </a:lnTo>
                <a:lnTo>
                  <a:pt x="4414362" y="1609249"/>
                </a:lnTo>
                <a:lnTo>
                  <a:pt x="4444080" y="1597343"/>
                </a:lnTo>
                <a:lnTo>
                  <a:pt x="4484275" y="1569053"/>
                </a:lnTo>
                <a:lnTo>
                  <a:pt x="4588288" y="1478471"/>
                </a:lnTo>
                <a:lnTo>
                  <a:pt x="4655154" y="1459135"/>
                </a:lnTo>
                <a:lnTo>
                  <a:pt x="4739831" y="1369981"/>
                </a:lnTo>
                <a:lnTo>
                  <a:pt x="4788884" y="1316546"/>
                </a:lnTo>
                <a:lnTo>
                  <a:pt x="4873562" y="1294162"/>
                </a:lnTo>
                <a:lnTo>
                  <a:pt x="4931474" y="1268921"/>
                </a:lnTo>
                <a:lnTo>
                  <a:pt x="4982051" y="1227392"/>
                </a:lnTo>
                <a:lnTo>
                  <a:pt x="5042916" y="1188720"/>
                </a:lnTo>
                <a:lnTo>
                  <a:pt x="5105400" y="1138238"/>
                </a:lnTo>
                <a:lnTo>
                  <a:pt x="5141881" y="1104043"/>
                </a:lnTo>
                <a:lnTo>
                  <a:pt x="5182076" y="1084898"/>
                </a:lnTo>
                <a:lnTo>
                  <a:pt x="5227225" y="1069848"/>
                </a:lnTo>
                <a:lnTo>
                  <a:pt x="5243513" y="1035653"/>
                </a:lnTo>
                <a:lnTo>
                  <a:pt x="5298472" y="1035653"/>
                </a:lnTo>
                <a:lnTo>
                  <a:pt x="5327714" y="998125"/>
                </a:lnTo>
                <a:lnTo>
                  <a:pt x="5386197" y="938308"/>
                </a:lnTo>
                <a:lnTo>
                  <a:pt x="5389912" y="934688"/>
                </a:lnTo>
                <a:lnTo>
                  <a:pt x="5432203" y="934688"/>
                </a:lnTo>
                <a:lnTo>
                  <a:pt x="5432203" y="875729"/>
                </a:lnTo>
                <a:lnTo>
                  <a:pt x="5479828" y="875729"/>
                </a:lnTo>
                <a:lnTo>
                  <a:pt x="5489734" y="875729"/>
                </a:lnTo>
                <a:lnTo>
                  <a:pt x="5537264" y="875729"/>
                </a:lnTo>
                <a:lnTo>
                  <a:pt x="5537264" y="800386"/>
                </a:lnTo>
                <a:lnTo>
                  <a:pt x="5557076" y="800386"/>
                </a:lnTo>
                <a:lnTo>
                  <a:pt x="5557076" y="756857"/>
                </a:lnTo>
                <a:lnTo>
                  <a:pt x="5584794" y="756857"/>
                </a:lnTo>
                <a:lnTo>
                  <a:pt x="5584794" y="709232"/>
                </a:lnTo>
                <a:lnTo>
                  <a:pt x="5632323" y="709232"/>
                </a:lnTo>
                <a:lnTo>
                  <a:pt x="5651754" y="709327"/>
                </a:lnTo>
                <a:lnTo>
                  <a:pt x="5699284" y="709327"/>
                </a:lnTo>
                <a:lnTo>
                  <a:pt x="5699284" y="659702"/>
                </a:lnTo>
                <a:lnTo>
                  <a:pt x="5746814" y="659702"/>
                </a:lnTo>
                <a:lnTo>
                  <a:pt x="5769007" y="659702"/>
                </a:lnTo>
                <a:lnTo>
                  <a:pt x="5816632" y="659702"/>
                </a:lnTo>
                <a:lnTo>
                  <a:pt x="5816632" y="614458"/>
                </a:lnTo>
                <a:lnTo>
                  <a:pt x="5872067" y="614458"/>
                </a:lnTo>
                <a:lnTo>
                  <a:pt x="5872067" y="554736"/>
                </a:lnTo>
                <a:lnTo>
                  <a:pt x="5951315" y="554736"/>
                </a:lnTo>
                <a:lnTo>
                  <a:pt x="5951315" y="503206"/>
                </a:lnTo>
                <a:lnTo>
                  <a:pt x="5994940" y="503206"/>
                </a:lnTo>
                <a:lnTo>
                  <a:pt x="5994940" y="463582"/>
                </a:lnTo>
                <a:lnTo>
                  <a:pt x="6042470" y="463582"/>
                </a:lnTo>
                <a:lnTo>
                  <a:pt x="6113812" y="463582"/>
                </a:lnTo>
                <a:lnTo>
                  <a:pt x="6161342" y="463582"/>
                </a:lnTo>
                <a:lnTo>
                  <a:pt x="6161342" y="431864"/>
                </a:lnTo>
                <a:lnTo>
                  <a:pt x="6208871" y="431864"/>
                </a:lnTo>
                <a:lnTo>
                  <a:pt x="6238589" y="431864"/>
                </a:lnTo>
                <a:lnTo>
                  <a:pt x="6387180" y="431864"/>
                </a:lnTo>
                <a:lnTo>
                  <a:pt x="6446615" y="431959"/>
                </a:lnTo>
                <a:lnTo>
                  <a:pt x="6494145" y="431959"/>
                </a:lnTo>
                <a:lnTo>
                  <a:pt x="6494145" y="390335"/>
                </a:lnTo>
                <a:lnTo>
                  <a:pt x="6555581" y="390335"/>
                </a:lnTo>
                <a:lnTo>
                  <a:pt x="6555581" y="338804"/>
                </a:lnTo>
                <a:lnTo>
                  <a:pt x="6630829" y="338804"/>
                </a:lnTo>
                <a:lnTo>
                  <a:pt x="6630829" y="281369"/>
                </a:lnTo>
                <a:lnTo>
                  <a:pt x="6678454" y="281369"/>
                </a:lnTo>
                <a:lnTo>
                  <a:pt x="6698266" y="281273"/>
                </a:lnTo>
                <a:lnTo>
                  <a:pt x="6745795" y="281273"/>
                </a:lnTo>
                <a:lnTo>
                  <a:pt x="6745795" y="217932"/>
                </a:lnTo>
                <a:lnTo>
                  <a:pt x="6793326" y="217932"/>
                </a:lnTo>
                <a:lnTo>
                  <a:pt x="6819996" y="217932"/>
                </a:lnTo>
                <a:lnTo>
                  <a:pt x="6953822" y="217932"/>
                </a:lnTo>
                <a:lnTo>
                  <a:pt x="7007257" y="217932"/>
                </a:lnTo>
                <a:lnTo>
                  <a:pt x="7054882" y="217932"/>
                </a:lnTo>
                <a:lnTo>
                  <a:pt x="7054882" y="124778"/>
                </a:lnTo>
                <a:lnTo>
                  <a:pt x="7102411" y="124778"/>
                </a:lnTo>
                <a:lnTo>
                  <a:pt x="7134130" y="124778"/>
                </a:lnTo>
                <a:lnTo>
                  <a:pt x="7181660" y="124778"/>
                </a:lnTo>
                <a:lnTo>
                  <a:pt x="7181660" y="77248"/>
                </a:lnTo>
                <a:lnTo>
                  <a:pt x="7181660" y="47530"/>
                </a:lnTo>
                <a:lnTo>
                  <a:pt x="7181660" y="0"/>
                </a:lnTo>
                <a:lnTo>
                  <a:pt x="7229189" y="0"/>
                </a:lnTo>
                <a:lnTo>
                  <a:pt x="7251669" y="0"/>
                </a:lnTo>
                <a:lnTo>
                  <a:pt x="7498937" y="0"/>
                </a:lnTo>
                <a:lnTo>
                  <a:pt x="7543991" y="0"/>
                </a:lnTo>
                <a:lnTo>
                  <a:pt x="7591521" y="0"/>
                </a:lnTo>
              </a:path>
            </a:pathLst>
          </a:custGeom>
          <a:noFill/>
          <a:ln w="19050" cap="flat">
            <a:solidFill>
              <a:schemeClr val="accent3">
                <a:lumMod val="75000"/>
              </a:schemeClr>
            </a:solidFill>
            <a:prstDash val="solid"/>
            <a:miter/>
          </a:ln>
        </p:spPr>
        <p:txBody>
          <a:bodyPr rtlCol="0" anchor="ctr"/>
          <a:lstStyle/>
          <a:p>
            <a:endParaRPr lang="en-US"/>
          </a:p>
        </p:txBody>
      </p:sp>
      <p:sp>
        <p:nvSpPr>
          <p:cNvPr id="1605" name="Graphic 1603">
            <a:extLst>
              <a:ext uri="{FF2B5EF4-FFF2-40B4-BE49-F238E27FC236}">
                <a16:creationId xmlns:a16="http://schemas.microsoft.com/office/drawing/2014/main" id="{C85C7775-9B7B-403F-9D9E-7183241B38A0}"/>
              </a:ext>
            </a:extLst>
          </p:cNvPr>
          <p:cNvSpPr/>
          <p:nvPr/>
        </p:nvSpPr>
        <p:spPr>
          <a:xfrm>
            <a:off x="9384070" y="3916890"/>
            <a:ext cx="1744305" cy="998827"/>
          </a:xfrm>
          <a:custGeom>
            <a:avLst/>
            <a:gdLst>
              <a:gd name="connsiteX0" fmla="*/ 0 w 8926353"/>
              <a:gd name="connsiteY0" fmla="*/ 4844987 h 4844986"/>
              <a:gd name="connsiteX1" fmla="*/ 420243 w 8926353"/>
              <a:gd name="connsiteY1" fmla="*/ 4844987 h 4844986"/>
              <a:gd name="connsiteX2" fmla="*/ 483203 w 8926353"/>
              <a:gd name="connsiteY2" fmla="*/ 4756499 h 4844986"/>
              <a:gd name="connsiteX3" fmla="*/ 607409 w 8926353"/>
              <a:gd name="connsiteY3" fmla="*/ 4675156 h 4844986"/>
              <a:gd name="connsiteX4" fmla="*/ 660749 w 8926353"/>
              <a:gd name="connsiteY4" fmla="*/ 4642009 h 4844986"/>
              <a:gd name="connsiteX5" fmla="*/ 735140 w 8926353"/>
              <a:gd name="connsiteY5" fmla="*/ 4585049 h 4844986"/>
              <a:gd name="connsiteX6" fmla="*/ 759714 w 8926353"/>
              <a:gd name="connsiteY6" fmla="*/ 4558856 h 4844986"/>
              <a:gd name="connsiteX7" fmla="*/ 833152 w 8926353"/>
              <a:gd name="connsiteY7" fmla="*/ 4501991 h 4844986"/>
              <a:gd name="connsiteX8" fmla="*/ 861155 w 8926353"/>
              <a:gd name="connsiteY8" fmla="*/ 4474845 h 4844986"/>
              <a:gd name="connsiteX9" fmla="*/ 910971 w 8926353"/>
              <a:gd name="connsiteY9" fmla="*/ 4449509 h 4844986"/>
              <a:gd name="connsiteX10" fmla="*/ 988028 w 8926353"/>
              <a:gd name="connsiteY10" fmla="*/ 4386453 h 4844986"/>
              <a:gd name="connsiteX11" fmla="*/ 1011650 w 8926353"/>
              <a:gd name="connsiteY11" fmla="*/ 4362831 h 4844986"/>
              <a:gd name="connsiteX12" fmla="*/ 1110520 w 8926353"/>
              <a:gd name="connsiteY12" fmla="*/ 4304253 h 4844986"/>
              <a:gd name="connsiteX13" fmla="*/ 1188339 w 8926353"/>
              <a:gd name="connsiteY13" fmla="*/ 4250913 h 4844986"/>
              <a:gd name="connsiteX14" fmla="*/ 1212818 w 8926353"/>
              <a:gd name="connsiteY14" fmla="*/ 4250913 h 4844986"/>
              <a:gd name="connsiteX15" fmla="*/ 1289876 w 8926353"/>
              <a:gd name="connsiteY15" fmla="*/ 4195763 h 4844986"/>
              <a:gd name="connsiteX16" fmla="*/ 1338834 w 8926353"/>
              <a:gd name="connsiteY16" fmla="*/ 4163473 h 4844986"/>
              <a:gd name="connsiteX17" fmla="*/ 1387793 w 8926353"/>
              <a:gd name="connsiteY17" fmla="*/ 4136231 h 4844986"/>
              <a:gd name="connsiteX18" fmla="*/ 1438561 w 8926353"/>
              <a:gd name="connsiteY18" fmla="*/ 4110038 h 4844986"/>
              <a:gd name="connsiteX19" fmla="*/ 1560195 w 8926353"/>
              <a:gd name="connsiteY19" fmla="*/ 4022598 h 4844986"/>
              <a:gd name="connsiteX20" fmla="*/ 1742123 w 8926353"/>
              <a:gd name="connsiteY20" fmla="*/ 3915823 h 4844986"/>
              <a:gd name="connsiteX21" fmla="*/ 1815560 w 8926353"/>
              <a:gd name="connsiteY21" fmla="*/ 3881723 h 4844986"/>
              <a:gd name="connsiteX22" fmla="*/ 1889951 w 8926353"/>
              <a:gd name="connsiteY22" fmla="*/ 3855530 h 4844986"/>
              <a:gd name="connsiteX23" fmla="*/ 1962531 w 8926353"/>
              <a:gd name="connsiteY23" fmla="*/ 3802095 h 4844986"/>
              <a:gd name="connsiteX24" fmla="*/ 2068449 w 8926353"/>
              <a:gd name="connsiteY24" fmla="*/ 3740849 h 4844986"/>
              <a:gd name="connsiteX25" fmla="*/ 2116550 w 8926353"/>
              <a:gd name="connsiteY25" fmla="*/ 3715512 h 4844986"/>
              <a:gd name="connsiteX26" fmla="*/ 2192655 w 8926353"/>
              <a:gd name="connsiteY26" fmla="*/ 3686651 h 4844986"/>
              <a:gd name="connsiteX27" fmla="*/ 2270474 w 8926353"/>
              <a:gd name="connsiteY27" fmla="*/ 3631502 h 4844986"/>
              <a:gd name="connsiteX28" fmla="*/ 2393061 w 8926353"/>
              <a:gd name="connsiteY28" fmla="*/ 3576352 h 4844986"/>
              <a:gd name="connsiteX29" fmla="*/ 2546985 w 8926353"/>
              <a:gd name="connsiteY29" fmla="*/ 3489770 h 4844986"/>
              <a:gd name="connsiteX30" fmla="*/ 2622233 w 8926353"/>
              <a:gd name="connsiteY30" fmla="*/ 3432905 h 4844986"/>
              <a:gd name="connsiteX31" fmla="*/ 2717578 w 8926353"/>
              <a:gd name="connsiteY31" fmla="*/ 3377756 h 4844986"/>
              <a:gd name="connsiteX32" fmla="*/ 2775299 w 8926353"/>
              <a:gd name="connsiteY32" fmla="*/ 3353276 h 4844986"/>
              <a:gd name="connsiteX33" fmla="*/ 2823401 w 8926353"/>
              <a:gd name="connsiteY33" fmla="*/ 3321749 h 4844986"/>
              <a:gd name="connsiteX34" fmla="*/ 2869787 w 8926353"/>
              <a:gd name="connsiteY34" fmla="*/ 3291173 h 4844986"/>
              <a:gd name="connsiteX35" fmla="*/ 2919698 w 8926353"/>
              <a:gd name="connsiteY35" fmla="*/ 3264980 h 4844986"/>
              <a:gd name="connsiteX36" fmla="*/ 2971324 w 8926353"/>
              <a:gd name="connsiteY36" fmla="*/ 3238691 h 4844986"/>
              <a:gd name="connsiteX37" fmla="*/ 2999328 w 8926353"/>
              <a:gd name="connsiteY37" fmla="*/ 3238691 h 4844986"/>
              <a:gd name="connsiteX38" fmla="*/ 3147155 w 8926353"/>
              <a:gd name="connsiteY38" fmla="*/ 3152966 h 4844986"/>
              <a:gd name="connsiteX39" fmla="*/ 3249549 w 8926353"/>
              <a:gd name="connsiteY39" fmla="*/ 3095244 h 4844986"/>
              <a:gd name="connsiteX40" fmla="*/ 3423571 w 8926353"/>
              <a:gd name="connsiteY40" fmla="*/ 2982373 h 4844986"/>
              <a:gd name="connsiteX41" fmla="*/ 3525965 w 8926353"/>
              <a:gd name="connsiteY41" fmla="*/ 2929033 h 4844986"/>
              <a:gd name="connsiteX42" fmla="*/ 3625596 w 8926353"/>
              <a:gd name="connsiteY42" fmla="*/ 2872169 h 4844986"/>
              <a:gd name="connsiteX43" fmla="*/ 3649313 w 8926353"/>
              <a:gd name="connsiteY43" fmla="*/ 2845022 h 4844986"/>
              <a:gd name="connsiteX44" fmla="*/ 3698272 w 8926353"/>
              <a:gd name="connsiteY44" fmla="*/ 2845022 h 4844986"/>
              <a:gd name="connsiteX45" fmla="*/ 3751612 w 8926353"/>
              <a:gd name="connsiteY45" fmla="*/ 2816162 h 4844986"/>
              <a:gd name="connsiteX46" fmla="*/ 3854006 w 8926353"/>
              <a:gd name="connsiteY46" fmla="*/ 2761012 h 4844986"/>
              <a:gd name="connsiteX47" fmla="*/ 3975545 w 8926353"/>
              <a:gd name="connsiteY47" fmla="*/ 2700719 h 4844986"/>
              <a:gd name="connsiteX48" fmla="*/ 4028980 w 8926353"/>
              <a:gd name="connsiteY48" fmla="*/ 2672715 h 4844986"/>
              <a:gd name="connsiteX49" fmla="*/ 4052602 w 8926353"/>
              <a:gd name="connsiteY49" fmla="*/ 2672715 h 4844986"/>
              <a:gd name="connsiteX50" fmla="*/ 4126040 w 8926353"/>
              <a:gd name="connsiteY50" fmla="*/ 2619375 h 4844986"/>
              <a:gd name="connsiteX51" fmla="*/ 4179475 w 8926353"/>
              <a:gd name="connsiteY51" fmla="*/ 2588705 h 4844986"/>
              <a:gd name="connsiteX52" fmla="*/ 4253770 w 8926353"/>
              <a:gd name="connsiteY52" fmla="*/ 2564225 h 4844986"/>
              <a:gd name="connsiteX53" fmla="*/ 4302824 w 8926353"/>
              <a:gd name="connsiteY53" fmla="*/ 2533555 h 4844986"/>
              <a:gd name="connsiteX54" fmla="*/ 4330827 w 8926353"/>
              <a:gd name="connsiteY54" fmla="*/ 2504694 h 4844986"/>
              <a:gd name="connsiteX55" fmla="*/ 4382453 w 8926353"/>
              <a:gd name="connsiteY55" fmla="*/ 2474119 h 4844986"/>
              <a:gd name="connsiteX56" fmla="*/ 4405122 w 8926353"/>
              <a:gd name="connsiteY56" fmla="*/ 2449545 h 4844986"/>
              <a:gd name="connsiteX57" fmla="*/ 4478655 w 8926353"/>
              <a:gd name="connsiteY57" fmla="*/ 2390966 h 4844986"/>
              <a:gd name="connsiteX58" fmla="*/ 4506659 w 8926353"/>
              <a:gd name="connsiteY58" fmla="*/ 2390966 h 4844986"/>
              <a:gd name="connsiteX59" fmla="*/ 4529423 w 8926353"/>
              <a:gd name="connsiteY59" fmla="*/ 2390966 h 4844986"/>
              <a:gd name="connsiteX60" fmla="*/ 4580097 w 8926353"/>
              <a:gd name="connsiteY60" fmla="*/ 2362962 h 4844986"/>
              <a:gd name="connsiteX61" fmla="*/ 4705255 w 8926353"/>
              <a:gd name="connsiteY61" fmla="*/ 2282476 h 4844986"/>
              <a:gd name="connsiteX62" fmla="*/ 4754214 w 8926353"/>
              <a:gd name="connsiteY62" fmla="*/ 2250948 h 4844986"/>
              <a:gd name="connsiteX63" fmla="*/ 4804982 w 8926353"/>
              <a:gd name="connsiteY63" fmla="*/ 2222183 h 4844986"/>
              <a:gd name="connsiteX64" fmla="*/ 4856607 w 8926353"/>
              <a:gd name="connsiteY64" fmla="*/ 2222183 h 4844986"/>
              <a:gd name="connsiteX65" fmla="*/ 4881944 w 8926353"/>
              <a:gd name="connsiteY65" fmla="*/ 2196751 h 4844986"/>
              <a:gd name="connsiteX66" fmla="*/ 4931855 w 8926353"/>
              <a:gd name="connsiteY66" fmla="*/ 2166176 h 4844986"/>
              <a:gd name="connsiteX67" fmla="*/ 5058633 w 8926353"/>
              <a:gd name="connsiteY67" fmla="*/ 2080451 h 4844986"/>
              <a:gd name="connsiteX68" fmla="*/ 5106829 w 8926353"/>
              <a:gd name="connsiteY68" fmla="*/ 2055019 h 4844986"/>
              <a:gd name="connsiteX69" fmla="*/ 5134833 w 8926353"/>
              <a:gd name="connsiteY69" fmla="*/ 2026158 h 4844986"/>
              <a:gd name="connsiteX70" fmla="*/ 5209128 w 8926353"/>
              <a:gd name="connsiteY70" fmla="*/ 2000822 h 4844986"/>
              <a:gd name="connsiteX71" fmla="*/ 5258181 w 8926353"/>
              <a:gd name="connsiteY71" fmla="*/ 1970151 h 4844986"/>
              <a:gd name="connsiteX72" fmla="*/ 5336001 w 8926353"/>
              <a:gd name="connsiteY72" fmla="*/ 1917668 h 4844986"/>
              <a:gd name="connsiteX73" fmla="*/ 5383244 w 8926353"/>
              <a:gd name="connsiteY73" fmla="*/ 1882712 h 4844986"/>
              <a:gd name="connsiteX74" fmla="*/ 5435727 w 8926353"/>
              <a:gd name="connsiteY74" fmla="*/ 1855565 h 4844986"/>
              <a:gd name="connsiteX75" fmla="*/ 5461921 w 8926353"/>
              <a:gd name="connsiteY75" fmla="*/ 1855565 h 4844986"/>
              <a:gd name="connsiteX76" fmla="*/ 5506593 w 8926353"/>
              <a:gd name="connsiteY76" fmla="*/ 1829276 h 4844986"/>
              <a:gd name="connsiteX77" fmla="*/ 5533739 w 8926353"/>
              <a:gd name="connsiteY77" fmla="*/ 1803083 h 4844986"/>
              <a:gd name="connsiteX78" fmla="*/ 5559933 w 8926353"/>
              <a:gd name="connsiteY78" fmla="*/ 1803083 h 4844986"/>
              <a:gd name="connsiteX79" fmla="*/ 5587936 w 8926353"/>
              <a:gd name="connsiteY79" fmla="*/ 1770698 h 4844986"/>
              <a:gd name="connsiteX80" fmla="*/ 5636038 w 8926353"/>
              <a:gd name="connsiteY80" fmla="*/ 1744504 h 4844986"/>
              <a:gd name="connsiteX81" fmla="*/ 5662327 w 8926353"/>
              <a:gd name="connsiteY81" fmla="*/ 1718215 h 4844986"/>
              <a:gd name="connsiteX82" fmla="*/ 5688520 w 8926353"/>
              <a:gd name="connsiteY82" fmla="*/ 1718215 h 4844986"/>
              <a:gd name="connsiteX83" fmla="*/ 5738432 w 8926353"/>
              <a:gd name="connsiteY83" fmla="*/ 1691926 h 4844986"/>
              <a:gd name="connsiteX84" fmla="*/ 5787390 w 8926353"/>
              <a:gd name="connsiteY84" fmla="*/ 1691926 h 4844986"/>
              <a:gd name="connsiteX85" fmla="*/ 5888927 w 8926353"/>
              <a:gd name="connsiteY85" fmla="*/ 1604486 h 4844986"/>
              <a:gd name="connsiteX86" fmla="*/ 5912549 w 8926353"/>
              <a:gd name="connsiteY86" fmla="*/ 1604486 h 4844986"/>
              <a:gd name="connsiteX87" fmla="*/ 5938362 w 8926353"/>
              <a:gd name="connsiteY87" fmla="*/ 1578674 h 4844986"/>
              <a:gd name="connsiteX88" fmla="*/ 5962364 w 8926353"/>
              <a:gd name="connsiteY88" fmla="*/ 1578674 h 4844986"/>
              <a:gd name="connsiteX89" fmla="*/ 6038469 w 8926353"/>
              <a:gd name="connsiteY89" fmla="*/ 1521333 h 4844986"/>
              <a:gd name="connsiteX90" fmla="*/ 6064758 w 8926353"/>
              <a:gd name="connsiteY90" fmla="*/ 1490758 h 4844986"/>
              <a:gd name="connsiteX91" fmla="*/ 6140006 w 8926353"/>
              <a:gd name="connsiteY91" fmla="*/ 1490758 h 4844986"/>
              <a:gd name="connsiteX92" fmla="*/ 6166199 w 8926353"/>
              <a:gd name="connsiteY92" fmla="*/ 1462754 h 4844986"/>
              <a:gd name="connsiteX93" fmla="*/ 6188964 w 8926353"/>
              <a:gd name="connsiteY93" fmla="*/ 1462754 h 4844986"/>
              <a:gd name="connsiteX94" fmla="*/ 6216968 w 8926353"/>
              <a:gd name="connsiteY94" fmla="*/ 1434751 h 4844986"/>
              <a:gd name="connsiteX95" fmla="*/ 6244114 w 8926353"/>
              <a:gd name="connsiteY95" fmla="*/ 1407605 h 4844986"/>
              <a:gd name="connsiteX96" fmla="*/ 6312313 w 8926353"/>
              <a:gd name="connsiteY96" fmla="*/ 1407605 h 4844986"/>
              <a:gd name="connsiteX97" fmla="*/ 6389275 w 8926353"/>
              <a:gd name="connsiteY97" fmla="*/ 1323689 h 4844986"/>
              <a:gd name="connsiteX98" fmla="*/ 6440043 w 8926353"/>
              <a:gd name="connsiteY98" fmla="*/ 1323689 h 4844986"/>
              <a:gd name="connsiteX99" fmla="*/ 6492526 w 8926353"/>
              <a:gd name="connsiteY99" fmla="*/ 1265968 h 4844986"/>
              <a:gd name="connsiteX100" fmla="*/ 6516148 w 8926353"/>
              <a:gd name="connsiteY100" fmla="*/ 1233583 h 4844986"/>
              <a:gd name="connsiteX101" fmla="*/ 6567774 w 8926353"/>
              <a:gd name="connsiteY101" fmla="*/ 1182719 h 4844986"/>
              <a:gd name="connsiteX102" fmla="*/ 6615017 w 8926353"/>
              <a:gd name="connsiteY102" fmla="*/ 1182719 h 4844986"/>
              <a:gd name="connsiteX103" fmla="*/ 6643878 w 8926353"/>
              <a:gd name="connsiteY103" fmla="*/ 1153859 h 4844986"/>
              <a:gd name="connsiteX104" fmla="*/ 6719126 w 8926353"/>
              <a:gd name="connsiteY104" fmla="*/ 1125093 h 4844986"/>
              <a:gd name="connsiteX105" fmla="*/ 6740081 w 8926353"/>
              <a:gd name="connsiteY105" fmla="*/ 1125093 h 4844986"/>
              <a:gd name="connsiteX106" fmla="*/ 6791706 w 8926353"/>
              <a:gd name="connsiteY106" fmla="*/ 1069086 h 4844986"/>
              <a:gd name="connsiteX107" fmla="*/ 6817995 w 8926353"/>
              <a:gd name="connsiteY107" fmla="*/ 1069086 h 4844986"/>
              <a:gd name="connsiteX108" fmla="*/ 6870478 w 8926353"/>
              <a:gd name="connsiteY108" fmla="*/ 985076 h 4844986"/>
              <a:gd name="connsiteX109" fmla="*/ 6893243 w 8926353"/>
              <a:gd name="connsiteY109" fmla="*/ 985076 h 4844986"/>
              <a:gd name="connsiteX110" fmla="*/ 6942202 w 8926353"/>
              <a:gd name="connsiteY110" fmla="*/ 958787 h 4844986"/>
              <a:gd name="connsiteX111" fmla="*/ 6995541 w 8926353"/>
              <a:gd name="connsiteY111" fmla="*/ 926497 h 4844986"/>
              <a:gd name="connsiteX112" fmla="*/ 7018306 w 8926353"/>
              <a:gd name="connsiteY112" fmla="*/ 901065 h 4844986"/>
              <a:gd name="connsiteX113" fmla="*/ 7043642 w 8926353"/>
              <a:gd name="connsiteY113" fmla="*/ 874014 h 4844986"/>
              <a:gd name="connsiteX114" fmla="*/ 7119842 w 8926353"/>
              <a:gd name="connsiteY114" fmla="*/ 874014 h 4844986"/>
              <a:gd name="connsiteX115" fmla="*/ 7146894 w 8926353"/>
              <a:gd name="connsiteY115" fmla="*/ 846868 h 4844986"/>
              <a:gd name="connsiteX116" fmla="*/ 7271195 w 8926353"/>
              <a:gd name="connsiteY116" fmla="*/ 846868 h 4844986"/>
              <a:gd name="connsiteX117" fmla="*/ 7296531 w 8926353"/>
              <a:gd name="connsiteY117" fmla="*/ 814483 h 4844986"/>
              <a:gd name="connsiteX118" fmla="*/ 7321010 w 8926353"/>
              <a:gd name="connsiteY118" fmla="*/ 814483 h 4844986"/>
              <a:gd name="connsiteX119" fmla="*/ 7393591 w 8926353"/>
              <a:gd name="connsiteY119" fmla="*/ 759428 h 4844986"/>
              <a:gd name="connsiteX120" fmla="*/ 7424262 w 8926353"/>
              <a:gd name="connsiteY120" fmla="*/ 759428 h 4844986"/>
              <a:gd name="connsiteX121" fmla="*/ 7458361 w 8926353"/>
              <a:gd name="connsiteY121" fmla="*/ 725234 h 4844986"/>
              <a:gd name="connsiteX122" fmla="*/ 7570375 w 8926353"/>
              <a:gd name="connsiteY122" fmla="*/ 725234 h 4844986"/>
              <a:gd name="connsiteX123" fmla="*/ 7618477 w 8926353"/>
              <a:gd name="connsiteY123" fmla="*/ 676275 h 4844986"/>
              <a:gd name="connsiteX124" fmla="*/ 7694581 w 8926353"/>
              <a:gd name="connsiteY124" fmla="*/ 561689 h 4844986"/>
              <a:gd name="connsiteX125" fmla="*/ 7770686 w 8926353"/>
              <a:gd name="connsiteY125" fmla="*/ 561689 h 4844986"/>
              <a:gd name="connsiteX126" fmla="*/ 7770686 w 8926353"/>
              <a:gd name="connsiteY126" fmla="*/ 506540 h 4844986"/>
              <a:gd name="connsiteX127" fmla="*/ 7821454 w 8926353"/>
              <a:gd name="connsiteY127" fmla="*/ 452247 h 4844986"/>
              <a:gd name="connsiteX128" fmla="*/ 7922038 w 8926353"/>
              <a:gd name="connsiteY128" fmla="*/ 452247 h 4844986"/>
              <a:gd name="connsiteX129" fmla="*/ 7922038 w 8926353"/>
              <a:gd name="connsiteY129" fmla="*/ 425196 h 4844986"/>
              <a:gd name="connsiteX130" fmla="*/ 8023479 w 8926353"/>
              <a:gd name="connsiteY130" fmla="*/ 342900 h 4844986"/>
              <a:gd name="connsiteX131" fmla="*/ 8173974 w 8926353"/>
              <a:gd name="connsiteY131" fmla="*/ 342900 h 4844986"/>
              <a:gd name="connsiteX132" fmla="*/ 8173974 w 8926353"/>
              <a:gd name="connsiteY132" fmla="*/ 252889 h 4844986"/>
              <a:gd name="connsiteX133" fmla="*/ 8302657 w 8926353"/>
              <a:gd name="connsiteY133" fmla="*/ 252889 h 4844986"/>
              <a:gd name="connsiteX134" fmla="*/ 8302657 w 8926353"/>
              <a:gd name="connsiteY134" fmla="*/ 191643 h 4844986"/>
              <a:gd name="connsiteX135" fmla="*/ 8348949 w 8926353"/>
              <a:gd name="connsiteY135" fmla="*/ 191643 h 4844986"/>
              <a:gd name="connsiteX136" fmla="*/ 8348949 w 8926353"/>
              <a:gd name="connsiteY136" fmla="*/ 139160 h 4844986"/>
              <a:gd name="connsiteX137" fmla="*/ 8428577 w 8926353"/>
              <a:gd name="connsiteY137" fmla="*/ 139160 h 4844986"/>
              <a:gd name="connsiteX138" fmla="*/ 8428577 w 8926353"/>
              <a:gd name="connsiteY138" fmla="*/ 85820 h 4844986"/>
              <a:gd name="connsiteX139" fmla="*/ 8476679 w 8926353"/>
              <a:gd name="connsiteY139" fmla="*/ 58579 h 4844986"/>
              <a:gd name="connsiteX140" fmla="*/ 8476679 w 8926353"/>
              <a:gd name="connsiteY140" fmla="*/ 0 h 4844986"/>
              <a:gd name="connsiteX141" fmla="*/ 8926354 w 8926353"/>
              <a:gd name="connsiteY141" fmla="*/ 0 h 48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8926353" h="4844986">
                <a:moveTo>
                  <a:pt x="0" y="4844987"/>
                </a:moveTo>
                <a:lnTo>
                  <a:pt x="420243" y="4844987"/>
                </a:lnTo>
                <a:lnTo>
                  <a:pt x="483203" y="4756499"/>
                </a:lnTo>
                <a:lnTo>
                  <a:pt x="607409" y="4675156"/>
                </a:lnTo>
                <a:lnTo>
                  <a:pt x="660749" y="4642009"/>
                </a:lnTo>
                <a:lnTo>
                  <a:pt x="735140" y="4585049"/>
                </a:lnTo>
                <a:lnTo>
                  <a:pt x="759714" y="4558856"/>
                </a:lnTo>
                <a:lnTo>
                  <a:pt x="833152" y="4501991"/>
                </a:lnTo>
                <a:lnTo>
                  <a:pt x="861155" y="4474845"/>
                </a:lnTo>
                <a:lnTo>
                  <a:pt x="910971" y="4449509"/>
                </a:lnTo>
                <a:lnTo>
                  <a:pt x="988028" y="4386453"/>
                </a:lnTo>
                <a:lnTo>
                  <a:pt x="1011650" y="4362831"/>
                </a:lnTo>
                <a:lnTo>
                  <a:pt x="1110520" y="4304253"/>
                </a:lnTo>
                <a:lnTo>
                  <a:pt x="1188339" y="4250913"/>
                </a:lnTo>
                <a:lnTo>
                  <a:pt x="1212818" y="4250913"/>
                </a:lnTo>
                <a:lnTo>
                  <a:pt x="1289876" y="4195763"/>
                </a:lnTo>
                <a:lnTo>
                  <a:pt x="1338834" y="4163473"/>
                </a:lnTo>
                <a:lnTo>
                  <a:pt x="1387793" y="4136231"/>
                </a:lnTo>
                <a:lnTo>
                  <a:pt x="1438561" y="4110038"/>
                </a:lnTo>
                <a:lnTo>
                  <a:pt x="1560195" y="4022598"/>
                </a:lnTo>
                <a:lnTo>
                  <a:pt x="1742123" y="3915823"/>
                </a:lnTo>
                <a:lnTo>
                  <a:pt x="1815560" y="3881723"/>
                </a:lnTo>
                <a:lnTo>
                  <a:pt x="1889951" y="3855530"/>
                </a:lnTo>
                <a:lnTo>
                  <a:pt x="1962531" y="3802095"/>
                </a:lnTo>
                <a:lnTo>
                  <a:pt x="2068449" y="3740849"/>
                </a:lnTo>
                <a:lnTo>
                  <a:pt x="2116550" y="3715512"/>
                </a:lnTo>
                <a:lnTo>
                  <a:pt x="2192655" y="3686651"/>
                </a:lnTo>
                <a:lnTo>
                  <a:pt x="2270474" y="3631502"/>
                </a:lnTo>
                <a:lnTo>
                  <a:pt x="2393061" y="3576352"/>
                </a:lnTo>
                <a:lnTo>
                  <a:pt x="2546985" y="3489770"/>
                </a:lnTo>
                <a:lnTo>
                  <a:pt x="2622233" y="3432905"/>
                </a:lnTo>
                <a:lnTo>
                  <a:pt x="2717578" y="3377756"/>
                </a:lnTo>
                <a:lnTo>
                  <a:pt x="2775299" y="3353276"/>
                </a:lnTo>
                <a:lnTo>
                  <a:pt x="2823401" y="3321749"/>
                </a:lnTo>
                <a:lnTo>
                  <a:pt x="2869787" y="3291173"/>
                </a:lnTo>
                <a:lnTo>
                  <a:pt x="2919698" y="3264980"/>
                </a:lnTo>
                <a:lnTo>
                  <a:pt x="2971324" y="3238691"/>
                </a:lnTo>
                <a:lnTo>
                  <a:pt x="2999328" y="3238691"/>
                </a:lnTo>
                <a:lnTo>
                  <a:pt x="3147155" y="3152966"/>
                </a:lnTo>
                <a:lnTo>
                  <a:pt x="3249549" y="3095244"/>
                </a:lnTo>
                <a:lnTo>
                  <a:pt x="3423571" y="2982373"/>
                </a:lnTo>
                <a:lnTo>
                  <a:pt x="3525965" y="2929033"/>
                </a:lnTo>
                <a:lnTo>
                  <a:pt x="3625596" y="2872169"/>
                </a:lnTo>
                <a:lnTo>
                  <a:pt x="3649313" y="2845022"/>
                </a:lnTo>
                <a:lnTo>
                  <a:pt x="3698272" y="2845022"/>
                </a:lnTo>
                <a:lnTo>
                  <a:pt x="3751612" y="2816162"/>
                </a:lnTo>
                <a:lnTo>
                  <a:pt x="3854006" y="2761012"/>
                </a:lnTo>
                <a:lnTo>
                  <a:pt x="3975545" y="2700719"/>
                </a:lnTo>
                <a:lnTo>
                  <a:pt x="4028980" y="2672715"/>
                </a:lnTo>
                <a:lnTo>
                  <a:pt x="4052602" y="2672715"/>
                </a:lnTo>
                <a:lnTo>
                  <a:pt x="4126040" y="2619375"/>
                </a:lnTo>
                <a:lnTo>
                  <a:pt x="4179475" y="2588705"/>
                </a:lnTo>
                <a:lnTo>
                  <a:pt x="4253770" y="2564225"/>
                </a:lnTo>
                <a:lnTo>
                  <a:pt x="4302824" y="2533555"/>
                </a:lnTo>
                <a:lnTo>
                  <a:pt x="4330827" y="2504694"/>
                </a:lnTo>
                <a:lnTo>
                  <a:pt x="4382453" y="2474119"/>
                </a:lnTo>
                <a:lnTo>
                  <a:pt x="4405122" y="2449545"/>
                </a:lnTo>
                <a:lnTo>
                  <a:pt x="4478655" y="2390966"/>
                </a:lnTo>
                <a:lnTo>
                  <a:pt x="4506659" y="2390966"/>
                </a:lnTo>
                <a:lnTo>
                  <a:pt x="4529423" y="2390966"/>
                </a:lnTo>
                <a:lnTo>
                  <a:pt x="4580097" y="2362962"/>
                </a:lnTo>
                <a:lnTo>
                  <a:pt x="4705255" y="2282476"/>
                </a:lnTo>
                <a:lnTo>
                  <a:pt x="4754214" y="2250948"/>
                </a:lnTo>
                <a:lnTo>
                  <a:pt x="4804982" y="2222183"/>
                </a:lnTo>
                <a:lnTo>
                  <a:pt x="4856607" y="2222183"/>
                </a:lnTo>
                <a:lnTo>
                  <a:pt x="4881944" y="2196751"/>
                </a:lnTo>
                <a:lnTo>
                  <a:pt x="4931855" y="2166176"/>
                </a:lnTo>
                <a:lnTo>
                  <a:pt x="5058633" y="2080451"/>
                </a:lnTo>
                <a:lnTo>
                  <a:pt x="5106829" y="2055019"/>
                </a:lnTo>
                <a:lnTo>
                  <a:pt x="5134833" y="2026158"/>
                </a:lnTo>
                <a:lnTo>
                  <a:pt x="5209128" y="2000822"/>
                </a:lnTo>
                <a:lnTo>
                  <a:pt x="5258181" y="1970151"/>
                </a:lnTo>
                <a:lnTo>
                  <a:pt x="5336001" y="1917668"/>
                </a:lnTo>
                <a:lnTo>
                  <a:pt x="5383244" y="1882712"/>
                </a:lnTo>
                <a:lnTo>
                  <a:pt x="5435727" y="1855565"/>
                </a:lnTo>
                <a:lnTo>
                  <a:pt x="5461921" y="1855565"/>
                </a:lnTo>
                <a:lnTo>
                  <a:pt x="5506593" y="1829276"/>
                </a:lnTo>
                <a:lnTo>
                  <a:pt x="5533739" y="1803083"/>
                </a:lnTo>
                <a:lnTo>
                  <a:pt x="5559933" y="1803083"/>
                </a:lnTo>
                <a:lnTo>
                  <a:pt x="5587936" y="1770698"/>
                </a:lnTo>
                <a:lnTo>
                  <a:pt x="5636038" y="1744504"/>
                </a:lnTo>
                <a:lnTo>
                  <a:pt x="5662327" y="1718215"/>
                </a:lnTo>
                <a:lnTo>
                  <a:pt x="5688520" y="1718215"/>
                </a:lnTo>
                <a:lnTo>
                  <a:pt x="5738432" y="1691926"/>
                </a:lnTo>
                <a:lnTo>
                  <a:pt x="5787390" y="1691926"/>
                </a:lnTo>
                <a:lnTo>
                  <a:pt x="5888927" y="1604486"/>
                </a:lnTo>
                <a:lnTo>
                  <a:pt x="5912549" y="1604486"/>
                </a:lnTo>
                <a:lnTo>
                  <a:pt x="5938362" y="1578674"/>
                </a:lnTo>
                <a:lnTo>
                  <a:pt x="5962364" y="1578674"/>
                </a:lnTo>
                <a:lnTo>
                  <a:pt x="6038469" y="1521333"/>
                </a:lnTo>
                <a:lnTo>
                  <a:pt x="6064758" y="1490758"/>
                </a:lnTo>
                <a:lnTo>
                  <a:pt x="6140006" y="1490758"/>
                </a:lnTo>
                <a:lnTo>
                  <a:pt x="6166199" y="1462754"/>
                </a:lnTo>
                <a:lnTo>
                  <a:pt x="6188964" y="1462754"/>
                </a:lnTo>
                <a:lnTo>
                  <a:pt x="6216968" y="1434751"/>
                </a:lnTo>
                <a:lnTo>
                  <a:pt x="6244114" y="1407605"/>
                </a:lnTo>
                <a:lnTo>
                  <a:pt x="6312313" y="1407605"/>
                </a:lnTo>
                <a:lnTo>
                  <a:pt x="6389275" y="1323689"/>
                </a:lnTo>
                <a:lnTo>
                  <a:pt x="6440043" y="1323689"/>
                </a:lnTo>
                <a:lnTo>
                  <a:pt x="6492526" y="1265968"/>
                </a:lnTo>
                <a:lnTo>
                  <a:pt x="6516148" y="1233583"/>
                </a:lnTo>
                <a:lnTo>
                  <a:pt x="6567774" y="1182719"/>
                </a:lnTo>
                <a:lnTo>
                  <a:pt x="6615017" y="1182719"/>
                </a:lnTo>
                <a:lnTo>
                  <a:pt x="6643878" y="1153859"/>
                </a:lnTo>
                <a:lnTo>
                  <a:pt x="6719126" y="1125093"/>
                </a:lnTo>
                <a:lnTo>
                  <a:pt x="6740081" y="1125093"/>
                </a:lnTo>
                <a:lnTo>
                  <a:pt x="6791706" y="1069086"/>
                </a:lnTo>
                <a:lnTo>
                  <a:pt x="6817995" y="1069086"/>
                </a:lnTo>
                <a:lnTo>
                  <a:pt x="6870478" y="985076"/>
                </a:lnTo>
                <a:lnTo>
                  <a:pt x="6893243" y="985076"/>
                </a:lnTo>
                <a:lnTo>
                  <a:pt x="6942202" y="958787"/>
                </a:lnTo>
                <a:lnTo>
                  <a:pt x="6995541" y="926497"/>
                </a:lnTo>
                <a:lnTo>
                  <a:pt x="7018306" y="901065"/>
                </a:lnTo>
                <a:lnTo>
                  <a:pt x="7043642" y="874014"/>
                </a:lnTo>
                <a:lnTo>
                  <a:pt x="7119842" y="874014"/>
                </a:lnTo>
                <a:lnTo>
                  <a:pt x="7146894" y="846868"/>
                </a:lnTo>
                <a:lnTo>
                  <a:pt x="7271195" y="846868"/>
                </a:lnTo>
                <a:lnTo>
                  <a:pt x="7296531" y="814483"/>
                </a:lnTo>
                <a:lnTo>
                  <a:pt x="7321010" y="814483"/>
                </a:lnTo>
                <a:lnTo>
                  <a:pt x="7393591" y="759428"/>
                </a:lnTo>
                <a:lnTo>
                  <a:pt x="7424262" y="759428"/>
                </a:lnTo>
                <a:lnTo>
                  <a:pt x="7458361" y="725234"/>
                </a:lnTo>
                <a:lnTo>
                  <a:pt x="7570375" y="725234"/>
                </a:lnTo>
                <a:lnTo>
                  <a:pt x="7618477" y="676275"/>
                </a:lnTo>
                <a:lnTo>
                  <a:pt x="7694581" y="561689"/>
                </a:lnTo>
                <a:lnTo>
                  <a:pt x="7770686" y="561689"/>
                </a:lnTo>
                <a:lnTo>
                  <a:pt x="7770686" y="506540"/>
                </a:lnTo>
                <a:lnTo>
                  <a:pt x="7821454" y="452247"/>
                </a:lnTo>
                <a:lnTo>
                  <a:pt x="7922038" y="452247"/>
                </a:lnTo>
                <a:lnTo>
                  <a:pt x="7922038" y="425196"/>
                </a:lnTo>
                <a:lnTo>
                  <a:pt x="8023479" y="342900"/>
                </a:lnTo>
                <a:lnTo>
                  <a:pt x="8173974" y="342900"/>
                </a:lnTo>
                <a:lnTo>
                  <a:pt x="8173974" y="252889"/>
                </a:lnTo>
                <a:lnTo>
                  <a:pt x="8302657" y="252889"/>
                </a:lnTo>
                <a:lnTo>
                  <a:pt x="8302657" y="191643"/>
                </a:lnTo>
                <a:lnTo>
                  <a:pt x="8348949" y="191643"/>
                </a:lnTo>
                <a:lnTo>
                  <a:pt x="8348949" y="139160"/>
                </a:lnTo>
                <a:lnTo>
                  <a:pt x="8428577" y="139160"/>
                </a:lnTo>
                <a:lnTo>
                  <a:pt x="8428577" y="85820"/>
                </a:lnTo>
                <a:lnTo>
                  <a:pt x="8476679" y="58579"/>
                </a:lnTo>
                <a:lnTo>
                  <a:pt x="8476679" y="0"/>
                </a:lnTo>
                <a:lnTo>
                  <a:pt x="8926354" y="0"/>
                </a:lnTo>
              </a:path>
            </a:pathLst>
          </a:custGeom>
          <a:noFill/>
          <a:ln w="19050" cap="flat">
            <a:solidFill>
              <a:schemeClr val="accent1">
                <a:lumMod val="50000"/>
              </a:schemeClr>
            </a:solidFill>
            <a:prstDash val="solid"/>
            <a:miter/>
          </a:ln>
        </p:spPr>
        <p:txBody>
          <a:bodyPr rtlCol="0" anchor="ctr"/>
          <a:lstStyle/>
          <a:p>
            <a:endParaRPr lang="en-US"/>
          </a:p>
        </p:txBody>
      </p:sp>
      <p:sp>
        <p:nvSpPr>
          <p:cNvPr id="1608" name="Graphic 1606">
            <a:extLst>
              <a:ext uri="{FF2B5EF4-FFF2-40B4-BE49-F238E27FC236}">
                <a16:creationId xmlns:a16="http://schemas.microsoft.com/office/drawing/2014/main" id="{ABA2A6D9-F0C9-4DC6-868C-52905C4EDD9B}"/>
              </a:ext>
            </a:extLst>
          </p:cNvPr>
          <p:cNvSpPr/>
          <p:nvPr/>
        </p:nvSpPr>
        <p:spPr>
          <a:xfrm>
            <a:off x="9385752" y="3697816"/>
            <a:ext cx="1739447" cy="1214996"/>
          </a:xfrm>
          <a:custGeom>
            <a:avLst/>
            <a:gdLst>
              <a:gd name="connsiteX0" fmla="*/ 0 w 8926353"/>
              <a:gd name="connsiteY0" fmla="*/ 5897690 h 5897784"/>
              <a:gd name="connsiteX1" fmla="*/ 56007 w 8926353"/>
              <a:gd name="connsiteY1" fmla="*/ 5897690 h 5897784"/>
              <a:gd name="connsiteX2" fmla="*/ 78010 w 8926353"/>
              <a:gd name="connsiteY2" fmla="*/ 5897690 h 5897784"/>
              <a:gd name="connsiteX3" fmla="*/ 320231 w 8926353"/>
              <a:gd name="connsiteY3" fmla="*/ 5897690 h 5897784"/>
              <a:gd name="connsiteX4" fmla="*/ 364236 w 8926353"/>
              <a:gd name="connsiteY4" fmla="*/ 5897785 h 5897784"/>
              <a:gd name="connsiteX5" fmla="*/ 420243 w 8926353"/>
              <a:gd name="connsiteY5" fmla="*/ 5897785 h 5897784"/>
              <a:gd name="connsiteX6" fmla="*/ 452723 w 8926353"/>
              <a:gd name="connsiteY6" fmla="*/ 5852160 h 5897784"/>
              <a:gd name="connsiteX7" fmla="*/ 469868 w 8926353"/>
              <a:gd name="connsiteY7" fmla="*/ 5828062 h 5897784"/>
              <a:gd name="connsiteX8" fmla="*/ 476726 w 8926353"/>
              <a:gd name="connsiteY8" fmla="*/ 5818442 h 5897784"/>
              <a:gd name="connsiteX9" fmla="*/ 536924 w 8926353"/>
              <a:gd name="connsiteY9" fmla="*/ 5727002 h 5897784"/>
              <a:gd name="connsiteX10" fmla="*/ 582930 w 8926353"/>
              <a:gd name="connsiteY10" fmla="*/ 5669280 h 5897784"/>
              <a:gd name="connsiteX11" fmla="*/ 635413 w 8926353"/>
              <a:gd name="connsiteY11" fmla="*/ 5583555 h 5897784"/>
              <a:gd name="connsiteX12" fmla="*/ 682657 w 8926353"/>
              <a:gd name="connsiteY12" fmla="*/ 5566029 h 5897784"/>
              <a:gd name="connsiteX13" fmla="*/ 731711 w 8926353"/>
              <a:gd name="connsiteY13" fmla="*/ 5499640 h 5897784"/>
              <a:gd name="connsiteX14" fmla="*/ 773525 w 8926353"/>
              <a:gd name="connsiteY14" fmla="*/ 5438680 h 5897784"/>
              <a:gd name="connsiteX15" fmla="*/ 807053 w 8926353"/>
              <a:gd name="connsiteY15" fmla="*/ 5390007 h 5897784"/>
              <a:gd name="connsiteX16" fmla="*/ 808673 w 8926353"/>
              <a:gd name="connsiteY16" fmla="*/ 5387626 h 5897784"/>
              <a:gd name="connsiteX17" fmla="*/ 859346 w 8926353"/>
              <a:gd name="connsiteY17" fmla="*/ 5371814 h 5897784"/>
              <a:gd name="connsiteX18" fmla="*/ 880396 w 8926353"/>
              <a:gd name="connsiteY18" fmla="*/ 5277422 h 5897784"/>
              <a:gd name="connsiteX19" fmla="*/ 934307 w 8926353"/>
              <a:gd name="connsiteY19" fmla="*/ 5262372 h 5897784"/>
              <a:gd name="connsiteX20" fmla="*/ 953929 w 8926353"/>
              <a:gd name="connsiteY20" fmla="*/ 5245323 h 5897784"/>
              <a:gd name="connsiteX21" fmla="*/ 1011650 w 8926353"/>
              <a:gd name="connsiteY21" fmla="*/ 5165408 h 5897784"/>
              <a:gd name="connsiteX22" fmla="*/ 1111377 w 8926353"/>
              <a:gd name="connsiteY22" fmla="*/ 5042916 h 5897784"/>
              <a:gd name="connsiteX23" fmla="*/ 1148048 w 8926353"/>
              <a:gd name="connsiteY23" fmla="*/ 5030629 h 5897784"/>
              <a:gd name="connsiteX24" fmla="*/ 1274064 w 8926353"/>
              <a:gd name="connsiteY24" fmla="*/ 4916901 h 5897784"/>
              <a:gd name="connsiteX25" fmla="*/ 1407033 w 8926353"/>
              <a:gd name="connsiteY25" fmla="*/ 4829461 h 5897784"/>
              <a:gd name="connsiteX26" fmla="*/ 1532763 w 8926353"/>
              <a:gd name="connsiteY26" fmla="*/ 4717161 h 5897784"/>
              <a:gd name="connsiteX27" fmla="*/ 1585532 w 8926353"/>
              <a:gd name="connsiteY27" fmla="*/ 4712208 h 5897784"/>
              <a:gd name="connsiteX28" fmla="*/ 1641539 w 8926353"/>
              <a:gd name="connsiteY28" fmla="*/ 4712208 h 5897784"/>
              <a:gd name="connsiteX29" fmla="*/ 1672971 w 8926353"/>
              <a:gd name="connsiteY29" fmla="*/ 4678966 h 5897784"/>
              <a:gd name="connsiteX30" fmla="*/ 1714976 w 8926353"/>
              <a:gd name="connsiteY30" fmla="*/ 4678966 h 5897784"/>
              <a:gd name="connsiteX31" fmla="*/ 1770983 w 8926353"/>
              <a:gd name="connsiteY31" fmla="*/ 4617720 h 5897784"/>
              <a:gd name="connsiteX32" fmla="*/ 1875949 w 8926353"/>
              <a:gd name="connsiteY32" fmla="*/ 4617720 h 5897784"/>
              <a:gd name="connsiteX33" fmla="*/ 1895761 w 8926353"/>
              <a:gd name="connsiteY33" fmla="*/ 4565333 h 5897784"/>
              <a:gd name="connsiteX34" fmla="*/ 1901666 w 8926353"/>
              <a:gd name="connsiteY34" fmla="*/ 4549426 h 5897784"/>
              <a:gd name="connsiteX35" fmla="*/ 1921478 w 8926353"/>
              <a:gd name="connsiteY35" fmla="*/ 4497039 h 5897784"/>
              <a:gd name="connsiteX36" fmla="*/ 1954721 w 8926353"/>
              <a:gd name="connsiteY36" fmla="*/ 4497039 h 5897784"/>
              <a:gd name="connsiteX37" fmla="*/ 1985201 w 8926353"/>
              <a:gd name="connsiteY37" fmla="*/ 4450080 h 5897784"/>
              <a:gd name="connsiteX38" fmla="*/ 1989011 w 8926353"/>
              <a:gd name="connsiteY38" fmla="*/ 4444270 h 5897784"/>
              <a:gd name="connsiteX39" fmla="*/ 2019395 w 8926353"/>
              <a:gd name="connsiteY39" fmla="*/ 4397216 h 5897784"/>
              <a:gd name="connsiteX40" fmla="*/ 2059686 w 8926353"/>
              <a:gd name="connsiteY40" fmla="*/ 4397216 h 5897784"/>
              <a:gd name="connsiteX41" fmla="*/ 2073212 w 8926353"/>
              <a:gd name="connsiteY41" fmla="*/ 4389215 h 5897784"/>
              <a:gd name="connsiteX42" fmla="*/ 2169890 w 8926353"/>
              <a:gd name="connsiteY42" fmla="*/ 4346543 h 5897784"/>
              <a:gd name="connsiteX43" fmla="*/ 2225897 w 8926353"/>
              <a:gd name="connsiteY43" fmla="*/ 4346543 h 5897784"/>
              <a:gd name="connsiteX44" fmla="*/ 2259044 w 8926353"/>
              <a:gd name="connsiteY44" fmla="*/ 4301395 h 5897784"/>
              <a:gd name="connsiteX45" fmla="*/ 2274951 w 8926353"/>
              <a:gd name="connsiteY45" fmla="*/ 4279678 h 5897784"/>
              <a:gd name="connsiteX46" fmla="*/ 2308098 w 8926353"/>
              <a:gd name="connsiteY46" fmla="*/ 4234530 h 5897784"/>
              <a:gd name="connsiteX47" fmla="*/ 2364010 w 8926353"/>
              <a:gd name="connsiteY47" fmla="*/ 4230243 h 5897784"/>
              <a:gd name="connsiteX48" fmla="*/ 2387060 w 8926353"/>
              <a:gd name="connsiteY48" fmla="*/ 4228338 h 5897784"/>
              <a:gd name="connsiteX49" fmla="*/ 2420112 w 8926353"/>
              <a:gd name="connsiteY49" fmla="*/ 4225766 h 5897784"/>
              <a:gd name="connsiteX50" fmla="*/ 2600325 w 8926353"/>
              <a:gd name="connsiteY50" fmla="*/ 4199573 h 5897784"/>
              <a:gd name="connsiteX51" fmla="*/ 2625185 w 8926353"/>
              <a:gd name="connsiteY51" fmla="*/ 4168807 h 5897784"/>
              <a:gd name="connsiteX52" fmla="*/ 2654332 w 8926353"/>
              <a:gd name="connsiteY52" fmla="*/ 4132898 h 5897784"/>
              <a:gd name="connsiteX53" fmla="*/ 2689574 w 8926353"/>
              <a:gd name="connsiteY53" fmla="*/ 4089368 h 5897784"/>
              <a:gd name="connsiteX54" fmla="*/ 2721102 w 8926353"/>
              <a:gd name="connsiteY54" fmla="*/ 4089368 h 5897784"/>
              <a:gd name="connsiteX55" fmla="*/ 2739390 w 8926353"/>
              <a:gd name="connsiteY55" fmla="*/ 4073081 h 5897784"/>
              <a:gd name="connsiteX56" fmla="*/ 2763679 w 8926353"/>
              <a:gd name="connsiteY56" fmla="*/ 4051745 h 5897784"/>
              <a:gd name="connsiteX57" fmla="*/ 2855786 w 8926353"/>
              <a:gd name="connsiteY57" fmla="*/ 3970306 h 5897784"/>
              <a:gd name="connsiteX58" fmla="*/ 2894457 w 8926353"/>
              <a:gd name="connsiteY58" fmla="*/ 3970306 h 5897784"/>
              <a:gd name="connsiteX59" fmla="*/ 2959037 w 8926353"/>
              <a:gd name="connsiteY59" fmla="*/ 3970306 h 5897784"/>
              <a:gd name="connsiteX60" fmla="*/ 3015044 w 8926353"/>
              <a:gd name="connsiteY60" fmla="*/ 3970306 h 5897784"/>
              <a:gd name="connsiteX61" fmla="*/ 3044762 w 8926353"/>
              <a:gd name="connsiteY61" fmla="*/ 3922871 h 5897784"/>
              <a:gd name="connsiteX62" fmla="*/ 3067526 w 8926353"/>
              <a:gd name="connsiteY62" fmla="*/ 3886581 h 5897784"/>
              <a:gd name="connsiteX63" fmla="*/ 3097245 w 8926353"/>
              <a:gd name="connsiteY63" fmla="*/ 3839147 h 5897784"/>
              <a:gd name="connsiteX64" fmla="*/ 3153251 w 8926353"/>
              <a:gd name="connsiteY64" fmla="*/ 3839147 h 5897784"/>
              <a:gd name="connsiteX65" fmla="*/ 3165443 w 8926353"/>
              <a:gd name="connsiteY65" fmla="*/ 3839147 h 5897784"/>
              <a:gd name="connsiteX66" fmla="*/ 3221450 w 8926353"/>
              <a:gd name="connsiteY66" fmla="*/ 3839147 h 5897784"/>
              <a:gd name="connsiteX67" fmla="*/ 3221450 w 8926353"/>
              <a:gd name="connsiteY67" fmla="*/ 3807619 h 5897784"/>
              <a:gd name="connsiteX68" fmla="*/ 3296698 w 8926353"/>
              <a:gd name="connsiteY68" fmla="*/ 3807619 h 5897784"/>
              <a:gd name="connsiteX69" fmla="*/ 3296698 w 8926353"/>
              <a:gd name="connsiteY69" fmla="*/ 3725418 h 5897784"/>
              <a:gd name="connsiteX70" fmla="*/ 3352705 w 8926353"/>
              <a:gd name="connsiteY70" fmla="*/ 3725418 h 5897784"/>
              <a:gd name="connsiteX71" fmla="*/ 3391281 w 8926353"/>
              <a:gd name="connsiteY71" fmla="*/ 3725418 h 5897784"/>
              <a:gd name="connsiteX72" fmla="*/ 3447193 w 8926353"/>
              <a:gd name="connsiteY72" fmla="*/ 3725418 h 5897784"/>
              <a:gd name="connsiteX73" fmla="*/ 3447193 w 8926353"/>
              <a:gd name="connsiteY73" fmla="*/ 3646646 h 5897784"/>
              <a:gd name="connsiteX74" fmla="*/ 3496151 w 8926353"/>
              <a:gd name="connsiteY74" fmla="*/ 3646646 h 5897784"/>
              <a:gd name="connsiteX75" fmla="*/ 3496151 w 8926353"/>
              <a:gd name="connsiteY75" fmla="*/ 3613404 h 5897784"/>
              <a:gd name="connsiteX76" fmla="*/ 3576638 w 8926353"/>
              <a:gd name="connsiteY76" fmla="*/ 3613404 h 5897784"/>
              <a:gd name="connsiteX77" fmla="*/ 3576638 w 8926353"/>
              <a:gd name="connsiteY77" fmla="*/ 3569684 h 5897784"/>
              <a:gd name="connsiteX78" fmla="*/ 3632645 w 8926353"/>
              <a:gd name="connsiteY78" fmla="*/ 3569684 h 5897784"/>
              <a:gd name="connsiteX79" fmla="*/ 3647123 w 8926353"/>
              <a:gd name="connsiteY79" fmla="*/ 3569684 h 5897784"/>
              <a:gd name="connsiteX80" fmla="*/ 3719322 w 8926353"/>
              <a:gd name="connsiteY80" fmla="*/ 3569684 h 5897784"/>
              <a:gd name="connsiteX81" fmla="*/ 3748088 w 8926353"/>
              <a:gd name="connsiteY81" fmla="*/ 3569684 h 5897784"/>
              <a:gd name="connsiteX82" fmla="*/ 3804190 w 8926353"/>
              <a:gd name="connsiteY82" fmla="*/ 3569684 h 5897784"/>
              <a:gd name="connsiteX83" fmla="*/ 3804190 w 8926353"/>
              <a:gd name="connsiteY83" fmla="*/ 3504914 h 5897784"/>
              <a:gd name="connsiteX84" fmla="*/ 3828669 w 8926353"/>
              <a:gd name="connsiteY84" fmla="*/ 3504914 h 5897784"/>
              <a:gd name="connsiteX85" fmla="*/ 3828669 w 8926353"/>
              <a:gd name="connsiteY85" fmla="*/ 3466433 h 5897784"/>
              <a:gd name="connsiteX86" fmla="*/ 3884581 w 8926353"/>
              <a:gd name="connsiteY86" fmla="*/ 3466433 h 5897784"/>
              <a:gd name="connsiteX87" fmla="*/ 3898583 w 8926353"/>
              <a:gd name="connsiteY87" fmla="*/ 3466433 h 5897784"/>
              <a:gd name="connsiteX88" fmla="*/ 3954590 w 8926353"/>
              <a:gd name="connsiteY88" fmla="*/ 3466433 h 5897784"/>
              <a:gd name="connsiteX89" fmla="*/ 3954590 w 8926353"/>
              <a:gd name="connsiteY89" fmla="*/ 3419189 h 5897784"/>
              <a:gd name="connsiteX90" fmla="*/ 3979164 w 8926353"/>
              <a:gd name="connsiteY90" fmla="*/ 3419189 h 5897784"/>
              <a:gd name="connsiteX91" fmla="*/ 3979164 w 8926353"/>
              <a:gd name="connsiteY91" fmla="*/ 3357944 h 5897784"/>
              <a:gd name="connsiteX92" fmla="*/ 4005358 w 8926353"/>
              <a:gd name="connsiteY92" fmla="*/ 3357944 h 5897784"/>
              <a:gd name="connsiteX93" fmla="*/ 4005358 w 8926353"/>
              <a:gd name="connsiteY93" fmla="*/ 3275743 h 5897784"/>
              <a:gd name="connsiteX94" fmla="*/ 4049078 w 8926353"/>
              <a:gd name="connsiteY94" fmla="*/ 3275743 h 5897784"/>
              <a:gd name="connsiteX95" fmla="*/ 4049078 w 8926353"/>
              <a:gd name="connsiteY95" fmla="*/ 3242501 h 5897784"/>
              <a:gd name="connsiteX96" fmla="*/ 4157567 w 8926353"/>
              <a:gd name="connsiteY96" fmla="*/ 3242501 h 5897784"/>
              <a:gd name="connsiteX97" fmla="*/ 4157567 w 8926353"/>
              <a:gd name="connsiteY97" fmla="*/ 3156776 h 5897784"/>
              <a:gd name="connsiteX98" fmla="*/ 4213574 w 8926353"/>
              <a:gd name="connsiteY98" fmla="*/ 3156776 h 5897784"/>
              <a:gd name="connsiteX99" fmla="*/ 4224052 w 8926353"/>
              <a:gd name="connsiteY99" fmla="*/ 3156776 h 5897784"/>
              <a:gd name="connsiteX100" fmla="*/ 4280059 w 8926353"/>
              <a:gd name="connsiteY100" fmla="*/ 3156776 h 5897784"/>
              <a:gd name="connsiteX101" fmla="*/ 4280059 w 8926353"/>
              <a:gd name="connsiteY101" fmla="*/ 3120009 h 5897784"/>
              <a:gd name="connsiteX102" fmla="*/ 4336066 w 8926353"/>
              <a:gd name="connsiteY102" fmla="*/ 3120009 h 5897784"/>
              <a:gd name="connsiteX103" fmla="*/ 4444556 w 8926353"/>
              <a:gd name="connsiteY103" fmla="*/ 3120009 h 5897784"/>
              <a:gd name="connsiteX104" fmla="*/ 4500563 w 8926353"/>
              <a:gd name="connsiteY104" fmla="*/ 3120009 h 5897784"/>
              <a:gd name="connsiteX105" fmla="*/ 4500563 w 8926353"/>
              <a:gd name="connsiteY105" fmla="*/ 3027236 h 5897784"/>
              <a:gd name="connsiteX106" fmla="*/ 4533805 w 8926353"/>
              <a:gd name="connsiteY106" fmla="*/ 3027236 h 5897784"/>
              <a:gd name="connsiteX107" fmla="*/ 4533805 w 8926353"/>
              <a:gd name="connsiteY107" fmla="*/ 2987040 h 5897784"/>
              <a:gd name="connsiteX108" fmla="*/ 4582764 w 8926353"/>
              <a:gd name="connsiteY108" fmla="*/ 2987040 h 5897784"/>
              <a:gd name="connsiteX109" fmla="*/ 4582764 w 8926353"/>
              <a:gd name="connsiteY109" fmla="*/ 2936272 h 5897784"/>
              <a:gd name="connsiteX110" fmla="*/ 4684205 w 8926353"/>
              <a:gd name="connsiteY110" fmla="*/ 2936272 h 5897784"/>
              <a:gd name="connsiteX111" fmla="*/ 4684205 w 8926353"/>
              <a:gd name="connsiteY111" fmla="*/ 2908268 h 5897784"/>
              <a:gd name="connsiteX112" fmla="*/ 4726210 w 8926353"/>
              <a:gd name="connsiteY112" fmla="*/ 2908268 h 5897784"/>
              <a:gd name="connsiteX113" fmla="*/ 4726210 w 8926353"/>
              <a:gd name="connsiteY113" fmla="*/ 2808541 h 5897784"/>
              <a:gd name="connsiteX114" fmla="*/ 4755928 w 8926353"/>
              <a:gd name="connsiteY114" fmla="*/ 2808541 h 5897784"/>
              <a:gd name="connsiteX115" fmla="*/ 4755928 w 8926353"/>
              <a:gd name="connsiteY115" fmla="*/ 2775299 h 5897784"/>
              <a:gd name="connsiteX116" fmla="*/ 4810221 w 8926353"/>
              <a:gd name="connsiteY116" fmla="*/ 2775299 h 5897784"/>
              <a:gd name="connsiteX117" fmla="*/ 4810221 w 8926353"/>
              <a:gd name="connsiteY117" fmla="*/ 2719292 h 5897784"/>
              <a:gd name="connsiteX118" fmla="*/ 4810221 w 8926353"/>
              <a:gd name="connsiteY118" fmla="*/ 2715863 h 5897784"/>
              <a:gd name="connsiteX119" fmla="*/ 4810221 w 8926353"/>
              <a:gd name="connsiteY119" fmla="*/ 2659856 h 5897784"/>
              <a:gd name="connsiteX120" fmla="*/ 4866228 w 8926353"/>
              <a:gd name="connsiteY120" fmla="*/ 2659856 h 5897784"/>
              <a:gd name="connsiteX121" fmla="*/ 4906423 w 8926353"/>
              <a:gd name="connsiteY121" fmla="*/ 2659856 h 5897784"/>
              <a:gd name="connsiteX122" fmla="*/ 4962430 w 8926353"/>
              <a:gd name="connsiteY122" fmla="*/ 2659856 h 5897784"/>
              <a:gd name="connsiteX123" fmla="*/ 4962430 w 8926353"/>
              <a:gd name="connsiteY123" fmla="*/ 2603849 h 5897784"/>
              <a:gd name="connsiteX124" fmla="*/ 4962430 w 8926353"/>
              <a:gd name="connsiteY124" fmla="*/ 2544318 h 5897784"/>
              <a:gd name="connsiteX125" fmla="*/ 4962430 w 8926353"/>
              <a:gd name="connsiteY125" fmla="*/ 2488406 h 5897784"/>
              <a:gd name="connsiteX126" fmla="*/ 5034153 w 8926353"/>
              <a:gd name="connsiteY126" fmla="*/ 2488406 h 5897784"/>
              <a:gd name="connsiteX127" fmla="*/ 5034153 w 8926353"/>
              <a:gd name="connsiteY127" fmla="*/ 2400872 h 5897784"/>
              <a:gd name="connsiteX128" fmla="*/ 5086064 w 8926353"/>
              <a:gd name="connsiteY128" fmla="*/ 2400872 h 5897784"/>
              <a:gd name="connsiteX129" fmla="*/ 5086064 w 8926353"/>
              <a:gd name="connsiteY129" fmla="*/ 2295906 h 5897784"/>
              <a:gd name="connsiteX130" fmla="*/ 5141977 w 8926353"/>
              <a:gd name="connsiteY130" fmla="*/ 2295906 h 5897784"/>
              <a:gd name="connsiteX131" fmla="*/ 5235321 w 8926353"/>
              <a:gd name="connsiteY131" fmla="*/ 2295906 h 5897784"/>
              <a:gd name="connsiteX132" fmla="*/ 5291328 w 8926353"/>
              <a:gd name="connsiteY132" fmla="*/ 2295906 h 5897784"/>
              <a:gd name="connsiteX133" fmla="*/ 5291328 w 8926353"/>
              <a:gd name="connsiteY133" fmla="*/ 2235422 h 5897784"/>
              <a:gd name="connsiteX134" fmla="*/ 5331619 w 8926353"/>
              <a:gd name="connsiteY134" fmla="*/ 2235422 h 5897784"/>
              <a:gd name="connsiteX135" fmla="*/ 5331619 w 8926353"/>
              <a:gd name="connsiteY135" fmla="*/ 2180368 h 5897784"/>
              <a:gd name="connsiteX136" fmla="*/ 5387626 w 8926353"/>
              <a:gd name="connsiteY136" fmla="*/ 2180368 h 5897784"/>
              <a:gd name="connsiteX137" fmla="*/ 5448872 w 8926353"/>
              <a:gd name="connsiteY137" fmla="*/ 2180463 h 5897784"/>
              <a:gd name="connsiteX138" fmla="*/ 5504783 w 8926353"/>
              <a:gd name="connsiteY138" fmla="*/ 2180463 h 5897784"/>
              <a:gd name="connsiteX139" fmla="*/ 5504783 w 8926353"/>
              <a:gd name="connsiteY139" fmla="*/ 2124456 h 5897784"/>
              <a:gd name="connsiteX140" fmla="*/ 5608035 w 8926353"/>
              <a:gd name="connsiteY140" fmla="*/ 2124456 h 5897784"/>
              <a:gd name="connsiteX141" fmla="*/ 5608035 w 8926353"/>
              <a:gd name="connsiteY141" fmla="*/ 2063210 h 5897784"/>
              <a:gd name="connsiteX142" fmla="*/ 5664042 w 8926353"/>
              <a:gd name="connsiteY142" fmla="*/ 2063210 h 5897784"/>
              <a:gd name="connsiteX143" fmla="*/ 5678710 w 8926353"/>
              <a:gd name="connsiteY143" fmla="*/ 2063210 h 5897784"/>
              <a:gd name="connsiteX144" fmla="*/ 5751957 w 8926353"/>
              <a:gd name="connsiteY144" fmla="*/ 2063210 h 5897784"/>
              <a:gd name="connsiteX145" fmla="*/ 5781294 w 8926353"/>
              <a:gd name="connsiteY145" fmla="*/ 2063115 h 5897784"/>
              <a:gd name="connsiteX146" fmla="*/ 5837302 w 8926353"/>
              <a:gd name="connsiteY146" fmla="*/ 2063115 h 5897784"/>
              <a:gd name="connsiteX147" fmla="*/ 5837302 w 8926353"/>
              <a:gd name="connsiteY147" fmla="*/ 1975676 h 5897784"/>
              <a:gd name="connsiteX148" fmla="*/ 5893308 w 8926353"/>
              <a:gd name="connsiteY148" fmla="*/ 1975676 h 5897784"/>
              <a:gd name="connsiteX149" fmla="*/ 5982462 w 8926353"/>
              <a:gd name="connsiteY149" fmla="*/ 1975676 h 5897784"/>
              <a:gd name="connsiteX150" fmla="*/ 6038469 w 8926353"/>
              <a:gd name="connsiteY150" fmla="*/ 1975676 h 5897784"/>
              <a:gd name="connsiteX151" fmla="*/ 6038469 w 8926353"/>
              <a:gd name="connsiteY151" fmla="*/ 1886236 h 5897784"/>
              <a:gd name="connsiteX152" fmla="*/ 6094477 w 8926353"/>
              <a:gd name="connsiteY152" fmla="*/ 1886236 h 5897784"/>
              <a:gd name="connsiteX153" fmla="*/ 6121432 w 8926353"/>
              <a:gd name="connsiteY153" fmla="*/ 1886236 h 5897784"/>
              <a:gd name="connsiteX154" fmla="*/ 6255925 w 8926353"/>
              <a:gd name="connsiteY154" fmla="*/ 1886236 h 5897784"/>
              <a:gd name="connsiteX155" fmla="*/ 6309741 w 8926353"/>
              <a:gd name="connsiteY155" fmla="*/ 1886236 h 5897784"/>
              <a:gd name="connsiteX156" fmla="*/ 6365653 w 8926353"/>
              <a:gd name="connsiteY156" fmla="*/ 1886236 h 5897784"/>
              <a:gd name="connsiteX157" fmla="*/ 6365653 w 8926353"/>
              <a:gd name="connsiteY157" fmla="*/ 1779746 h 5897784"/>
              <a:gd name="connsiteX158" fmla="*/ 6421660 w 8926353"/>
              <a:gd name="connsiteY158" fmla="*/ 1779746 h 5897784"/>
              <a:gd name="connsiteX159" fmla="*/ 6431852 w 8926353"/>
              <a:gd name="connsiteY159" fmla="*/ 1779746 h 5897784"/>
              <a:gd name="connsiteX160" fmla="*/ 6487859 w 8926353"/>
              <a:gd name="connsiteY160" fmla="*/ 1779746 h 5897784"/>
              <a:gd name="connsiteX161" fmla="*/ 6487859 w 8926353"/>
              <a:gd name="connsiteY161" fmla="*/ 1723739 h 5897784"/>
              <a:gd name="connsiteX162" fmla="*/ 6487859 w 8926353"/>
              <a:gd name="connsiteY162" fmla="*/ 1722025 h 5897784"/>
              <a:gd name="connsiteX163" fmla="*/ 6487859 w 8926353"/>
              <a:gd name="connsiteY163" fmla="*/ 1666018 h 5897784"/>
              <a:gd name="connsiteX164" fmla="*/ 6543771 w 8926353"/>
              <a:gd name="connsiteY164" fmla="*/ 1666018 h 5897784"/>
              <a:gd name="connsiteX165" fmla="*/ 6612351 w 8926353"/>
              <a:gd name="connsiteY165" fmla="*/ 1666018 h 5897784"/>
              <a:gd name="connsiteX166" fmla="*/ 6668358 w 8926353"/>
              <a:gd name="connsiteY166" fmla="*/ 1666018 h 5897784"/>
              <a:gd name="connsiteX167" fmla="*/ 6668358 w 8926353"/>
              <a:gd name="connsiteY167" fmla="*/ 1610011 h 5897784"/>
              <a:gd name="connsiteX168" fmla="*/ 6668358 w 8926353"/>
              <a:gd name="connsiteY168" fmla="*/ 1597724 h 5897784"/>
              <a:gd name="connsiteX169" fmla="*/ 6668358 w 8926353"/>
              <a:gd name="connsiteY169" fmla="*/ 1541812 h 5897784"/>
              <a:gd name="connsiteX170" fmla="*/ 6691122 w 8926353"/>
              <a:gd name="connsiteY170" fmla="*/ 1541812 h 5897784"/>
              <a:gd name="connsiteX171" fmla="*/ 6691122 w 8926353"/>
              <a:gd name="connsiteY171" fmla="*/ 1485805 h 5897784"/>
              <a:gd name="connsiteX172" fmla="*/ 6691122 w 8926353"/>
              <a:gd name="connsiteY172" fmla="*/ 1454277 h 5897784"/>
              <a:gd name="connsiteX173" fmla="*/ 6691122 w 8926353"/>
              <a:gd name="connsiteY173" fmla="*/ 1398270 h 5897784"/>
              <a:gd name="connsiteX174" fmla="*/ 6747129 w 8926353"/>
              <a:gd name="connsiteY174" fmla="*/ 1398270 h 5897784"/>
              <a:gd name="connsiteX175" fmla="*/ 6778085 w 8926353"/>
              <a:gd name="connsiteY175" fmla="*/ 1398270 h 5897784"/>
              <a:gd name="connsiteX176" fmla="*/ 7119080 w 8926353"/>
              <a:gd name="connsiteY176" fmla="*/ 1398270 h 5897784"/>
              <a:gd name="connsiteX177" fmla="*/ 7181088 w 8926353"/>
              <a:gd name="connsiteY177" fmla="*/ 1398270 h 5897784"/>
              <a:gd name="connsiteX178" fmla="*/ 7237000 w 8926353"/>
              <a:gd name="connsiteY178" fmla="*/ 1398270 h 5897784"/>
              <a:gd name="connsiteX179" fmla="*/ 7237000 w 8926353"/>
              <a:gd name="connsiteY179" fmla="*/ 1342358 h 5897784"/>
              <a:gd name="connsiteX180" fmla="*/ 7237000 w 8926353"/>
              <a:gd name="connsiteY180" fmla="*/ 1251299 h 5897784"/>
              <a:gd name="connsiteX181" fmla="*/ 7237000 w 8926353"/>
              <a:gd name="connsiteY181" fmla="*/ 1195292 h 5897784"/>
              <a:gd name="connsiteX182" fmla="*/ 7293007 w 8926353"/>
              <a:gd name="connsiteY182" fmla="*/ 1195292 h 5897784"/>
              <a:gd name="connsiteX183" fmla="*/ 7321296 w 8926353"/>
              <a:gd name="connsiteY183" fmla="*/ 1195292 h 5897784"/>
              <a:gd name="connsiteX184" fmla="*/ 8141589 w 8926353"/>
              <a:gd name="connsiteY184" fmla="*/ 1195292 h 5897784"/>
              <a:gd name="connsiteX185" fmla="*/ 8198168 w 8926353"/>
              <a:gd name="connsiteY185" fmla="*/ 1195292 h 5897784"/>
              <a:gd name="connsiteX186" fmla="*/ 8254175 w 8926353"/>
              <a:gd name="connsiteY186" fmla="*/ 1195292 h 5897784"/>
              <a:gd name="connsiteX187" fmla="*/ 8254175 w 8926353"/>
              <a:gd name="connsiteY187" fmla="*/ 1139381 h 5897784"/>
              <a:gd name="connsiteX188" fmla="*/ 8254175 w 8926353"/>
              <a:gd name="connsiteY188" fmla="*/ 1110139 h 5897784"/>
              <a:gd name="connsiteX189" fmla="*/ 8254175 w 8926353"/>
              <a:gd name="connsiteY189" fmla="*/ 789432 h 5897784"/>
              <a:gd name="connsiteX190" fmla="*/ 8254175 w 8926353"/>
              <a:gd name="connsiteY190" fmla="*/ 731044 h 5897784"/>
              <a:gd name="connsiteX191" fmla="*/ 8254175 w 8926353"/>
              <a:gd name="connsiteY191" fmla="*/ 675132 h 5897784"/>
              <a:gd name="connsiteX192" fmla="*/ 8310182 w 8926353"/>
              <a:gd name="connsiteY192" fmla="*/ 675132 h 5897784"/>
              <a:gd name="connsiteX193" fmla="*/ 8368475 w 8926353"/>
              <a:gd name="connsiteY193" fmla="*/ 675132 h 5897784"/>
              <a:gd name="connsiteX194" fmla="*/ 8424482 w 8926353"/>
              <a:gd name="connsiteY194" fmla="*/ 675132 h 5897784"/>
              <a:gd name="connsiteX195" fmla="*/ 8424482 w 8926353"/>
              <a:gd name="connsiteY195" fmla="*/ 619125 h 5897784"/>
              <a:gd name="connsiteX196" fmla="*/ 8424482 w 8926353"/>
              <a:gd name="connsiteY196" fmla="*/ 590931 h 5897784"/>
              <a:gd name="connsiteX197" fmla="*/ 8424482 w 8926353"/>
              <a:gd name="connsiteY197" fmla="*/ 112300 h 5897784"/>
              <a:gd name="connsiteX198" fmla="*/ 8424482 w 8926353"/>
              <a:gd name="connsiteY198" fmla="*/ 56007 h 5897784"/>
              <a:gd name="connsiteX199" fmla="*/ 8424482 w 8926353"/>
              <a:gd name="connsiteY199" fmla="*/ 0 h 5897784"/>
              <a:gd name="connsiteX200" fmla="*/ 8480489 w 8926353"/>
              <a:gd name="connsiteY200" fmla="*/ 0 h 5897784"/>
              <a:gd name="connsiteX201" fmla="*/ 8508397 w 8926353"/>
              <a:gd name="connsiteY201" fmla="*/ 0 h 5897784"/>
              <a:gd name="connsiteX202" fmla="*/ 8814625 w 8926353"/>
              <a:gd name="connsiteY202" fmla="*/ 0 h 5897784"/>
              <a:gd name="connsiteX203" fmla="*/ 8870347 w 8926353"/>
              <a:gd name="connsiteY203" fmla="*/ 0 h 5897784"/>
              <a:gd name="connsiteX204" fmla="*/ 8926354 w 8926353"/>
              <a:gd name="connsiteY204" fmla="*/ 0 h 589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8926353" h="5897784">
                <a:moveTo>
                  <a:pt x="0" y="5897690"/>
                </a:moveTo>
                <a:lnTo>
                  <a:pt x="56007" y="5897690"/>
                </a:lnTo>
                <a:lnTo>
                  <a:pt x="78010" y="5897690"/>
                </a:lnTo>
                <a:lnTo>
                  <a:pt x="320231" y="5897690"/>
                </a:lnTo>
                <a:lnTo>
                  <a:pt x="364236" y="5897785"/>
                </a:lnTo>
                <a:lnTo>
                  <a:pt x="420243" y="5897785"/>
                </a:lnTo>
                <a:lnTo>
                  <a:pt x="452723" y="5852160"/>
                </a:lnTo>
                <a:lnTo>
                  <a:pt x="469868" y="5828062"/>
                </a:lnTo>
                <a:lnTo>
                  <a:pt x="476726" y="5818442"/>
                </a:lnTo>
                <a:lnTo>
                  <a:pt x="536924" y="5727002"/>
                </a:lnTo>
                <a:lnTo>
                  <a:pt x="582930" y="5669280"/>
                </a:lnTo>
                <a:lnTo>
                  <a:pt x="635413" y="5583555"/>
                </a:lnTo>
                <a:lnTo>
                  <a:pt x="682657" y="5566029"/>
                </a:lnTo>
                <a:lnTo>
                  <a:pt x="731711" y="5499640"/>
                </a:lnTo>
                <a:lnTo>
                  <a:pt x="773525" y="5438680"/>
                </a:lnTo>
                <a:lnTo>
                  <a:pt x="807053" y="5390007"/>
                </a:lnTo>
                <a:lnTo>
                  <a:pt x="808673" y="5387626"/>
                </a:lnTo>
                <a:lnTo>
                  <a:pt x="859346" y="5371814"/>
                </a:lnTo>
                <a:lnTo>
                  <a:pt x="880396" y="5277422"/>
                </a:lnTo>
                <a:lnTo>
                  <a:pt x="934307" y="5262372"/>
                </a:lnTo>
                <a:lnTo>
                  <a:pt x="953929" y="5245323"/>
                </a:lnTo>
                <a:lnTo>
                  <a:pt x="1011650" y="5165408"/>
                </a:lnTo>
                <a:lnTo>
                  <a:pt x="1111377" y="5042916"/>
                </a:lnTo>
                <a:lnTo>
                  <a:pt x="1148048" y="5030629"/>
                </a:lnTo>
                <a:lnTo>
                  <a:pt x="1274064" y="4916901"/>
                </a:lnTo>
                <a:lnTo>
                  <a:pt x="1407033" y="4829461"/>
                </a:lnTo>
                <a:lnTo>
                  <a:pt x="1532763" y="4717161"/>
                </a:lnTo>
                <a:lnTo>
                  <a:pt x="1585532" y="4712208"/>
                </a:lnTo>
                <a:lnTo>
                  <a:pt x="1641539" y="4712208"/>
                </a:lnTo>
                <a:lnTo>
                  <a:pt x="1672971" y="4678966"/>
                </a:lnTo>
                <a:lnTo>
                  <a:pt x="1714976" y="4678966"/>
                </a:lnTo>
                <a:lnTo>
                  <a:pt x="1770983" y="4617720"/>
                </a:lnTo>
                <a:lnTo>
                  <a:pt x="1875949" y="4617720"/>
                </a:lnTo>
                <a:lnTo>
                  <a:pt x="1895761" y="4565333"/>
                </a:lnTo>
                <a:lnTo>
                  <a:pt x="1901666" y="4549426"/>
                </a:lnTo>
                <a:lnTo>
                  <a:pt x="1921478" y="4497039"/>
                </a:lnTo>
                <a:lnTo>
                  <a:pt x="1954721" y="4497039"/>
                </a:lnTo>
                <a:lnTo>
                  <a:pt x="1985201" y="4450080"/>
                </a:lnTo>
                <a:lnTo>
                  <a:pt x="1989011" y="4444270"/>
                </a:lnTo>
                <a:lnTo>
                  <a:pt x="2019395" y="4397216"/>
                </a:lnTo>
                <a:lnTo>
                  <a:pt x="2059686" y="4397216"/>
                </a:lnTo>
                <a:lnTo>
                  <a:pt x="2073212" y="4389215"/>
                </a:lnTo>
                <a:lnTo>
                  <a:pt x="2169890" y="4346543"/>
                </a:lnTo>
                <a:lnTo>
                  <a:pt x="2225897" y="4346543"/>
                </a:lnTo>
                <a:lnTo>
                  <a:pt x="2259044" y="4301395"/>
                </a:lnTo>
                <a:lnTo>
                  <a:pt x="2274951" y="4279678"/>
                </a:lnTo>
                <a:lnTo>
                  <a:pt x="2308098" y="4234530"/>
                </a:lnTo>
                <a:lnTo>
                  <a:pt x="2364010" y="4230243"/>
                </a:lnTo>
                <a:lnTo>
                  <a:pt x="2387060" y="4228338"/>
                </a:lnTo>
                <a:lnTo>
                  <a:pt x="2420112" y="4225766"/>
                </a:lnTo>
                <a:lnTo>
                  <a:pt x="2600325" y="4199573"/>
                </a:lnTo>
                <a:lnTo>
                  <a:pt x="2625185" y="4168807"/>
                </a:lnTo>
                <a:lnTo>
                  <a:pt x="2654332" y="4132898"/>
                </a:lnTo>
                <a:lnTo>
                  <a:pt x="2689574" y="4089368"/>
                </a:lnTo>
                <a:lnTo>
                  <a:pt x="2721102" y="4089368"/>
                </a:lnTo>
                <a:lnTo>
                  <a:pt x="2739390" y="4073081"/>
                </a:lnTo>
                <a:lnTo>
                  <a:pt x="2763679" y="4051745"/>
                </a:lnTo>
                <a:lnTo>
                  <a:pt x="2855786" y="3970306"/>
                </a:lnTo>
                <a:lnTo>
                  <a:pt x="2894457" y="3970306"/>
                </a:lnTo>
                <a:lnTo>
                  <a:pt x="2959037" y="3970306"/>
                </a:lnTo>
                <a:lnTo>
                  <a:pt x="3015044" y="3970306"/>
                </a:lnTo>
                <a:lnTo>
                  <a:pt x="3044762" y="3922871"/>
                </a:lnTo>
                <a:lnTo>
                  <a:pt x="3067526" y="3886581"/>
                </a:lnTo>
                <a:lnTo>
                  <a:pt x="3097245" y="3839147"/>
                </a:lnTo>
                <a:lnTo>
                  <a:pt x="3153251" y="3839147"/>
                </a:lnTo>
                <a:lnTo>
                  <a:pt x="3165443" y="3839147"/>
                </a:lnTo>
                <a:lnTo>
                  <a:pt x="3221450" y="3839147"/>
                </a:lnTo>
                <a:lnTo>
                  <a:pt x="3221450" y="3807619"/>
                </a:lnTo>
                <a:lnTo>
                  <a:pt x="3296698" y="3807619"/>
                </a:lnTo>
                <a:lnTo>
                  <a:pt x="3296698" y="3725418"/>
                </a:lnTo>
                <a:lnTo>
                  <a:pt x="3352705" y="3725418"/>
                </a:lnTo>
                <a:lnTo>
                  <a:pt x="3391281" y="3725418"/>
                </a:lnTo>
                <a:lnTo>
                  <a:pt x="3447193" y="3725418"/>
                </a:lnTo>
                <a:lnTo>
                  <a:pt x="3447193" y="3646646"/>
                </a:lnTo>
                <a:lnTo>
                  <a:pt x="3496151" y="3646646"/>
                </a:lnTo>
                <a:lnTo>
                  <a:pt x="3496151" y="3613404"/>
                </a:lnTo>
                <a:lnTo>
                  <a:pt x="3576638" y="3613404"/>
                </a:lnTo>
                <a:lnTo>
                  <a:pt x="3576638" y="3569684"/>
                </a:lnTo>
                <a:lnTo>
                  <a:pt x="3632645" y="3569684"/>
                </a:lnTo>
                <a:lnTo>
                  <a:pt x="3647123" y="3569684"/>
                </a:lnTo>
                <a:lnTo>
                  <a:pt x="3719322" y="3569684"/>
                </a:lnTo>
                <a:lnTo>
                  <a:pt x="3748088" y="3569684"/>
                </a:lnTo>
                <a:lnTo>
                  <a:pt x="3804190" y="3569684"/>
                </a:lnTo>
                <a:lnTo>
                  <a:pt x="3804190" y="3504914"/>
                </a:lnTo>
                <a:lnTo>
                  <a:pt x="3828669" y="3504914"/>
                </a:lnTo>
                <a:lnTo>
                  <a:pt x="3828669" y="3466433"/>
                </a:lnTo>
                <a:lnTo>
                  <a:pt x="3884581" y="3466433"/>
                </a:lnTo>
                <a:lnTo>
                  <a:pt x="3898583" y="3466433"/>
                </a:lnTo>
                <a:lnTo>
                  <a:pt x="3954590" y="3466433"/>
                </a:lnTo>
                <a:lnTo>
                  <a:pt x="3954590" y="3419189"/>
                </a:lnTo>
                <a:lnTo>
                  <a:pt x="3979164" y="3419189"/>
                </a:lnTo>
                <a:lnTo>
                  <a:pt x="3979164" y="3357944"/>
                </a:lnTo>
                <a:lnTo>
                  <a:pt x="4005358" y="3357944"/>
                </a:lnTo>
                <a:lnTo>
                  <a:pt x="4005358" y="3275743"/>
                </a:lnTo>
                <a:lnTo>
                  <a:pt x="4049078" y="3275743"/>
                </a:lnTo>
                <a:lnTo>
                  <a:pt x="4049078" y="3242501"/>
                </a:lnTo>
                <a:lnTo>
                  <a:pt x="4157567" y="3242501"/>
                </a:lnTo>
                <a:lnTo>
                  <a:pt x="4157567" y="3156776"/>
                </a:lnTo>
                <a:lnTo>
                  <a:pt x="4213574" y="3156776"/>
                </a:lnTo>
                <a:lnTo>
                  <a:pt x="4224052" y="3156776"/>
                </a:lnTo>
                <a:lnTo>
                  <a:pt x="4280059" y="3156776"/>
                </a:lnTo>
                <a:lnTo>
                  <a:pt x="4280059" y="3120009"/>
                </a:lnTo>
                <a:lnTo>
                  <a:pt x="4336066" y="3120009"/>
                </a:lnTo>
                <a:lnTo>
                  <a:pt x="4444556" y="3120009"/>
                </a:lnTo>
                <a:lnTo>
                  <a:pt x="4500563" y="3120009"/>
                </a:lnTo>
                <a:lnTo>
                  <a:pt x="4500563" y="3027236"/>
                </a:lnTo>
                <a:lnTo>
                  <a:pt x="4533805" y="3027236"/>
                </a:lnTo>
                <a:lnTo>
                  <a:pt x="4533805" y="2987040"/>
                </a:lnTo>
                <a:lnTo>
                  <a:pt x="4582764" y="2987040"/>
                </a:lnTo>
                <a:lnTo>
                  <a:pt x="4582764" y="2936272"/>
                </a:lnTo>
                <a:lnTo>
                  <a:pt x="4684205" y="2936272"/>
                </a:lnTo>
                <a:lnTo>
                  <a:pt x="4684205" y="2908268"/>
                </a:lnTo>
                <a:lnTo>
                  <a:pt x="4726210" y="2908268"/>
                </a:lnTo>
                <a:lnTo>
                  <a:pt x="4726210" y="2808541"/>
                </a:lnTo>
                <a:lnTo>
                  <a:pt x="4755928" y="2808541"/>
                </a:lnTo>
                <a:lnTo>
                  <a:pt x="4755928" y="2775299"/>
                </a:lnTo>
                <a:lnTo>
                  <a:pt x="4810221" y="2775299"/>
                </a:lnTo>
                <a:lnTo>
                  <a:pt x="4810221" y="2719292"/>
                </a:lnTo>
                <a:lnTo>
                  <a:pt x="4810221" y="2715863"/>
                </a:lnTo>
                <a:lnTo>
                  <a:pt x="4810221" y="2659856"/>
                </a:lnTo>
                <a:lnTo>
                  <a:pt x="4866228" y="2659856"/>
                </a:lnTo>
                <a:lnTo>
                  <a:pt x="4906423" y="2659856"/>
                </a:lnTo>
                <a:lnTo>
                  <a:pt x="4962430" y="2659856"/>
                </a:lnTo>
                <a:lnTo>
                  <a:pt x="4962430" y="2603849"/>
                </a:lnTo>
                <a:lnTo>
                  <a:pt x="4962430" y="2544318"/>
                </a:lnTo>
                <a:lnTo>
                  <a:pt x="4962430" y="2488406"/>
                </a:lnTo>
                <a:lnTo>
                  <a:pt x="5034153" y="2488406"/>
                </a:lnTo>
                <a:lnTo>
                  <a:pt x="5034153" y="2400872"/>
                </a:lnTo>
                <a:lnTo>
                  <a:pt x="5086064" y="2400872"/>
                </a:lnTo>
                <a:lnTo>
                  <a:pt x="5086064" y="2295906"/>
                </a:lnTo>
                <a:lnTo>
                  <a:pt x="5141977" y="2295906"/>
                </a:lnTo>
                <a:lnTo>
                  <a:pt x="5235321" y="2295906"/>
                </a:lnTo>
                <a:lnTo>
                  <a:pt x="5291328" y="2295906"/>
                </a:lnTo>
                <a:lnTo>
                  <a:pt x="5291328" y="2235422"/>
                </a:lnTo>
                <a:lnTo>
                  <a:pt x="5331619" y="2235422"/>
                </a:lnTo>
                <a:lnTo>
                  <a:pt x="5331619" y="2180368"/>
                </a:lnTo>
                <a:lnTo>
                  <a:pt x="5387626" y="2180368"/>
                </a:lnTo>
                <a:lnTo>
                  <a:pt x="5448872" y="2180463"/>
                </a:lnTo>
                <a:lnTo>
                  <a:pt x="5504783" y="2180463"/>
                </a:lnTo>
                <a:lnTo>
                  <a:pt x="5504783" y="2124456"/>
                </a:lnTo>
                <a:lnTo>
                  <a:pt x="5608035" y="2124456"/>
                </a:lnTo>
                <a:lnTo>
                  <a:pt x="5608035" y="2063210"/>
                </a:lnTo>
                <a:lnTo>
                  <a:pt x="5664042" y="2063210"/>
                </a:lnTo>
                <a:lnTo>
                  <a:pt x="5678710" y="2063210"/>
                </a:lnTo>
                <a:lnTo>
                  <a:pt x="5751957" y="2063210"/>
                </a:lnTo>
                <a:lnTo>
                  <a:pt x="5781294" y="2063115"/>
                </a:lnTo>
                <a:lnTo>
                  <a:pt x="5837302" y="2063115"/>
                </a:lnTo>
                <a:lnTo>
                  <a:pt x="5837302" y="1975676"/>
                </a:lnTo>
                <a:lnTo>
                  <a:pt x="5893308" y="1975676"/>
                </a:lnTo>
                <a:lnTo>
                  <a:pt x="5982462" y="1975676"/>
                </a:lnTo>
                <a:lnTo>
                  <a:pt x="6038469" y="1975676"/>
                </a:lnTo>
                <a:lnTo>
                  <a:pt x="6038469" y="1886236"/>
                </a:lnTo>
                <a:lnTo>
                  <a:pt x="6094477" y="1886236"/>
                </a:lnTo>
                <a:lnTo>
                  <a:pt x="6121432" y="1886236"/>
                </a:lnTo>
                <a:lnTo>
                  <a:pt x="6255925" y="1886236"/>
                </a:lnTo>
                <a:lnTo>
                  <a:pt x="6309741" y="1886236"/>
                </a:lnTo>
                <a:lnTo>
                  <a:pt x="6365653" y="1886236"/>
                </a:lnTo>
                <a:lnTo>
                  <a:pt x="6365653" y="1779746"/>
                </a:lnTo>
                <a:lnTo>
                  <a:pt x="6421660" y="1779746"/>
                </a:lnTo>
                <a:lnTo>
                  <a:pt x="6431852" y="1779746"/>
                </a:lnTo>
                <a:lnTo>
                  <a:pt x="6487859" y="1779746"/>
                </a:lnTo>
                <a:lnTo>
                  <a:pt x="6487859" y="1723739"/>
                </a:lnTo>
                <a:lnTo>
                  <a:pt x="6487859" y="1722025"/>
                </a:lnTo>
                <a:lnTo>
                  <a:pt x="6487859" y="1666018"/>
                </a:lnTo>
                <a:lnTo>
                  <a:pt x="6543771" y="1666018"/>
                </a:lnTo>
                <a:lnTo>
                  <a:pt x="6612351" y="1666018"/>
                </a:lnTo>
                <a:lnTo>
                  <a:pt x="6668358" y="1666018"/>
                </a:lnTo>
                <a:lnTo>
                  <a:pt x="6668358" y="1610011"/>
                </a:lnTo>
                <a:lnTo>
                  <a:pt x="6668358" y="1597724"/>
                </a:lnTo>
                <a:lnTo>
                  <a:pt x="6668358" y="1541812"/>
                </a:lnTo>
                <a:lnTo>
                  <a:pt x="6691122" y="1541812"/>
                </a:lnTo>
                <a:lnTo>
                  <a:pt x="6691122" y="1485805"/>
                </a:lnTo>
                <a:lnTo>
                  <a:pt x="6691122" y="1454277"/>
                </a:lnTo>
                <a:lnTo>
                  <a:pt x="6691122" y="1398270"/>
                </a:lnTo>
                <a:lnTo>
                  <a:pt x="6747129" y="1398270"/>
                </a:lnTo>
                <a:lnTo>
                  <a:pt x="6778085" y="1398270"/>
                </a:lnTo>
                <a:lnTo>
                  <a:pt x="7119080" y="1398270"/>
                </a:lnTo>
                <a:lnTo>
                  <a:pt x="7181088" y="1398270"/>
                </a:lnTo>
                <a:lnTo>
                  <a:pt x="7237000" y="1398270"/>
                </a:lnTo>
                <a:lnTo>
                  <a:pt x="7237000" y="1342358"/>
                </a:lnTo>
                <a:lnTo>
                  <a:pt x="7237000" y="1251299"/>
                </a:lnTo>
                <a:lnTo>
                  <a:pt x="7237000" y="1195292"/>
                </a:lnTo>
                <a:lnTo>
                  <a:pt x="7293007" y="1195292"/>
                </a:lnTo>
                <a:lnTo>
                  <a:pt x="7321296" y="1195292"/>
                </a:lnTo>
                <a:lnTo>
                  <a:pt x="8141589" y="1195292"/>
                </a:lnTo>
                <a:lnTo>
                  <a:pt x="8198168" y="1195292"/>
                </a:lnTo>
                <a:lnTo>
                  <a:pt x="8254175" y="1195292"/>
                </a:lnTo>
                <a:lnTo>
                  <a:pt x="8254175" y="1139381"/>
                </a:lnTo>
                <a:lnTo>
                  <a:pt x="8254175" y="1110139"/>
                </a:lnTo>
                <a:lnTo>
                  <a:pt x="8254175" y="789432"/>
                </a:lnTo>
                <a:lnTo>
                  <a:pt x="8254175" y="731044"/>
                </a:lnTo>
                <a:lnTo>
                  <a:pt x="8254175" y="675132"/>
                </a:lnTo>
                <a:lnTo>
                  <a:pt x="8310182" y="675132"/>
                </a:lnTo>
                <a:lnTo>
                  <a:pt x="8368475" y="675132"/>
                </a:lnTo>
                <a:lnTo>
                  <a:pt x="8424482" y="675132"/>
                </a:lnTo>
                <a:lnTo>
                  <a:pt x="8424482" y="619125"/>
                </a:lnTo>
                <a:lnTo>
                  <a:pt x="8424482" y="590931"/>
                </a:lnTo>
                <a:lnTo>
                  <a:pt x="8424482" y="112300"/>
                </a:lnTo>
                <a:lnTo>
                  <a:pt x="8424482" y="56007"/>
                </a:lnTo>
                <a:lnTo>
                  <a:pt x="8424482" y="0"/>
                </a:lnTo>
                <a:lnTo>
                  <a:pt x="8480489" y="0"/>
                </a:lnTo>
                <a:lnTo>
                  <a:pt x="8508397" y="0"/>
                </a:lnTo>
                <a:lnTo>
                  <a:pt x="8814625" y="0"/>
                </a:lnTo>
                <a:lnTo>
                  <a:pt x="8870347" y="0"/>
                </a:lnTo>
                <a:lnTo>
                  <a:pt x="8926354" y="0"/>
                </a:lnTo>
              </a:path>
            </a:pathLst>
          </a:custGeom>
          <a:noFill/>
          <a:ln w="19050" cap="flat">
            <a:solidFill>
              <a:schemeClr val="accent1"/>
            </a:solidFill>
            <a:prstDash val="solid"/>
            <a:miter/>
          </a:ln>
        </p:spPr>
        <p:txBody>
          <a:bodyPr rtlCol="0" anchor="ctr"/>
          <a:lstStyle/>
          <a:p>
            <a:endParaRPr lang="en-US"/>
          </a:p>
        </p:txBody>
      </p:sp>
      <p:sp>
        <p:nvSpPr>
          <p:cNvPr id="1611" name="Graphic 1609">
            <a:extLst>
              <a:ext uri="{FF2B5EF4-FFF2-40B4-BE49-F238E27FC236}">
                <a16:creationId xmlns:a16="http://schemas.microsoft.com/office/drawing/2014/main" id="{D137288E-CB78-4D96-8727-ADA999CF7F90}"/>
              </a:ext>
            </a:extLst>
          </p:cNvPr>
          <p:cNvSpPr/>
          <p:nvPr/>
        </p:nvSpPr>
        <p:spPr>
          <a:xfrm>
            <a:off x="9382974" y="3464453"/>
            <a:ext cx="1745402" cy="1450964"/>
          </a:xfrm>
          <a:custGeom>
            <a:avLst/>
            <a:gdLst>
              <a:gd name="connsiteX0" fmla="*/ 0 w 8720454"/>
              <a:gd name="connsiteY0" fmla="*/ 6852510 h 6852509"/>
              <a:gd name="connsiteX1" fmla="*/ 27358 w 8720454"/>
              <a:gd name="connsiteY1" fmla="*/ 6852510 h 6852509"/>
              <a:gd name="connsiteX2" fmla="*/ 52017 w 8720454"/>
              <a:gd name="connsiteY2" fmla="*/ 6852510 h 6852509"/>
              <a:gd name="connsiteX3" fmla="*/ 323545 w 8720454"/>
              <a:gd name="connsiteY3" fmla="*/ 6852510 h 6852509"/>
              <a:gd name="connsiteX4" fmla="*/ 372956 w 8720454"/>
              <a:gd name="connsiteY4" fmla="*/ 6852510 h 6852509"/>
              <a:gd name="connsiteX5" fmla="*/ 400314 w 8720454"/>
              <a:gd name="connsiteY5" fmla="*/ 6852510 h 6852509"/>
              <a:gd name="connsiteX6" fmla="*/ 400314 w 8720454"/>
              <a:gd name="connsiteY6" fmla="*/ 6825152 h 6852509"/>
              <a:gd name="connsiteX7" fmla="*/ 400221 w 8720454"/>
              <a:gd name="connsiteY7" fmla="*/ 6797609 h 6852509"/>
              <a:gd name="connsiteX8" fmla="*/ 400221 w 8720454"/>
              <a:gd name="connsiteY8" fmla="*/ 6714885 h 6852509"/>
              <a:gd name="connsiteX9" fmla="*/ 420785 w 8720454"/>
              <a:gd name="connsiteY9" fmla="*/ 6687527 h 6852509"/>
              <a:gd name="connsiteX10" fmla="*/ 420785 w 8720454"/>
              <a:gd name="connsiteY10" fmla="*/ 6591776 h 6852509"/>
              <a:gd name="connsiteX11" fmla="*/ 420785 w 8720454"/>
              <a:gd name="connsiteY11" fmla="*/ 6482346 h 6852509"/>
              <a:gd name="connsiteX12" fmla="*/ 448143 w 8720454"/>
              <a:gd name="connsiteY12" fmla="*/ 6371240 h 6852509"/>
              <a:gd name="connsiteX13" fmla="*/ 472057 w 8720454"/>
              <a:gd name="connsiteY13" fmla="*/ 6280700 h 6852509"/>
              <a:gd name="connsiteX14" fmla="*/ 472057 w 8720454"/>
              <a:gd name="connsiteY14" fmla="*/ 6162709 h 6852509"/>
              <a:gd name="connsiteX15" fmla="*/ 495972 w 8720454"/>
              <a:gd name="connsiteY15" fmla="*/ 6072168 h 6852509"/>
              <a:gd name="connsiteX16" fmla="*/ 521655 w 8720454"/>
              <a:gd name="connsiteY16" fmla="*/ 5983303 h 6852509"/>
              <a:gd name="connsiteX17" fmla="*/ 538683 w 8720454"/>
              <a:gd name="connsiteY17" fmla="*/ 5882433 h 6852509"/>
              <a:gd name="connsiteX18" fmla="*/ 572927 w 8720454"/>
              <a:gd name="connsiteY18" fmla="*/ 5798686 h 6852509"/>
              <a:gd name="connsiteX19" fmla="*/ 608845 w 8720454"/>
              <a:gd name="connsiteY19" fmla="*/ 5706284 h 6852509"/>
              <a:gd name="connsiteX20" fmla="*/ 642996 w 8720454"/>
              <a:gd name="connsiteY20" fmla="*/ 5625979 h 6852509"/>
              <a:gd name="connsiteX21" fmla="*/ 690918 w 8720454"/>
              <a:gd name="connsiteY21" fmla="*/ 5552468 h 6852509"/>
              <a:gd name="connsiteX22" fmla="*/ 719950 w 8720454"/>
              <a:gd name="connsiteY22" fmla="*/ 5473838 h 6852509"/>
              <a:gd name="connsiteX23" fmla="*/ 760987 w 8720454"/>
              <a:gd name="connsiteY23" fmla="*/ 5403769 h 6852509"/>
              <a:gd name="connsiteX24" fmla="*/ 805373 w 8720454"/>
              <a:gd name="connsiteY24" fmla="*/ 5340586 h 6852509"/>
              <a:gd name="connsiteX25" fmla="*/ 819052 w 8720454"/>
              <a:gd name="connsiteY25" fmla="*/ 5241392 h 6852509"/>
              <a:gd name="connsiteX26" fmla="*/ 844734 w 8720454"/>
              <a:gd name="connsiteY26" fmla="*/ 5145640 h 6852509"/>
              <a:gd name="connsiteX27" fmla="*/ 865206 w 8720454"/>
              <a:gd name="connsiteY27" fmla="*/ 5048214 h 6852509"/>
              <a:gd name="connsiteX28" fmla="*/ 889121 w 8720454"/>
              <a:gd name="connsiteY28" fmla="*/ 4954230 h 6852509"/>
              <a:gd name="connsiteX29" fmla="*/ 918246 w 8720454"/>
              <a:gd name="connsiteY29" fmla="*/ 4868808 h 6852509"/>
              <a:gd name="connsiteX30" fmla="*/ 960957 w 8720454"/>
              <a:gd name="connsiteY30" fmla="*/ 4779849 h 6852509"/>
              <a:gd name="connsiteX31" fmla="*/ 1013905 w 8720454"/>
              <a:gd name="connsiteY31" fmla="*/ 4733695 h 6852509"/>
              <a:gd name="connsiteX32" fmla="*/ 1056616 w 8720454"/>
              <a:gd name="connsiteY32" fmla="*/ 4656834 h 6852509"/>
              <a:gd name="connsiteX33" fmla="*/ 1114774 w 8720454"/>
              <a:gd name="connsiteY33" fmla="*/ 4619147 h 6852509"/>
              <a:gd name="connsiteX34" fmla="*/ 1150692 w 8720454"/>
              <a:gd name="connsiteY34" fmla="*/ 4542285 h 6852509"/>
              <a:gd name="connsiteX35" fmla="*/ 1193404 w 8720454"/>
              <a:gd name="connsiteY35" fmla="*/ 4472216 h 6852509"/>
              <a:gd name="connsiteX36" fmla="*/ 1225879 w 8720454"/>
              <a:gd name="connsiteY36" fmla="*/ 4373022 h 6852509"/>
              <a:gd name="connsiteX37" fmla="*/ 1239558 w 8720454"/>
              <a:gd name="connsiteY37" fmla="*/ 4279039 h 6852509"/>
              <a:gd name="connsiteX38" fmla="*/ 1283944 w 8720454"/>
              <a:gd name="connsiteY38" fmla="*/ 4207295 h 6852509"/>
              <a:gd name="connsiteX39" fmla="*/ 1340427 w 8720454"/>
              <a:gd name="connsiteY39" fmla="*/ 4140576 h 6852509"/>
              <a:gd name="connsiteX40" fmla="*/ 1395142 w 8720454"/>
              <a:gd name="connsiteY40" fmla="*/ 4087536 h 6852509"/>
              <a:gd name="connsiteX41" fmla="*/ 1461768 w 8720454"/>
              <a:gd name="connsiteY41" fmla="*/ 4041474 h 6852509"/>
              <a:gd name="connsiteX42" fmla="*/ 1501037 w 8720454"/>
              <a:gd name="connsiteY42" fmla="*/ 3971685 h 6852509"/>
              <a:gd name="connsiteX43" fmla="*/ 1574548 w 8720454"/>
              <a:gd name="connsiteY43" fmla="*/ 3918365 h 6852509"/>
              <a:gd name="connsiteX44" fmla="*/ 1656621 w 8720454"/>
              <a:gd name="connsiteY44" fmla="*/ 3786696 h 6852509"/>
              <a:gd name="connsiteX45" fmla="*/ 1670300 w 8720454"/>
              <a:gd name="connsiteY45" fmla="*/ 3782415 h 6852509"/>
              <a:gd name="connsiteX46" fmla="*/ 1722875 w 8720454"/>
              <a:gd name="connsiteY46" fmla="*/ 3765852 h 6852509"/>
              <a:gd name="connsiteX47" fmla="*/ 1748930 w 8720454"/>
              <a:gd name="connsiteY47" fmla="*/ 3757663 h 6852509"/>
              <a:gd name="connsiteX48" fmla="*/ 1757304 w 8720454"/>
              <a:gd name="connsiteY48" fmla="*/ 3731608 h 6852509"/>
              <a:gd name="connsiteX49" fmla="*/ 1766331 w 8720454"/>
              <a:gd name="connsiteY49" fmla="*/ 3703320 h 6852509"/>
              <a:gd name="connsiteX50" fmla="*/ 1805413 w 8720454"/>
              <a:gd name="connsiteY50" fmla="*/ 3581607 h 6852509"/>
              <a:gd name="connsiteX51" fmla="*/ 1945550 w 8720454"/>
              <a:gd name="connsiteY51" fmla="*/ 3487623 h 6852509"/>
              <a:gd name="connsiteX52" fmla="*/ 2040650 w 8720454"/>
              <a:gd name="connsiteY52" fmla="*/ 3372796 h 6852509"/>
              <a:gd name="connsiteX53" fmla="*/ 2095459 w 8720454"/>
              <a:gd name="connsiteY53" fmla="*/ 3352138 h 6852509"/>
              <a:gd name="connsiteX54" fmla="*/ 2121607 w 8720454"/>
              <a:gd name="connsiteY54" fmla="*/ 3344043 h 6852509"/>
              <a:gd name="connsiteX55" fmla="*/ 2132308 w 8720454"/>
              <a:gd name="connsiteY55" fmla="*/ 3318826 h 6852509"/>
              <a:gd name="connsiteX56" fmla="*/ 2155292 w 8720454"/>
              <a:gd name="connsiteY56" fmla="*/ 3264855 h 6852509"/>
              <a:gd name="connsiteX57" fmla="*/ 2166086 w 8720454"/>
              <a:gd name="connsiteY57" fmla="*/ 3239731 h 6852509"/>
              <a:gd name="connsiteX58" fmla="*/ 2192978 w 8720454"/>
              <a:gd name="connsiteY58" fmla="*/ 3235357 h 6852509"/>
              <a:gd name="connsiteX59" fmla="*/ 2217637 w 8720454"/>
              <a:gd name="connsiteY59" fmla="*/ 3231356 h 6852509"/>
              <a:gd name="connsiteX60" fmla="*/ 2239505 w 8720454"/>
              <a:gd name="connsiteY60" fmla="*/ 3227820 h 6852509"/>
              <a:gd name="connsiteX61" fmla="*/ 2290777 w 8720454"/>
              <a:gd name="connsiteY61" fmla="*/ 3166312 h 6852509"/>
              <a:gd name="connsiteX62" fmla="*/ 2362614 w 8720454"/>
              <a:gd name="connsiteY62" fmla="*/ 3140629 h 6852509"/>
              <a:gd name="connsiteX63" fmla="*/ 2424122 w 8720454"/>
              <a:gd name="connsiteY63" fmla="*/ 3075678 h 6852509"/>
              <a:gd name="connsiteX64" fmla="*/ 2471951 w 8720454"/>
              <a:gd name="connsiteY64" fmla="*/ 3012402 h 6852509"/>
              <a:gd name="connsiteX65" fmla="*/ 2478557 w 8720454"/>
              <a:gd name="connsiteY65" fmla="*/ 2986440 h 6852509"/>
              <a:gd name="connsiteX66" fmla="*/ 2490934 w 8720454"/>
              <a:gd name="connsiteY66" fmla="*/ 2938053 h 6852509"/>
              <a:gd name="connsiteX67" fmla="*/ 2497633 w 8720454"/>
              <a:gd name="connsiteY67" fmla="*/ 2911533 h 6852509"/>
              <a:gd name="connsiteX68" fmla="*/ 2524991 w 8720454"/>
              <a:gd name="connsiteY68" fmla="*/ 2911533 h 6852509"/>
              <a:gd name="connsiteX69" fmla="*/ 2571145 w 8720454"/>
              <a:gd name="connsiteY69" fmla="*/ 2911626 h 6852509"/>
              <a:gd name="connsiteX70" fmla="*/ 2598503 w 8720454"/>
              <a:gd name="connsiteY70" fmla="*/ 2911626 h 6852509"/>
              <a:gd name="connsiteX71" fmla="*/ 2616555 w 8720454"/>
              <a:gd name="connsiteY71" fmla="*/ 2891061 h 6852509"/>
              <a:gd name="connsiteX72" fmla="*/ 2635724 w 8720454"/>
              <a:gd name="connsiteY72" fmla="*/ 2869194 h 6852509"/>
              <a:gd name="connsiteX73" fmla="*/ 2648100 w 8720454"/>
              <a:gd name="connsiteY73" fmla="*/ 2855143 h 6852509"/>
              <a:gd name="connsiteX74" fmla="*/ 2718169 w 8720454"/>
              <a:gd name="connsiteY74" fmla="*/ 2791867 h 6852509"/>
              <a:gd name="connsiteX75" fmla="*/ 2784795 w 8720454"/>
              <a:gd name="connsiteY75" fmla="*/ 2766277 h 6852509"/>
              <a:gd name="connsiteX76" fmla="*/ 2904461 w 8720454"/>
              <a:gd name="connsiteY76" fmla="*/ 2658615 h 6852509"/>
              <a:gd name="connsiteX77" fmla="*/ 2977973 w 8720454"/>
              <a:gd name="connsiteY77" fmla="*/ 2634607 h 6852509"/>
              <a:gd name="connsiteX78" fmla="*/ 2984672 w 8720454"/>
              <a:gd name="connsiteY78" fmla="*/ 2623162 h 6852509"/>
              <a:gd name="connsiteX79" fmla="*/ 3013798 w 8720454"/>
              <a:gd name="connsiteY79" fmla="*/ 2572913 h 6852509"/>
              <a:gd name="connsiteX80" fmla="*/ 3027477 w 8720454"/>
              <a:gd name="connsiteY80" fmla="*/ 2549185 h 6852509"/>
              <a:gd name="connsiteX81" fmla="*/ 3054834 w 8720454"/>
              <a:gd name="connsiteY81" fmla="*/ 2549185 h 6852509"/>
              <a:gd name="connsiteX82" fmla="*/ 3079958 w 8720454"/>
              <a:gd name="connsiteY82" fmla="*/ 2549185 h 6852509"/>
              <a:gd name="connsiteX83" fmla="*/ 3155145 w 8720454"/>
              <a:gd name="connsiteY83" fmla="*/ 2549185 h 6852509"/>
              <a:gd name="connsiteX84" fmla="*/ 3205301 w 8720454"/>
              <a:gd name="connsiteY84" fmla="*/ 2549185 h 6852509"/>
              <a:gd name="connsiteX85" fmla="*/ 3232658 w 8720454"/>
              <a:gd name="connsiteY85" fmla="*/ 2549185 h 6852509"/>
              <a:gd name="connsiteX86" fmla="*/ 3244011 w 8720454"/>
              <a:gd name="connsiteY86" fmla="*/ 2524340 h 6852509"/>
              <a:gd name="connsiteX87" fmla="*/ 3254433 w 8720454"/>
              <a:gd name="connsiteY87" fmla="*/ 2501449 h 6852509"/>
              <a:gd name="connsiteX88" fmla="*/ 3302727 w 8720454"/>
              <a:gd name="connsiteY88" fmla="*/ 2395368 h 6852509"/>
              <a:gd name="connsiteX89" fmla="*/ 3441190 w 8720454"/>
              <a:gd name="connsiteY89" fmla="*/ 2243227 h 6852509"/>
              <a:gd name="connsiteX90" fmla="*/ 3493765 w 8720454"/>
              <a:gd name="connsiteY90" fmla="*/ 2226198 h 6852509"/>
              <a:gd name="connsiteX91" fmla="*/ 3541687 w 8720454"/>
              <a:gd name="connsiteY91" fmla="*/ 2210658 h 6852509"/>
              <a:gd name="connsiteX92" fmla="*/ 3567649 w 8720454"/>
              <a:gd name="connsiteY92" fmla="*/ 2202190 h 6852509"/>
              <a:gd name="connsiteX93" fmla="*/ 3575744 w 8720454"/>
              <a:gd name="connsiteY93" fmla="*/ 2176043 h 6852509"/>
              <a:gd name="connsiteX94" fmla="*/ 3584026 w 8720454"/>
              <a:gd name="connsiteY94" fmla="*/ 2149336 h 6852509"/>
              <a:gd name="connsiteX95" fmla="*/ 3593331 w 8720454"/>
              <a:gd name="connsiteY95" fmla="*/ 2119280 h 6852509"/>
              <a:gd name="connsiteX96" fmla="*/ 3656607 w 8720454"/>
              <a:gd name="connsiteY96" fmla="*/ 2062053 h 6852509"/>
              <a:gd name="connsiteX97" fmla="*/ 3702762 w 8720454"/>
              <a:gd name="connsiteY97" fmla="*/ 1998777 h 6852509"/>
              <a:gd name="connsiteX98" fmla="*/ 3735144 w 8720454"/>
              <a:gd name="connsiteY98" fmla="*/ 1890556 h 6852509"/>
              <a:gd name="connsiteX99" fmla="*/ 3751242 w 8720454"/>
              <a:gd name="connsiteY99" fmla="*/ 1836958 h 6852509"/>
              <a:gd name="connsiteX100" fmla="*/ 3759152 w 8720454"/>
              <a:gd name="connsiteY100" fmla="*/ 1810717 h 6852509"/>
              <a:gd name="connsiteX101" fmla="*/ 3786509 w 8720454"/>
              <a:gd name="connsiteY101" fmla="*/ 1810717 h 6852509"/>
              <a:gd name="connsiteX102" fmla="*/ 3814984 w 8720454"/>
              <a:gd name="connsiteY102" fmla="*/ 1810810 h 6852509"/>
              <a:gd name="connsiteX103" fmla="*/ 3858253 w 8720454"/>
              <a:gd name="connsiteY103" fmla="*/ 1810810 h 6852509"/>
              <a:gd name="connsiteX104" fmla="*/ 4013838 w 8720454"/>
              <a:gd name="connsiteY104" fmla="*/ 1750884 h 6852509"/>
              <a:gd name="connsiteX105" fmla="*/ 4802833 w 8720454"/>
              <a:gd name="connsiteY105" fmla="*/ 1750884 h 6852509"/>
              <a:gd name="connsiteX106" fmla="*/ 4859968 w 8720454"/>
              <a:gd name="connsiteY106" fmla="*/ 1750884 h 6852509"/>
              <a:gd name="connsiteX107" fmla="*/ 4887233 w 8720454"/>
              <a:gd name="connsiteY107" fmla="*/ 1750884 h 6852509"/>
              <a:gd name="connsiteX108" fmla="*/ 4887233 w 8720454"/>
              <a:gd name="connsiteY108" fmla="*/ 1723619 h 6852509"/>
              <a:gd name="connsiteX109" fmla="*/ 4887233 w 8720454"/>
              <a:gd name="connsiteY109" fmla="*/ 1700821 h 6852509"/>
              <a:gd name="connsiteX110" fmla="*/ 4887233 w 8720454"/>
              <a:gd name="connsiteY110" fmla="*/ 1632427 h 6852509"/>
              <a:gd name="connsiteX111" fmla="*/ 4887233 w 8720454"/>
              <a:gd name="connsiteY111" fmla="*/ 1586831 h 6852509"/>
              <a:gd name="connsiteX112" fmla="*/ 4887233 w 8720454"/>
              <a:gd name="connsiteY112" fmla="*/ 1559474 h 6852509"/>
              <a:gd name="connsiteX113" fmla="*/ 4914590 w 8720454"/>
              <a:gd name="connsiteY113" fmla="*/ 1559474 h 6852509"/>
              <a:gd name="connsiteX114" fmla="*/ 4938225 w 8720454"/>
              <a:gd name="connsiteY114" fmla="*/ 1559474 h 6852509"/>
              <a:gd name="connsiteX115" fmla="*/ 5103301 w 8720454"/>
              <a:gd name="connsiteY115" fmla="*/ 1559474 h 6852509"/>
              <a:gd name="connsiteX116" fmla="*/ 5150479 w 8720454"/>
              <a:gd name="connsiteY116" fmla="*/ 1559474 h 6852509"/>
              <a:gd name="connsiteX117" fmla="*/ 5177837 w 8720454"/>
              <a:gd name="connsiteY117" fmla="*/ 1559474 h 6852509"/>
              <a:gd name="connsiteX118" fmla="*/ 5177837 w 8720454"/>
              <a:gd name="connsiteY118" fmla="*/ 1532116 h 6852509"/>
              <a:gd name="connsiteX119" fmla="*/ 5177837 w 8720454"/>
              <a:gd name="connsiteY119" fmla="*/ 1504759 h 6852509"/>
              <a:gd name="connsiteX120" fmla="*/ 5177837 w 8720454"/>
              <a:gd name="connsiteY120" fmla="*/ 1422779 h 6852509"/>
              <a:gd name="connsiteX121" fmla="*/ 5177837 w 8720454"/>
              <a:gd name="connsiteY121" fmla="*/ 1368064 h 6852509"/>
              <a:gd name="connsiteX122" fmla="*/ 5177837 w 8720454"/>
              <a:gd name="connsiteY122" fmla="*/ 1340707 h 6852509"/>
              <a:gd name="connsiteX123" fmla="*/ 5205194 w 8720454"/>
              <a:gd name="connsiteY123" fmla="*/ 1340707 h 6852509"/>
              <a:gd name="connsiteX124" fmla="*/ 5227434 w 8720454"/>
              <a:gd name="connsiteY124" fmla="*/ 1340707 h 6852509"/>
              <a:gd name="connsiteX125" fmla="*/ 5383018 w 8720454"/>
              <a:gd name="connsiteY125" fmla="*/ 1340707 h 6852509"/>
              <a:gd name="connsiteX126" fmla="*/ 5427405 w 8720454"/>
              <a:gd name="connsiteY126" fmla="*/ 1340707 h 6852509"/>
              <a:gd name="connsiteX127" fmla="*/ 5454762 w 8720454"/>
              <a:gd name="connsiteY127" fmla="*/ 1340707 h 6852509"/>
              <a:gd name="connsiteX128" fmla="*/ 5454762 w 8720454"/>
              <a:gd name="connsiteY128" fmla="*/ 1313349 h 6852509"/>
              <a:gd name="connsiteX129" fmla="*/ 5454762 w 8720454"/>
              <a:gd name="connsiteY129" fmla="*/ 1234719 h 6852509"/>
              <a:gd name="connsiteX130" fmla="*/ 5454762 w 8720454"/>
              <a:gd name="connsiteY130" fmla="*/ 1207362 h 6852509"/>
              <a:gd name="connsiteX131" fmla="*/ 5482120 w 8720454"/>
              <a:gd name="connsiteY131" fmla="*/ 1207362 h 6852509"/>
              <a:gd name="connsiteX132" fmla="*/ 5510873 w 8720454"/>
              <a:gd name="connsiteY132" fmla="*/ 1207362 h 6852509"/>
              <a:gd name="connsiteX133" fmla="*/ 5597226 w 8720454"/>
              <a:gd name="connsiteY133" fmla="*/ 1207362 h 6852509"/>
              <a:gd name="connsiteX134" fmla="*/ 5654733 w 8720454"/>
              <a:gd name="connsiteY134" fmla="*/ 1207362 h 6852509"/>
              <a:gd name="connsiteX135" fmla="*/ 5682090 w 8720454"/>
              <a:gd name="connsiteY135" fmla="*/ 1207362 h 6852509"/>
              <a:gd name="connsiteX136" fmla="*/ 5682090 w 8720454"/>
              <a:gd name="connsiteY136" fmla="*/ 1180004 h 6852509"/>
              <a:gd name="connsiteX137" fmla="*/ 5682090 w 8720454"/>
              <a:gd name="connsiteY137" fmla="*/ 1130407 h 6852509"/>
              <a:gd name="connsiteX138" fmla="*/ 5682090 w 8720454"/>
              <a:gd name="connsiteY138" fmla="*/ 1103049 h 6852509"/>
              <a:gd name="connsiteX139" fmla="*/ 5728245 w 8720454"/>
              <a:gd name="connsiteY139" fmla="*/ 1103049 h 6852509"/>
              <a:gd name="connsiteX140" fmla="*/ 5728245 w 8720454"/>
              <a:gd name="connsiteY140" fmla="*/ 1075785 h 6852509"/>
              <a:gd name="connsiteX141" fmla="*/ 5728245 w 8720454"/>
              <a:gd name="connsiteY141" fmla="*/ 1026188 h 6852509"/>
              <a:gd name="connsiteX142" fmla="*/ 5728245 w 8720454"/>
              <a:gd name="connsiteY142" fmla="*/ 998830 h 6852509"/>
              <a:gd name="connsiteX143" fmla="*/ 5777842 w 8720454"/>
              <a:gd name="connsiteY143" fmla="*/ 998830 h 6852509"/>
              <a:gd name="connsiteX144" fmla="*/ 5777842 w 8720454"/>
              <a:gd name="connsiteY144" fmla="*/ 971473 h 6852509"/>
              <a:gd name="connsiteX145" fmla="*/ 5777842 w 8720454"/>
              <a:gd name="connsiteY145" fmla="*/ 901404 h 6852509"/>
              <a:gd name="connsiteX146" fmla="*/ 5777842 w 8720454"/>
              <a:gd name="connsiteY146" fmla="*/ 874046 h 6852509"/>
              <a:gd name="connsiteX147" fmla="*/ 5805199 w 8720454"/>
              <a:gd name="connsiteY147" fmla="*/ 874046 h 6852509"/>
              <a:gd name="connsiteX148" fmla="*/ 5829672 w 8720454"/>
              <a:gd name="connsiteY148" fmla="*/ 874046 h 6852509"/>
              <a:gd name="connsiteX149" fmla="*/ 6000703 w 8720454"/>
              <a:gd name="connsiteY149" fmla="*/ 874046 h 6852509"/>
              <a:gd name="connsiteX150" fmla="*/ 6049649 w 8720454"/>
              <a:gd name="connsiteY150" fmla="*/ 874046 h 6852509"/>
              <a:gd name="connsiteX151" fmla="*/ 6077007 w 8720454"/>
              <a:gd name="connsiteY151" fmla="*/ 874046 h 6852509"/>
              <a:gd name="connsiteX152" fmla="*/ 6077007 w 8720454"/>
              <a:gd name="connsiteY152" fmla="*/ 846689 h 6852509"/>
              <a:gd name="connsiteX153" fmla="*/ 6077007 w 8720454"/>
              <a:gd name="connsiteY153" fmla="*/ 818493 h 6852509"/>
              <a:gd name="connsiteX154" fmla="*/ 6077007 w 8720454"/>
              <a:gd name="connsiteY154" fmla="*/ 733908 h 6852509"/>
              <a:gd name="connsiteX155" fmla="*/ 6077007 w 8720454"/>
              <a:gd name="connsiteY155" fmla="*/ 677425 h 6852509"/>
              <a:gd name="connsiteX156" fmla="*/ 6077007 w 8720454"/>
              <a:gd name="connsiteY156" fmla="*/ 650161 h 6852509"/>
              <a:gd name="connsiteX157" fmla="*/ 6104365 w 8720454"/>
              <a:gd name="connsiteY157" fmla="*/ 650161 h 6852509"/>
              <a:gd name="connsiteX158" fmla="*/ 6129861 w 8720454"/>
              <a:gd name="connsiteY158" fmla="*/ 650161 h 6852509"/>
              <a:gd name="connsiteX159" fmla="*/ 6308057 w 8720454"/>
              <a:gd name="connsiteY159" fmla="*/ 650161 h 6852509"/>
              <a:gd name="connsiteX160" fmla="*/ 6359050 w 8720454"/>
              <a:gd name="connsiteY160" fmla="*/ 650161 h 6852509"/>
              <a:gd name="connsiteX161" fmla="*/ 6386408 w 8720454"/>
              <a:gd name="connsiteY161" fmla="*/ 650161 h 6852509"/>
              <a:gd name="connsiteX162" fmla="*/ 6386408 w 8720454"/>
              <a:gd name="connsiteY162" fmla="*/ 622803 h 6852509"/>
              <a:gd name="connsiteX163" fmla="*/ 6386408 w 8720454"/>
              <a:gd name="connsiteY163" fmla="*/ 588001 h 6852509"/>
              <a:gd name="connsiteX164" fmla="*/ 6386408 w 8720454"/>
              <a:gd name="connsiteY164" fmla="*/ 483782 h 6852509"/>
              <a:gd name="connsiteX165" fmla="*/ 6386408 w 8720454"/>
              <a:gd name="connsiteY165" fmla="*/ 414272 h 6852509"/>
              <a:gd name="connsiteX166" fmla="*/ 6386408 w 8720454"/>
              <a:gd name="connsiteY166" fmla="*/ 386914 h 6852509"/>
              <a:gd name="connsiteX167" fmla="*/ 6413672 w 8720454"/>
              <a:gd name="connsiteY167" fmla="*/ 386914 h 6852509"/>
              <a:gd name="connsiteX168" fmla="*/ 6438517 w 8720454"/>
              <a:gd name="connsiteY168" fmla="*/ 386914 h 6852509"/>
              <a:gd name="connsiteX169" fmla="*/ 6810264 w 8720454"/>
              <a:gd name="connsiteY169" fmla="*/ 386914 h 6852509"/>
              <a:gd name="connsiteX170" fmla="*/ 6859861 w 8720454"/>
              <a:gd name="connsiteY170" fmla="*/ 386914 h 6852509"/>
              <a:gd name="connsiteX171" fmla="*/ 6887219 w 8720454"/>
              <a:gd name="connsiteY171" fmla="*/ 386914 h 6852509"/>
              <a:gd name="connsiteX172" fmla="*/ 6887219 w 8720454"/>
              <a:gd name="connsiteY172" fmla="*/ 359556 h 6852509"/>
              <a:gd name="connsiteX173" fmla="*/ 6887219 w 8720454"/>
              <a:gd name="connsiteY173" fmla="*/ 335828 h 6852509"/>
              <a:gd name="connsiteX174" fmla="*/ 6887219 w 8720454"/>
              <a:gd name="connsiteY174" fmla="*/ 74815 h 6852509"/>
              <a:gd name="connsiteX175" fmla="*/ 6887219 w 8720454"/>
              <a:gd name="connsiteY175" fmla="*/ 27358 h 6852509"/>
              <a:gd name="connsiteX176" fmla="*/ 6887219 w 8720454"/>
              <a:gd name="connsiteY176" fmla="*/ 0 h 6852509"/>
              <a:gd name="connsiteX177" fmla="*/ 6914576 w 8720454"/>
              <a:gd name="connsiteY177" fmla="*/ 0 h 6852509"/>
              <a:gd name="connsiteX178" fmla="*/ 6941468 w 8720454"/>
              <a:gd name="connsiteY178" fmla="*/ 0 h 6852509"/>
              <a:gd name="connsiteX179" fmla="*/ 8639218 w 8720454"/>
              <a:gd name="connsiteY179" fmla="*/ 0 h 6852509"/>
              <a:gd name="connsiteX180" fmla="*/ 8693096 w 8720454"/>
              <a:gd name="connsiteY180" fmla="*/ 0 h 6852509"/>
              <a:gd name="connsiteX181" fmla="*/ 8720454 w 8720454"/>
              <a:gd name="connsiteY181" fmla="*/ 0 h 68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720454" h="6852509">
                <a:moveTo>
                  <a:pt x="0" y="6852510"/>
                </a:moveTo>
                <a:lnTo>
                  <a:pt x="27358" y="6852510"/>
                </a:lnTo>
                <a:lnTo>
                  <a:pt x="52017" y="6852510"/>
                </a:lnTo>
                <a:lnTo>
                  <a:pt x="323545" y="6852510"/>
                </a:lnTo>
                <a:lnTo>
                  <a:pt x="372956" y="6852510"/>
                </a:lnTo>
                <a:lnTo>
                  <a:pt x="400314" y="6852510"/>
                </a:lnTo>
                <a:lnTo>
                  <a:pt x="400314" y="6825152"/>
                </a:lnTo>
                <a:lnTo>
                  <a:pt x="400221" y="6797609"/>
                </a:lnTo>
                <a:lnTo>
                  <a:pt x="400221" y="6714885"/>
                </a:lnTo>
                <a:lnTo>
                  <a:pt x="420785" y="6687527"/>
                </a:lnTo>
                <a:lnTo>
                  <a:pt x="420785" y="6591776"/>
                </a:lnTo>
                <a:lnTo>
                  <a:pt x="420785" y="6482346"/>
                </a:lnTo>
                <a:lnTo>
                  <a:pt x="448143" y="6371240"/>
                </a:lnTo>
                <a:lnTo>
                  <a:pt x="472057" y="6280700"/>
                </a:lnTo>
                <a:lnTo>
                  <a:pt x="472057" y="6162709"/>
                </a:lnTo>
                <a:lnTo>
                  <a:pt x="495972" y="6072168"/>
                </a:lnTo>
                <a:lnTo>
                  <a:pt x="521655" y="5983303"/>
                </a:lnTo>
                <a:lnTo>
                  <a:pt x="538683" y="5882433"/>
                </a:lnTo>
                <a:lnTo>
                  <a:pt x="572927" y="5798686"/>
                </a:lnTo>
                <a:lnTo>
                  <a:pt x="608845" y="5706284"/>
                </a:lnTo>
                <a:lnTo>
                  <a:pt x="642996" y="5625979"/>
                </a:lnTo>
                <a:lnTo>
                  <a:pt x="690918" y="5552468"/>
                </a:lnTo>
                <a:lnTo>
                  <a:pt x="719950" y="5473838"/>
                </a:lnTo>
                <a:lnTo>
                  <a:pt x="760987" y="5403769"/>
                </a:lnTo>
                <a:lnTo>
                  <a:pt x="805373" y="5340586"/>
                </a:lnTo>
                <a:lnTo>
                  <a:pt x="819052" y="5241392"/>
                </a:lnTo>
                <a:lnTo>
                  <a:pt x="844734" y="5145640"/>
                </a:lnTo>
                <a:lnTo>
                  <a:pt x="865206" y="5048214"/>
                </a:lnTo>
                <a:lnTo>
                  <a:pt x="889121" y="4954230"/>
                </a:lnTo>
                <a:lnTo>
                  <a:pt x="918246" y="4868808"/>
                </a:lnTo>
                <a:lnTo>
                  <a:pt x="960957" y="4779849"/>
                </a:lnTo>
                <a:lnTo>
                  <a:pt x="1013905" y="4733695"/>
                </a:lnTo>
                <a:lnTo>
                  <a:pt x="1056616" y="4656834"/>
                </a:lnTo>
                <a:lnTo>
                  <a:pt x="1114774" y="4619147"/>
                </a:lnTo>
                <a:lnTo>
                  <a:pt x="1150692" y="4542285"/>
                </a:lnTo>
                <a:lnTo>
                  <a:pt x="1193404" y="4472216"/>
                </a:lnTo>
                <a:lnTo>
                  <a:pt x="1225879" y="4373022"/>
                </a:lnTo>
                <a:lnTo>
                  <a:pt x="1239558" y="4279039"/>
                </a:lnTo>
                <a:lnTo>
                  <a:pt x="1283944" y="4207295"/>
                </a:lnTo>
                <a:lnTo>
                  <a:pt x="1340427" y="4140576"/>
                </a:lnTo>
                <a:lnTo>
                  <a:pt x="1395142" y="4087536"/>
                </a:lnTo>
                <a:lnTo>
                  <a:pt x="1461768" y="4041474"/>
                </a:lnTo>
                <a:lnTo>
                  <a:pt x="1501037" y="3971685"/>
                </a:lnTo>
                <a:lnTo>
                  <a:pt x="1574548" y="3918365"/>
                </a:lnTo>
                <a:lnTo>
                  <a:pt x="1656621" y="3786696"/>
                </a:lnTo>
                <a:lnTo>
                  <a:pt x="1670300" y="3782415"/>
                </a:lnTo>
                <a:lnTo>
                  <a:pt x="1722875" y="3765852"/>
                </a:lnTo>
                <a:lnTo>
                  <a:pt x="1748930" y="3757663"/>
                </a:lnTo>
                <a:lnTo>
                  <a:pt x="1757304" y="3731608"/>
                </a:lnTo>
                <a:lnTo>
                  <a:pt x="1766331" y="3703320"/>
                </a:lnTo>
                <a:lnTo>
                  <a:pt x="1805413" y="3581607"/>
                </a:lnTo>
                <a:lnTo>
                  <a:pt x="1945550" y="3487623"/>
                </a:lnTo>
                <a:lnTo>
                  <a:pt x="2040650" y="3372796"/>
                </a:lnTo>
                <a:lnTo>
                  <a:pt x="2095459" y="3352138"/>
                </a:lnTo>
                <a:lnTo>
                  <a:pt x="2121607" y="3344043"/>
                </a:lnTo>
                <a:lnTo>
                  <a:pt x="2132308" y="3318826"/>
                </a:lnTo>
                <a:lnTo>
                  <a:pt x="2155292" y="3264855"/>
                </a:lnTo>
                <a:lnTo>
                  <a:pt x="2166086" y="3239731"/>
                </a:lnTo>
                <a:lnTo>
                  <a:pt x="2192978" y="3235357"/>
                </a:lnTo>
                <a:lnTo>
                  <a:pt x="2217637" y="3231356"/>
                </a:lnTo>
                <a:lnTo>
                  <a:pt x="2239505" y="3227820"/>
                </a:lnTo>
                <a:lnTo>
                  <a:pt x="2290777" y="3166312"/>
                </a:lnTo>
                <a:lnTo>
                  <a:pt x="2362614" y="3140629"/>
                </a:lnTo>
                <a:lnTo>
                  <a:pt x="2424122" y="3075678"/>
                </a:lnTo>
                <a:lnTo>
                  <a:pt x="2471951" y="3012402"/>
                </a:lnTo>
                <a:lnTo>
                  <a:pt x="2478557" y="2986440"/>
                </a:lnTo>
                <a:lnTo>
                  <a:pt x="2490934" y="2938053"/>
                </a:lnTo>
                <a:lnTo>
                  <a:pt x="2497633" y="2911533"/>
                </a:lnTo>
                <a:lnTo>
                  <a:pt x="2524991" y="2911533"/>
                </a:lnTo>
                <a:lnTo>
                  <a:pt x="2571145" y="2911626"/>
                </a:lnTo>
                <a:lnTo>
                  <a:pt x="2598503" y="2911626"/>
                </a:lnTo>
                <a:lnTo>
                  <a:pt x="2616555" y="2891061"/>
                </a:lnTo>
                <a:lnTo>
                  <a:pt x="2635724" y="2869194"/>
                </a:lnTo>
                <a:lnTo>
                  <a:pt x="2648100" y="2855143"/>
                </a:lnTo>
                <a:lnTo>
                  <a:pt x="2718169" y="2791867"/>
                </a:lnTo>
                <a:lnTo>
                  <a:pt x="2784795" y="2766277"/>
                </a:lnTo>
                <a:lnTo>
                  <a:pt x="2904461" y="2658615"/>
                </a:lnTo>
                <a:lnTo>
                  <a:pt x="2977973" y="2634607"/>
                </a:lnTo>
                <a:lnTo>
                  <a:pt x="2984672" y="2623162"/>
                </a:lnTo>
                <a:lnTo>
                  <a:pt x="3013798" y="2572913"/>
                </a:lnTo>
                <a:lnTo>
                  <a:pt x="3027477" y="2549185"/>
                </a:lnTo>
                <a:lnTo>
                  <a:pt x="3054834" y="2549185"/>
                </a:lnTo>
                <a:lnTo>
                  <a:pt x="3079958" y="2549185"/>
                </a:lnTo>
                <a:lnTo>
                  <a:pt x="3155145" y="2549185"/>
                </a:lnTo>
                <a:lnTo>
                  <a:pt x="3205301" y="2549185"/>
                </a:lnTo>
                <a:lnTo>
                  <a:pt x="3232658" y="2549185"/>
                </a:lnTo>
                <a:lnTo>
                  <a:pt x="3244011" y="2524340"/>
                </a:lnTo>
                <a:lnTo>
                  <a:pt x="3254433" y="2501449"/>
                </a:lnTo>
                <a:lnTo>
                  <a:pt x="3302727" y="2395368"/>
                </a:lnTo>
                <a:lnTo>
                  <a:pt x="3441190" y="2243227"/>
                </a:lnTo>
                <a:lnTo>
                  <a:pt x="3493765" y="2226198"/>
                </a:lnTo>
                <a:lnTo>
                  <a:pt x="3541687" y="2210658"/>
                </a:lnTo>
                <a:lnTo>
                  <a:pt x="3567649" y="2202190"/>
                </a:lnTo>
                <a:lnTo>
                  <a:pt x="3575744" y="2176043"/>
                </a:lnTo>
                <a:lnTo>
                  <a:pt x="3584026" y="2149336"/>
                </a:lnTo>
                <a:lnTo>
                  <a:pt x="3593331" y="2119280"/>
                </a:lnTo>
                <a:lnTo>
                  <a:pt x="3656607" y="2062053"/>
                </a:lnTo>
                <a:lnTo>
                  <a:pt x="3702762" y="1998777"/>
                </a:lnTo>
                <a:lnTo>
                  <a:pt x="3735144" y="1890556"/>
                </a:lnTo>
                <a:lnTo>
                  <a:pt x="3751242" y="1836958"/>
                </a:lnTo>
                <a:lnTo>
                  <a:pt x="3759152" y="1810717"/>
                </a:lnTo>
                <a:lnTo>
                  <a:pt x="3786509" y="1810717"/>
                </a:lnTo>
                <a:lnTo>
                  <a:pt x="3814984" y="1810810"/>
                </a:lnTo>
                <a:lnTo>
                  <a:pt x="3858253" y="1810810"/>
                </a:lnTo>
                <a:lnTo>
                  <a:pt x="4013838" y="1750884"/>
                </a:lnTo>
                <a:lnTo>
                  <a:pt x="4802833" y="1750884"/>
                </a:lnTo>
                <a:lnTo>
                  <a:pt x="4859968" y="1750884"/>
                </a:lnTo>
                <a:lnTo>
                  <a:pt x="4887233" y="1750884"/>
                </a:lnTo>
                <a:lnTo>
                  <a:pt x="4887233" y="1723619"/>
                </a:lnTo>
                <a:lnTo>
                  <a:pt x="4887233" y="1700821"/>
                </a:lnTo>
                <a:lnTo>
                  <a:pt x="4887233" y="1632427"/>
                </a:lnTo>
                <a:lnTo>
                  <a:pt x="4887233" y="1586831"/>
                </a:lnTo>
                <a:lnTo>
                  <a:pt x="4887233" y="1559474"/>
                </a:lnTo>
                <a:lnTo>
                  <a:pt x="4914590" y="1559474"/>
                </a:lnTo>
                <a:lnTo>
                  <a:pt x="4938225" y="1559474"/>
                </a:lnTo>
                <a:lnTo>
                  <a:pt x="5103301" y="1559474"/>
                </a:lnTo>
                <a:lnTo>
                  <a:pt x="5150479" y="1559474"/>
                </a:lnTo>
                <a:lnTo>
                  <a:pt x="5177837" y="1559474"/>
                </a:lnTo>
                <a:lnTo>
                  <a:pt x="5177837" y="1532116"/>
                </a:lnTo>
                <a:lnTo>
                  <a:pt x="5177837" y="1504759"/>
                </a:lnTo>
                <a:lnTo>
                  <a:pt x="5177837" y="1422779"/>
                </a:lnTo>
                <a:lnTo>
                  <a:pt x="5177837" y="1368064"/>
                </a:lnTo>
                <a:lnTo>
                  <a:pt x="5177837" y="1340707"/>
                </a:lnTo>
                <a:lnTo>
                  <a:pt x="5205194" y="1340707"/>
                </a:lnTo>
                <a:lnTo>
                  <a:pt x="5227434" y="1340707"/>
                </a:lnTo>
                <a:lnTo>
                  <a:pt x="5383018" y="1340707"/>
                </a:lnTo>
                <a:lnTo>
                  <a:pt x="5427405" y="1340707"/>
                </a:lnTo>
                <a:lnTo>
                  <a:pt x="5454762" y="1340707"/>
                </a:lnTo>
                <a:lnTo>
                  <a:pt x="5454762" y="1313349"/>
                </a:lnTo>
                <a:lnTo>
                  <a:pt x="5454762" y="1234719"/>
                </a:lnTo>
                <a:lnTo>
                  <a:pt x="5454762" y="1207362"/>
                </a:lnTo>
                <a:lnTo>
                  <a:pt x="5482120" y="1207362"/>
                </a:lnTo>
                <a:lnTo>
                  <a:pt x="5510873" y="1207362"/>
                </a:lnTo>
                <a:lnTo>
                  <a:pt x="5597226" y="1207362"/>
                </a:lnTo>
                <a:lnTo>
                  <a:pt x="5654733" y="1207362"/>
                </a:lnTo>
                <a:lnTo>
                  <a:pt x="5682090" y="1207362"/>
                </a:lnTo>
                <a:lnTo>
                  <a:pt x="5682090" y="1180004"/>
                </a:lnTo>
                <a:lnTo>
                  <a:pt x="5682090" y="1130407"/>
                </a:lnTo>
                <a:lnTo>
                  <a:pt x="5682090" y="1103049"/>
                </a:lnTo>
                <a:lnTo>
                  <a:pt x="5728245" y="1103049"/>
                </a:lnTo>
                <a:lnTo>
                  <a:pt x="5728245" y="1075785"/>
                </a:lnTo>
                <a:lnTo>
                  <a:pt x="5728245" y="1026188"/>
                </a:lnTo>
                <a:lnTo>
                  <a:pt x="5728245" y="998830"/>
                </a:lnTo>
                <a:lnTo>
                  <a:pt x="5777842" y="998830"/>
                </a:lnTo>
                <a:lnTo>
                  <a:pt x="5777842" y="971473"/>
                </a:lnTo>
                <a:lnTo>
                  <a:pt x="5777842" y="901404"/>
                </a:lnTo>
                <a:lnTo>
                  <a:pt x="5777842" y="874046"/>
                </a:lnTo>
                <a:lnTo>
                  <a:pt x="5805199" y="874046"/>
                </a:lnTo>
                <a:lnTo>
                  <a:pt x="5829672" y="874046"/>
                </a:lnTo>
                <a:lnTo>
                  <a:pt x="6000703" y="874046"/>
                </a:lnTo>
                <a:lnTo>
                  <a:pt x="6049649" y="874046"/>
                </a:lnTo>
                <a:lnTo>
                  <a:pt x="6077007" y="874046"/>
                </a:lnTo>
                <a:lnTo>
                  <a:pt x="6077007" y="846689"/>
                </a:lnTo>
                <a:lnTo>
                  <a:pt x="6077007" y="818493"/>
                </a:lnTo>
                <a:lnTo>
                  <a:pt x="6077007" y="733908"/>
                </a:lnTo>
                <a:lnTo>
                  <a:pt x="6077007" y="677425"/>
                </a:lnTo>
                <a:lnTo>
                  <a:pt x="6077007" y="650161"/>
                </a:lnTo>
                <a:lnTo>
                  <a:pt x="6104365" y="650161"/>
                </a:lnTo>
                <a:lnTo>
                  <a:pt x="6129861" y="650161"/>
                </a:lnTo>
                <a:lnTo>
                  <a:pt x="6308057" y="650161"/>
                </a:lnTo>
                <a:lnTo>
                  <a:pt x="6359050" y="650161"/>
                </a:lnTo>
                <a:lnTo>
                  <a:pt x="6386408" y="650161"/>
                </a:lnTo>
                <a:lnTo>
                  <a:pt x="6386408" y="622803"/>
                </a:lnTo>
                <a:lnTo>
                  <a:pt x="6386408" y="588001"/>
                </a:lnTo>
                <a:lnTo>
                  <a:pt x="6386408" y="483782"/>
                </a:lnTo>
                <a:lnTo>
                  <a:pt x="6386408" y="414272"/>
                </a:lnTo>
                <a:lnTo>
                  <a:pt x="6386408" y="386914"/>
                </a:lnTo>
                <a:lnTo>
                  <a:pt x="6413672" y="386914"/>
                </a:lnTo>
                <a:lnTo>
                  <a:pt x="6438517" y="386914"/>
                </a:lnTo>
                <a:lnTo>
                  <a:pt x="6810264" y="386914"/>
                </a:lnTo>
                <a:lnTo>
                  <a:pt x="6859861" y="386914"/>
                </a:lnTo>
                <a:lnTo>
                  <a:pt x="6887219" y="386914"/>
                </a:lnTo>
                <a:lnTo>
                  <a:pt x="6887219" y="359556"/>
                </a:lnTo>
                <a:lnTo>
                  <a:pt x="6887219" y="335828"/>
                </a:lnTo>
                <a:lnTo>
                  <a:pt x="6887219" y="74815"/>
                </a:lnTo>
                <a:lnTo>
                  <a:pt x="6887219" y="27358"/>
                </a:lnTo>
                <a:lnTo>
                  <a:pt x="6887219" y="0"/>
                </a:lnTo>
                <a:lnTo>
                  <a:pt x="6914576" y="0"/>
                </a:lnTo>
                <a:lnTo>
                  <a:pt x="6941468" y="0"/>
                </a:lnTo>
                <a:lnTo>
                  <a:pt x="8639218" y="0"/>
                </a:lnTo>
                <a:lnTo>
                  <a:pt x="8693096" y="0"/>
                </a:lnTo>
                <a:lnTo>
                  <a:pt x="8720454" y="0"/>
                </a:lnTo>
              </a:path>
            </a:pathLst>
          </a:custGeom>
          <a:noFill/>
          <a:ln w="19050" cap="flat">
            <a:solidFill>
              <a:schemeClr val="accent4">
                <a:lumMod val="75000"/>
              </a:schemeClr>
            </a:solidFill>
            <a:prstDash val="solid"/>
            <a:miter/>
          </a:ln>
        </p:spPr>
        <p:txBody>
          <a:bodyPr rtlCol="0" anchor="ctr"/>
          <a:lstStyle/>
          <a:p>
            <a:endParaRPr lang="en-US"/>
          </a:p>
        </p:txBody>
      </p:sp>
      <p:cxnSp>
        <p:nvCxnSpPr>
          <p:cNvPr id="270" name="Straight Connector 269">
            <a:extLst>
              <a:ext uri="{FF2B5EF4-FFF2-40B4-BE49-F238E27FC236}">
                <a16:creationId xmlns:a16="http://schemas.microsoft.com/office/drawing/2014/main" id="{26ABAFD0-5A1D-4569-8597-08C0C96DB779}"/>
              </a:ext>
            </a:extLst>
          </p:cNvPr>
          <p:cNvCxnSpPr>
            <a:cxnSpLocks/>
          </p:cNvCxnSpPr>
          <p:nvPr/>
        </p:nvCxnSpPr>
        <p:spPr>
          <a:xfrm flipH="1">
            <a:off x="4021384" y="3475369"/>
            <a:ext cx="165333" cy="0"/>
          </a:xfrm>
          <a:prstGeom prst="line">
            <a:avLst/>
          </a:prstGeom>
          <a:noFill/>
          <a:ln w="25400" cap="flat">
            <a:solidFill>
              <a:schemeClr val="accent3">
                <a:lumMod val="75000"/>
              </a:schemeClr>
            </a:solidFill>
            <a:prstDash val="solid"/>
            <a:round/>
          </a:ln>
          <a:effectLst/>
          <a:sp3d/>
        </p:spPr>
        <p:style>
          <a:lnRef idx="0">
            <a:scrgbClr r="0" g="0" b="0"/>
          </a:lnRef>
          <a:fillRef idx="0">
            <a:scrgbClr r="0" g="0" b="0"/>
          </a:fillRef>
          <a:effectRef idx="0">
            <a:scrgbClr r="0" g="0" b="0"/>
          </a:effectRef>
          <a:fontRef idx="none"/>
        </p:style>
      </p:cxnSp>
      <p:sp>
        <p:nvSpPr>
          <p:cNvPr id="271" name="Text Placeholder 3">
            <a:extLst>
              <a:ext uri="{FF2B5EF4-FFF2-40B4-BE49-F238E27FC236}">
                <a16:creationId xmlns:a16="http://schemas.microsoft.com/office/drawing/2014/main" id="{E43D5214-3B33-4B08-888A-DC8CE6D04A02}"/>
              </a:ext>
            </a:extLst>
          </p:cNvPr>
          <p:cNvSpPr txBox="1">
            <a:spLocks/>
          </p:cNvSpPr>
          <p:nvPr/>
        </p:nvSpPr>
        <p:spPr>
          <a:xfrm>
            <a:off x="7031867" y="3262952"/>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Non</a:t>
            </a:r>
          </a:p>
        </p:txBody>
      </p:sp>
      <p:sp>
        <p:nvSpPr>
          <p:cNvPr id="272" name="Text Placeholder 3">
            <a:extLst>
              <a:ext uri="{FF2B5EF4-FFF2-40B4-BE49-F238E27FC236}">
                <a16:creationId xmlns:a16="http://schemas.microsoft.com/office/drawing/2014/main" id="{70FBF2DB-6354-4EA3-B029-A38C0CBDB73B}"/>
              </a:ext>
            </a:extLst>
          </p:cNvPr>
          <p:cNvSpPr txBox="1">
            <a:spLocks/>
          </p:cNvSpPr>
          <p:nvPr/>
        </p:nvSpPr>
        <p:spPr>
          <a:xfrm>
            <a:off x="7031867" y="3410225"/>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Oui</a:t>
            </a:r>
          </a:p>
        </p:txBody>
      </p:sp>
      <p:cxnSp>
        <p:nvCxnSpPr>
          <p:cNvPr id="273" name="Straight Connector 272">
            <a:extLst>
              <a:ext uri="{FF2B5EF4-FFF2-40B4-BE49-F238E27FC236}">
                <a16:creationId xmlns:a16="http://schemas.microsoft.com/office/drawing/2014/main" id="{5A89821B-B611-40E6-9869-EDCBE8D10893}"/>
              </a:ext>
            </a:extLst>
          </p:cNvPr>
          <p:cNvCxnSpPr>
            <a:cxnSpLocks/>
          </p:cNvCxnSpPr>
          <p:nvPr/>
        </p:nvCxnSpPr>
        <p:spPr>
          <a:xfrm flipH="1">
            <a:off x="6819536" y="3330415"/>
            <a:ext cx="165333"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274" name="Straight Connector 273">
            <a:extLst>
              <a:ext uri="{FF2B5EF4-FFF2-40B4-BE49-F238E27FC236}">
                <a16:creationId xmlns:a16="http://schemas.microsoft.com/office/drawing/2014/main" id="{E4F8C844-AF09-414B-AE53-C5D8C3DD7926}"/>
              </a:ext>
            </a:extLst>
          </p:cNvPr>
          <p:cNvCxnSpPr>
            <a:cxnSpLocks/>
          </p:cNvCxnSpPr>
          <p:nvPr/>
        </p:nvCxnSpPr>
        <p:spPr>
          <a:xfrm flipH="1">
            <a:off x="6819536" y="3475369"/>
            <a:ext cx="165333" cy="0"/>
          </a:xfrm>
          <a:prstGeom prst="line">
            <a:avLst/>
          </a:prstGeom>
          <a:noFill/>
          <a:ln w="25400" cap="flat">
            <a:solidFill>
              <a:schemeClr val="accent3">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275" name="Straight Connector 274">
            <a:extLst>
              <a:ext uri="{FF2B5EF4-FFF2-40B4-BE49-F238E27FC236}">
                <a16:creationId xmlns:a16="http://schemas.microsoft.com/office/drawing/2014/main" id="{B621B3A8-C045-41A3-98F5-EFA881540E11}"/>
              </a:ext>
            </a:extLst>
          </p:cNvPr>
          <p:cNvCxnSpPr>
            <a:cxnSpLocks/>
          </p:cNvCxnSpPr>
          <p:nvPr>
            <p:custDataLst>
              <p:tags r:id="rId11"/>
            </p:custDataLst>
          </p:nvPr>
        </p:nvCxnSpPr>
        <p:spPr>
          <a:xfrm flipH="1">
            <a:off x="9497876" y="3480305"/>
            <a:ext cx="16533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76" name="Straight Connector 275">
            <a:extLst>
              <a:ext uri="{FF2B5EF4-FFF2-40B4-BE49-F238E27FC236}">
                <a16:creationId xmlns:a16="http://schemas.microsoft.com/office/drawing/2014/main" id="{2F7C005F-998C-4FE1-B9C2-04877A1FD6E6}"/>
              </a:ext>
            </a:extLst>
          </p:cNvPr>
          <p:cNvCxnSpPr>
            <a:cxnSpLocks/>
          </p:cNvCxnSpPr>
          <p:nvPr>
            <p:custDataLst>
              <p:tags r:id="rId12"/>
            </p:custDataLst>
          </p:nvPr>
        </p:nvCxnSpPr>
        <p:spPr>
          <a:xfrm flipH="1">
            <a:off x="9497876" y="3613685"/>
            <a:ext cx="165333" cy="0"/>
          </a:xfrm>
          <a:prstGeom prst="line">
            <a:avLst/>
          </a:prstGeom>
          <a:noFill/>
          <a:ln w="25400" cap="flat">
            <a:solidFill>
              <a:schemeClr val="accent4">
                <a:lumMod val="75000"/>
              </a:schemeClr>
            </a:solidFill>
            <a:prstDash val="solid"/>
            <a:round/>
          </a:ln>
          <a:effectLst/>
          <a:sp3d/>
        </p:spPr>
        <p:style>
          <a:lnRef idx="0">
            <a:scrgbClr r="0" g="0" b="0"/>
          </a:lnRef>
          <a:fillRef idx="0">
            <a:scrgbClr r="0" g="0" b="0"/>
          </a:fillRef>
          <a:effectRef idx="0">
            <a:scrgbClr r="0" g="0" b="0"/>
          </a:effectRef>
          <a:fontRef idx="none"/>
        </p:style>
      </p:cxnSp>
      <p:sp>
        <p:nvSpPr>
          <p:cNvPr id="277" name="Text Placeholder 3">
            <a:extLst>
              <a:ext uri="{FF2B5EF4-FFF2-40B4-BE49-F238E27FC236}">
                <a16:creationId xmlns:a16="http://schemas.microsoft.com/office/drawing/2014/main" id="{92BBA367-3B77-4C9D-9C30-164F7749DD64}"/>
              </a:ext>
            </a:extLst>
          </p:cNvPr>
          <p:cNvSpPr txBox="1">
            <a:spLocks/>
          </p:cNvSpPr>
          <p:nvPr/>
        </p:nvSpPr>
        <p:spPr>
          <a:xfrm>
            <a:off x="1442265" y="2600651"/>
            <a:ext cx="1686454" cy="21544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Risque global</a:t>
            </a:r>
          </a:p>
        </p:txBody>
      </p:sp>
      <p:sp>
        <p:nvSpPr>
          <p:cNvPr id="278" name="Text Placeholder 3">
            <a:extLst>
              <a:ext uri="{FF2B5EF4-FFF2-40B4-BE49-F238E27FC236}">
                <a16:creationId xmlns:a16="http://schemas.microsoft.com/office/drawing/2014/main" id="{A4EF1F59-4D49-48C7-AE86-3DEBBA1D8329}"/>
              </a:ext>
            </a:extLst>
          </p:cNvPr>
          <p:cNvSpPr txBox="1">
            <a:spLocks/>
          </p:cNvSpPr>
          <p:nvPr/>
        </p:nvSpPr>
        <p:spPr>
          <a:xfrm>
            <a:off x="4085335" y="2600651"/>
            <a:ext cx="1686454" cy="36785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85000"/>
              </a:lnSpc>
              <a:spcBef>
                <a:spcPts val="600"/>
              </a:spcBef>
              <a:spcAft>
                <a:spcPts val="0"/>
              </a:spcAft>
              <a:buClr>
                <a:srgbClr val="7F8FA9"/>
              </a:buClr>
              <a:buSzPct val="100000"/>
              <a:buFont typeface="Arial"/>
              <a:buNone/>
              <a:tabLst/>
              <a:defRPr/>
            </a:pP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Statut </a:t>
            </a:r>
            <a:b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b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immunologique</a:t>
            </a:r>
          </a:p>
        </p:txBody>
      </p:sp>
      <p:sp>
        <p:nvSpPr>
          <p:cNvPr id="279" name="Text Placeholder 3">
            <a:extLst>
              <a:ext uri="{FF2B5EF4-FFF2-40B4-BE49-F238E27FC236}">
                <a16:creationId xmlns:a16="http://schemas.microsoft.com/office/drawing/2014/main" id="{4851F925-2BF4-4B9A-B329-ADFF9F4BD196}"/>
              </a:ext>
            </a:extLst>
          </p:cNvPr>
          <p:cNvSpPr txBox="1">
            <a:spLocks/>
          </p:cNvSpPr>
          <p:nvPr/>
        </p:nvSpPr>
        <p:spPr>
          <a:xfrm>
            <a:off x="6747658" y="2600651"/>
            <a:ext cx="1967106" cy="36785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85000"/>
              </a:lnSpc>
              <a:spcBef>
                <a:spcPts val="600"/>
              </a:spcBef>
              <a:spcAft>
                <a:spcPts val="0"/>
              </a:spcAft>
              <a:buClr>
                <a:srgbClr val="7F8FA9"/>
              </a:buClr>
              <a:buSzPct val="100000"/>
              <a:buFont typeface="Arial"/>
              <a:buNone/>
              <a:tabLst/>
              <a:defRPr/>
            </a:pP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Affections </a:t>
            </a:r>
            <a:b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b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concomitantes</a:t>
            </a:r>
          </a:p>
        </p:txBody>
      </p:sp>
      <p:sp>
        <p:nvSpPr>
          <p:cNvPr id="280" name="Text Placeholder 3">
            <a:extLst>
              <a:ext uri="{FF2B5EF4-FFF2-40B4-BE49-F238E27FC236}">
                <a16:creationId xmlns:a16="http://schemas.microsoft.com/office/drawing/2014/main" id="{AA2CCF9C-73CA-4769-87D4-1D264F53D190}"/>
              </a:ext>
            </a:extLst>
          </p:cNvPr>
          <p:cNvSpPr txBox="1">
            <a:spLocks/>
          </p:cNvSpPr>
          <p:nvPr/>
        </p:nvSpPr>
        <p:spPr>
          <a:xfrm>
            <a:off x="9517491" y="2600651"/>
            <a:ext cx="1686454" cy="36785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85000"/>
              </a:lnSpc>
              <a:spcBef>
                <a:spcPts val="600"/>
              </a:spcBef>
              <a:spcAft>
                <a:spcPts val="0"/>
              </a:spcAft>
              <a:buClr>
                <a:srgbClr val="7F8FA9"/>
              </a:buClr>
              <a:buSzPct val="100000"/>
              <a:buFont typeface="Arial"/>
              <a:buNone/>
              <a:tabLst/>
              <a:defRPr/>
            </a:pPr>
            <a:r>
              <a:rPr lang="fr-FR" sz="1400" b="1">
                <a:solidFill>
                  <a:schemeClr val="tx1"/>
                </a:solidFill>
                <a:latin typeface="Calibri" panose="020F0502020204030204" pitchFamily="34" charset="0"/>
                <a:cs typeface="Calibri" panose="020F0502020204030204" pitchFamily="34" charset="0"/>
              </a:rPr>
              <a:t>D</a:t>
            </a: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urée de la douleur liée au zona</a:t>
            </a:r>
          </a:p>
        </p:txBody>
      </p:sp>
    </p:spTree>
    <p:extLst>
      <p:ext uri="{BB962C8B-B14F-4D97-AF65-F5344CB8AC3E}">
        <p14:creationId xmlns:p14="http://schemas.microsoft.com/office/powerpoint/2010/main" val="2761451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45CB1D-9A5E-4518-823C-D4DF4EC81764}"/>
              </a:ext>
            </a:extLst>
          </p:cNvPr>
          <p:cNvSpPr>
            <a:spLocks noGrp="1"/>
          </p:cNvSpPr>
          <p:nvPr>
            <p:ph type="sldNum" sz="quarter" idx="4"/>
          </p:nvPr>
        </p:nvSpPr>
        <p:spPr/>
        <p:txBody>
          <a:bodyPr/>
          <a:lstStyle/>
          <a:p>
            <a:fld id="{2789393D-23C3-F148-91BA-4F8B005EBEDD}" type="slidenum">
              <a:rPr lang="en-US" smtClean="0"/>
              <a:pPr/>
              <a:t>33</a:t>
            </a:fld>
            <a:endParaRPr lang="en-US"/>
          </a:p>
        </p:txBody>
      </p:sp>
      <p:sp>
        <p:nvSpPr>
          <p:cNvPr id="6" name="Footer Placeholder 5">
            <a:extLst>
              <a:ext uri="{FF2B5EF4-FFF2-40B4-BE49-F238E27FC236}">
                <a16:creationId xmlns:a16="http://schemas.microsoft.com/office/drawing/2014/main" id="{B5AA7096-A482-4BF7-A011-F40362A5CBF6}"/>
              </a:ext>
            </a:extLst>
          </p:cNvPr>
          <p:cNvSpPr>
            <a:spLocks noGrp="1"/>
          </p:cNvSpPr>
          <p:nvPr>
            <p:ph type="ftr" sz="quarter" idx="3"/>
          </p:nvPr>
        </p:nvSpPr>
        <p:spPr/>
        <p:txBody>
          <a:bodyPr/>
          <a:lstStyle/>
          <a:p>
            <a:endParaRPr lang="en-US"/>
          </a:p>
        </p:txBody>
      </p:sp>
      <p:sp>
        <p:nvSpPr>
          <p:cNvPr id="15" name="TextBox 14">
            <a:extLst>
              <a:ext uri="{FF2B5EF4-FFF2-40B4-BE49-F238E27FC236}">
                <a16:creationId xmlns:a16="http://schemas.microsoft.com/office/drawing/2014/main" id="{2A39235C-516B-4BE3-9F8E-34991FC9D2BD}"/>
              </a:ext>
            </a:extLst>
          </p:cNvPr>
          <p:cNvSpPr txBox="1"/>
          <p:nvPr/>
        </p:nvSpPr>
        <p:spPr>
          <a:xfrm>
            <a:off x="732470" y="1436023"/>
            <a:ext cx="6247450" cy="3774559"/>
          </a:xfrm>
          <a:prstGeom prst="rect">
            <a:avLst/>
          </a:prstGeom>
          <a:noFill/>
        </p:spPr>
        <p:txBody>
          <a:bodyPr wrap="square">
            <a:spAutoFit/>
          </a:bodyPr>
          <a:lstStyle/>
          <a:p>
            <a:pPr>
              <a:lnSpc>
                <a:spcPct val="80000"/>
              </a:lnSpc>
              <a:spcAft>
                <a:spcPts val="2400"/>
              </a:spcAft>
            </a:pPr>
            <a:r>
              <a:rPr lang="fr-CA" sz="3600" b="1">
                <a:solidFill>
                  <a:schemeClr val="bg1"/>
                </a:solidFill>
                <a:latin typeface="Calibri" panose="020F0502020204030204" pitchFamily="34" charset="0"/>
                <a:cs typeface="Calibri" panose="020F0502020204030204" pitchFamily="34" charset="0"/>
              </a:rPr>
              <a:t>Vu son risque de récurrence </a:t>
            </a:r>
            <a:br>
              <a:rPr lang="fr-CA" sz="3600" b="1">
                <a:solidFill>
                  <a:schemeClr val="bg1"/>
                </a:solidFill>
                <a:latin typeface="Calibri" panose="020F0502020204030204" pitchFamily="34" charset="0"/>
                <a:cs typeface="Calibri" panose="020F0502020204030204" pitchFamily="34" charset="0"/>
              </a:rPr>
            </a:br>
            <a:r>
              <a:rPr lang="fr-CA" sz="3600" b="1">
                <a:solidFill>
                  <a:schemeClr val="bg1"/>
                </a:solidFill>
                <a:latin typeface="Calibri" panose="020F0502020204030204" pitchFamily="34" charset="0"/>
                <a:cs typeface="Calibri" panose="020F0502020204030204" pitchFamily="34" charset="0"/>
              </a:rPr>
              <a:t>du zona :</a:t>
            </a:r>
            <a:endParaRPr lang="fr-CA" sz="4400" b="1">
              <a:solidFill>
                <a:schemeClr val="bg1"/>
              </a:solidFill>
              <a:latin typeface="Calibri" panose="020F0502020204030204" pitchFamily="34" charset="0"/>
              <a:cs typeface="Calibri" panose="020F0502020204030204" pitchFamily="34" charset="0"/>
            </a:endParaRPr>
          </a:p>
          <a:p>
            <a:pPr>
              <a:lnSpc>
                <a:spcPct val="80000"/>
              </a:lnSpc>
              <a:spcAft>
                <a:spcPts val="2400"/>
              </a:spcAft>
            </a:pPr>
            <a:r>
              <a:rPr lang="fr-CA" sz="4400">
                <a:solidFill>
                  <a:schemeClr val="bg1"/>
                </a:solidFill>
                <a:latin typeface="Calibri" panose="020F0502020204030204" pitchFamily="34" charset="0"/>
                <a:cs typeface="Calibri" panose="020F0502020204030204" pitchFamily="34" charset="0"/>
              </a:rPr>
              <a:t>Faut-il recommander </a:t>
            </a:r>
            <a:br>
              <a:rPr lang="fr-CA" sz="4400">
                <a:solidFill>
                  <a:schemeClr val="bg1"/>
                </a:solidFill>
                <a:latin typeface="Calibri" panose="020F0502020204030204" pitchFamily="34" charset="0"/>
                <a:cs typeface="Calibri" panose="020F0502020204030204" pitchFamily="34" charset="0"/>
              </a:rPr>
            </a:br>
            <a:r>
              <a:rPr lang="fr-CA" sz="4400">
                <a:solidFill>
                  <a:schemeClr val="bg1"/>
                </a:solidFill>
                <a:latin typeface="Calibri" panose="020F0502020204030204" pitchFamily="34" charset="0"/>
                <a:cs typeface="Calibri" panose="020F0502020204030204" pitchFamily="34" charset="0"/>
              </a:rPr>
              <a:t>de vacciner? </a:t>
            </a:r>
          </a:p>
          <a:p>
            <a:pPr>
              <a:lnSpc>
                <a:spcPct val="80000"/>
              </a:lnSpc>
              <a:spcAft>
                <a:spcPts val="2400"/>
              </a:spcAft>
            </a:pPr>
            <a:r>
              <a:rPr lang="fr-CA" sz="4400">
                <a:solidFill>
                  <a:schemeClr val="bg1"/>
                </a:solidFill>
                <a:latin typeface="Calibri" panose="020F0502020204030204" pitchFamily="34" charset="0"/>
                <a:cs typeface="Calibri" panose="020F0502020204030204" pitchFamily="34" charset="0"/>
              </a:rPr>
              <a:t>Si oui : quel est </a:t>
            </a:r>
            <a:br>
              <a:rPr lang="fr-CA" sz="4400">
                <a:solidFill>
                  <a:schemeClr val="bg1"/>
                </a:solidFill>
                <a:latin typeface="Calibri" panose="020F0502020204030204" pitchFamily="34" charset="0"/>
                <a:cs typeface="Calibri" panose="020F0502020204030204" pitchFamily="34" charset="0"/>
              </a:rPr>
            </a:br>
            <a:r>
              <a:rPr lang="fr-CA" sz="4400">
                <a:solidFill>
                  <a:schemeClr val="bg1"/>
                </a:solidFill>
                <a:latin typeface="Calibri" panose="020F0502020204030204" pitchFamily="34" charset="0"/>
                <a:cs typeface="Calibri" panose="020F0502020204030204" pitchFamily="34" charset="0"/>
              </a:rPr>
              <a:t>le moment opportun?</a:t>
            </a:r>
            <a:endParaRPr lang="en-US" sz="44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16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 name="Title 4"/>
          <p:cNvSpPr txBox="1">
            <a:spLocks noGrp="1"/>
          </p:cNvSpPr>
          <p:nvPr>
            <p:ph type="title"/>
            <p:custDataLst>
              <p:tags r:id="rId1"/>
            </p:custDataLst>
          </p:nvPr>
        </p:nvSpPr>
        <p:spPr>
          <a:xfrm>
            <a:off x="733829" y="161365"/>
            <a:ext cx="10485120" cy="1046468"/>
          </a:xfrm>
        </p:spPr>
        <p:txBody>
          <a:bodyPr>
            <a:normAutofit/>
          </a:bodyPr>
          <a:lstStyle>
            <a:lvl1pPr>
              <a:defRPr>
                <a:solidFill>
                  <a:srgbClr val="211C69"/>
                </a:solidFill>
              </a:defRPr>
            </a:lvl1pPr>
          </a:lstStyle>
          <a:p>
            <a:r>
              <a:rPr lang="fr-FR">
                <a:solidFill>
                  <a:schemeClr val="bg1"/>
                </a:solidFill>
              </a:rPr>
              <a:t>Dans le cas d’un épisode antérieur de zona</a:t>
            </a:r>
          </a:p>
        </p:txBody>
      </p:sp>
      <p:sp>
        <p:nvSpPr>
          <p:cNvPr id="1682" name="Content Placeholder 5"/>
          <p:cNvSpPr txBox="1">
            <a:spLocks noGrp="1"/>
          </p:cNvSpPr>
          <p:nvPr>
            <p:ph idx="1"/>
            <p:custDataLst>
              <p:tags r:id="rId2"/>
            </p:custDataLst>
          </p:nvPr>
        </p:nvSpPr>
        <p:spPr>
          <a:xfrm>
            <a:off x="1971040" y="2101005"/>
            <a:ext cx="9095545" cy="3486995"/>
          </a:xfrm>
        </p:spPr>
        <p:txBody>
          <a:bodyPr vert="horz" lIns="91440" tIns="45720" rIns="91440" bIns="45720" rtlCol="0" anchor="t">
            <a:noAutofit/>
          </a:bodyPr>
          <a:lstStyle/>
          <a:p>
            <a:pPr marL="0" indent="0">
              <a:spcAft>
                <a:spcPts val="3600"/>
              </a:spcAft>
              <a:buNone/>
            </a:pPr>
            <a:r>
              <a:rPr lang="fr-FR" sz="2400"/>
              <a:t>L’administration des 2 doses du VRZ (Zona-SU) peut être envisagée </a:t>
            </a:r>
            <a:br>
              <a:rPr lang="fr-FR" sz="2400"/>
            </a:br>
            <a:r>
              <a:rPr lang="fr-FR" sz="2400" b="1">
                <a:solidFill>
                  <a:schemeClr val="accent2"/>
                </a:solidFill>
              </a:rPr>
              <a:t>au moins 1 an après l’épisode de zona</a:t>
            </a:r>
            <a:r>
              <a:rPr lang="fr-FR" sz="2400"/>
              <a:t> (</a:t>
            </a:r>
            <a:r>
              <a:rPr lang="fr-FR" sz="2400" b="1"/>
              <a:t>recommandation discrétionnaire du CCNI</a:t>
            </a:r>
            <a:r>
              <a:rPr lang="fr-FR" sz="2400"/>
              <a:t>)</a:t>
            </a:r>
          </a:p>
          <a:p>
            <a:pPr marL="0" indent="0">
              <a:spcAft>
                <a:spcPts val="3600"/>
              </a:spcAft>
              <a:buNone/>
            </a:pPr>
            <a:r>
              <a:rPr lang="fr-FR" sz="2400"/>
              <a:t>Le PIQ </a:t>
            </a:r>
            <a:r>
              <a:rPr lang="fr-FR" sz="2400" b="1">
                <a:solidFill>
                  <a:schemeClr val="accent1">
                    <a:lumMod val="50000"/>
                  </a:schemeClr>
                </a:solidFill>
              </a:rPr>
              <a:t>recommande</a:t>
            </a:r>
            <a:r>
              <a:rPr lang="fr-FR" sz="2400"/>
              <a:t> d’attendre un </a:t>
            </a:r>
            <a:r>
              <a:rPr lang="fr-FR" sz="2400" b="1">
                <a:solidFill>
                  <a:schemeClr val="accent1">
                    <a:lumMod val="50000"/>
                  </a:schemeClr>
                </a:solidFill>
              </a:rPr>
              <a:t>délai de 12 mois</a:t>
            </a:r>
            <a:r>
              <a:rPr lang="fr-FR" sz="2400"/>
              <a:t> après un épisode de zona avant d’administrer le vaccin</a:t>
            </a:r>
          </a:p>
          <a:p>
            <a:pPr marL="0" indent="0">
              <a:spcAft>
                <a:spcPts val="3600"/>
              </a:spcAft>
              <a:buNone/>
            </a:pPr>
            <a:r>
              <a:rPr lang="fr-FR" sz="2400"/>
              <a:t>La vaccination doit être retardée jusqu’à ce que la </a:t>
            </a:r>
            <a:r>
              <a:rPr lang="fr-FR" sz="2400" b="1">
                <a:solidFill>
                  <a:schemeClr val="accent3">
                    <a:lumMod val="50000"/>
                  </a:schemeClr>
                </a:solidFill>
              </a:rPr>
              <a:t>phase aiguë de la maladie soit passée</a:t>
            </a:r>
            <a:r>
              <a:rPr lang="fr-FR" sz="2400"/>
              <a:t> et que les symptômes s’atténuent</a:t>
            </a:r>
          </a:p>
        </p:txBody>
      </p:sp>
      <p:sp>
        <p:nvSpPr>
          <p:cNvPr id="3" name="Oval 8">
            <a:extLst>
              <a:ext uri="{FF2B5EF4-FFF2-40B4-BE49-F238E27FC236}">
                <a16:creationId xmlns:a16="http://schemas.microsoft.com/office/drawing/2014/main" id="{7BC407A7-EFDF-E0EA-53CF-F53AA979403B}"/>
              </a:ext>
            </a:extLst>
          </p:cNvPr>
          <p:cNvSpPr/>
          <p:nvPr>
            <p:custDataLst>
              <p:tags r:id="rId3"/>
            </p:custDataLst>
          </p:nvPr>
        </p:nvSpPr>
        <p:spPr>
          <a:xfrm>
            <a:off x="862013" y="2132728"/>
            <a:ext cx="971867" cy="965621"/>
          </a:xfrm>
          <a:prstGeom prst="ellipse">
            <a:avLst/>
          </a:prstGeom>
          <a:solidFill>
            <a:schemeClr val="accent2"/>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ctr">
            <a:noAutofit/>
          </a:bodyPr>
          <a:lstStyle/>
          <a:p>
            <a:pPr marL="0" marR="0" lvl="0" indent="0" algn="ctr" defTabSz="609585">
              <a:lnSpc>
                <a:spcPct val="100000"/>
              </a:lnSpc>
              <a:spcBef>
                <a:spcPts val="0"/>
              </a:spcBef>
              <a:spcAft>
                <a:spcPts val="0"/>
              </a:spcAft>
              <a:buNone/>
              <a:tabLst/>
              <a:defRPr/>
            </a:pPr>
            <a:r>
              <a:rPr lang="en-CA">
                <a:solidFill>
                  <a:schemeClr val="bg1"/>
                </a:solidFill>
                <a:latin typeface="Calibri" panose="020F0502020204030204" pitchFamily="34" charset="0"/>
              </a:rPr>
              <a:t>CCNI</a:t>
            </a:r>
          </a:p>
        </p:txBody>
      </p:sp>
      <p:sp>
        <p:nvSpPr>
          <p:cNvPr id="4" name="Oval 8">
            <a:extLst>
              <a:ext uri="{FF2B5EF4-FFF2-40B4-BE49-F238E27FC236}">
                <a16:creationId xmlns:a16="http://schemas.microsoft.com/office/drawing/2014/main" id="{8EFFAFEA-8517-23E2-B0A6-8A3F0A82A396}"/>
              </a:ext>
            </a:extLst>
          </p:cNvPr>
          <p:cNvSpPr/>
          <p:nvPr>
            <p:custDataLst>
              <p:tags r:id="rId4"/>
            </p:custDataLst>
          </p:nvPr>
        </p:nvSpPr>
        <p:spPr>
          <a:xfrm>
            <a:off x="862012" y="3378773"/>
            <a:ext cx="971867" cy="965621"/>
          </a:xfrm>
          <a:prstGeom prst="ellipse">
            <a:avLst/>
          </a:prstGeom>
          <a:solidFill>
            <a:schemeClr val="accent1">
              <a:lumMod val="50000"/>
            </a:schemeClr>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ctr">
            <a:noAutofit/>
          </a:bodyPr>
          <a:lstStyle/>
          <a:p>
            <a:pPr marL="0" marR="0" lvl="0" indent="0" algn="ctr" defTabSz="609585">
              <a:lnSpc>
                <a:spcPct val="100000"/>
              </a:lnSpc>
              <a:spcBef>
                <a:spcPts val="0"/>
              </a:spcBef>
              <a:spcAft>
                <a:spcPts val="0"/>
              </a:spcAft>
              <a:buNone/>
              <a:tabLst/>
              <a:defRPr/>
            </a:pPr>
            <a:r>
              <a:rPr lang="en-CA">
                <a:solidFill>
                  <a:schemeClr val="bg1"/>
                </a:solidFill>
                <a:latin typeface="Calibri" panose="020F0502020204030204" pitchFamily="34" charset="0"/>
              </a:rPr>
              <a:t>PIQ</a:t>
            </a:r>
          </a:p>
        </p:txBody>
      </p:sp>
      <p:sp>
        <p:nvSpPr>
          <p:cNvPr id="5" name="Oval 8">
            <a:extLst>
              <a:ext uri="{FF2B5EF4-FFF2-40B4-BE49-F238E27FC236}">
                <a16:creationId xmlns:a16="http://schemas.microsoft.com/office/drawing/2014/main" id="{C7ED34BA-BE7C-AECB-AB9D-A206CB2191D0}"/>
              </a:ext>
            </a:extLst>
          </p:cNvPr>
          <p:cNvSpPr/>
          <p:nvPr>
            <p:custDataLst>
              <p:tags r:id="rId5"/>
            </p:custDataLst>
          </p:nvPr>
        </p:nvSpPr>
        <p:spPr>
          <a:xfrm>
            <a:off x="862013" y="4533233"/>
            <a:ext cx="971867" cy="965621"/>
          </a:xfrm>
          <a:prstGeom prst="ellipse">
            <a:avLst/>
          </a:prstGeom>
          <a:solidFill>
            <a:schemeClr val="accent3">
              <a:lumMod val="50000"/>
            </a:schemeClr>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ctr">
            <a:noAutofit/>
          </a:bodyPr>
          <a:lstStyle/>
          <a:p>
            <a:pPr marL="0" marR="0" lvl="0" indent="0" algn="ctr" defTabSz="609585">
              <a:lnSpc>
                <a:spcPct val="100000"/>
              </a:lnSpc>
              <a:spcBef>
                <a:spcPts val="0"/>
              </a:spcBef>
              <a:spcAft>
                <a:spcPts val="0"/>
              </a:spcAft>
              <a:buNone/>
              <a:tabLst/>
              <a:defRPr/>
            </a:pPr>
            <a:r>
              <a:rPr lang="en-CA">
                <a:solidFill>
                  <a:schemeClr val="bg1"/>
                </a:solidFill>
                <a:latin typeface="Calibri" panose="020F0502020204030204" pitchFamily="34" charset="0"/>
              </a:rPr>
              <a:t>ACIP</a:t>
            </a:r>
          </a:p>
        </p:txBody>
      </p:sp>
      <p:sp>
        <p:nvSpPr>
          <p:cNvPr id="9" name="Slide Number Placeholder 8">
            <a:extLst>
              <a:ext uri="{FF2B5EF4-FFF2-40B4-BE49-F238E27FC236}">
                <a16:creationId xmlns:a16="http://schemas.microsoft.com/office/drawing/2014/main" id="{F1A83D38-3C62-43BD-9CDB-ECC152B9DDCF}"/>
              </a:ext>
            </a:extLst>
          </p:cNvPr>
          <p:cNvSpPr>
            <a:spLocks noGrp="1"/>
          </p:cNvSpPr>
          <p:nvPr>
            <p:ph type="sldNum" sz="quarter" idx="12"/>
          </p:nvPr>
        </p:nvSpPr>
        <p:spPr/>
        <p:txBody>
          <a:bodyPr/>
          <a:lstStyle/>
          <a:p>
            <a:fld id="{2789393D-23C3-F148-91BA-4F8B005EBEDD}" type="slidenum">
              <a:rPr lang="en-US" smtClean="0"/>
              <a:pPr/>
              <a:t>34</a:t>
            </a:fld>
            <a:endParaRPr lang="en-US"/>
          </a:p>
        </p:txBody>
      </p:sp>
      <p:sp>
        <p:nvSpPr>
          <p:cNvPr id="2" name="Footer Placeholder 6">
            <a:extLst>
              <a:ext uri="{FF2B5EF4-FFF2-40B4-BE49-F238E27FC236}">
                <a16:creationId xmlns:a16="http://schemas.microsoft.com/office/drawing/2014/main" id="{80208525-8507-97E4-321C-CE26381E7558}"/>
              </a:ext>
            </a:extLst>
          </p:cNvPr>
          <p:cNvSpPr txBox="1">
            <a:spLocks/>
          </p:cNvSpPr>
          <p:nvPr/>
        </p:nvSpPr>
        <p:spPr>
          <a:xfrm>
            <a:off x="759933" y="5672451"/>
            <a:ext cx="9873234" cy="859798"/>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r>
              <a:rPr lang="fr-CA" dirty="0">
                <a:cs typeface="Calibri" panose="020F0502020204030204" pitchFamily="34" charset="0"/>
              </a:rPr>
              <a:t>ACIP : Advisory </a:t>
            </a:r>
            <a:r>
              <a:rPr lang="fr-CA" dirty="0" err="1">
                <a:cs typeface="Calibri" panose="020F0502020204030204" pitchFamily="34" charset="0"/>
              </a:rPr>
              <a:t>Committee</a:t>
            </a:r>
            <a:r>
              <a:rPr lang="fr-CA" dirty="0">
                <a:cs typeface="Calibri" panose="020F0502020204030204" pitchFamily="34" charset="0"/>
              </a:rPr>
              <a:t> on </a:t>
            </a:r>
            <a:r>
              <a:rPr lang="fr-CA" dirty="0" err="1">
                <a:cs typeface="Calibri" panose="020F0502020204030204" pitchFamily="34" charset="0"/>
              </a:rPr>
              <a:t>Immunization</a:t>
            </a:r>
            <a:r>
              <a:rPr lang="fr-CA" dirty="0">
                <a:cs typeface="Calibri" panose="020F0502020204030204" pitchFamily="34" charset="0"/>
              </a:rPr>
              <a:t> Practices; CCNI : Comité consultatif national de l’immunisation; PIQ : Protocole d’immunisation du Québec; VRZ : vaccin recombinant contre le zona</a:t>
            </a:r>
          </a:p>
          <a:p>
            <a:pPr>
              <a:defRPr/>
            </a:pPr>
            <a:r>
              <a:rPr lang="fr-CA" dirty="0">
                <a:cs typeface="Calibri" panose="020F0502020204030204" pitchFamily="34" charset="0"/>
              </a:rPr>
              <a:t>Ministère de la Santé et des Services sociaux. PIQ, [En ligne], mis à jour le 3 février 2022. [</a:t>
            </a:r>
            <a:r>
              <a:rPr lang="fr-CA" dirty="0">
                <a:hlinkClick r:id="rId8">
                  <a:extLst>
                    <a:ext uri="{A12FA001-AC4F-418D-AE19-62706E023703}">
                      <ahyp:hlinkClr xmlns:ahyp="http://schemas.microsoft.com/office/drawing/2018/hyperlinkcolor" val="tx"/>
                    </a:ext>
                  </a:extLst>
                </a:hlinkClick>
              </a:rPr>
              <a:t>https://www.msss.gouv.qc.ca/professionnels/vaccination/piq-vaccins/zona-su-vaccin-sous-unitaire-contre-le-zona</a:t>
            </a:r>
            <a:r>
              <a:rPr lang="fr-CA" dirty="0">
                <a:cs typeface="Calibri" panose="020F0502020204030204" pitchFamily="34" charset="0"/>
              </a:rPr>
              <a:t>/]; </a:t>
            </a:r>
          </a:p>
          <a:p>
            <a:pPr>
              <a:defRPr/>
            </a:pPr>
            <a:r>
              <a:rPr lang="fr-CA" dirty="0">
                <a:cs typeface="Calibri" panose="020F0502020204030204" pitchFamily="34" charset="0"/>
              </a:rPr>
              <a:t>Anderson TC, et coll</a:t>
            </a:r>
            <a:r>
              <a:rPr lang="fr-CA" i="1" dirty="0">
                <a:cs typeface="Calibri" panose="020F0502020204030204" pitchFamily="34" charset="0"/>
              </a:rPr>
              <a:t>. </a:t>
            </a:r>
            <a:r>
              <a:rPr lang="fr-CA" i="1" dirty="0" err="1">
                <a:cs typeface="Calibri" panose="020F0502020204030204" pitchFamily="34" charset="0"/>
              </a:rPr>
              <a:t>Morb</a:t>
            </a:r>
            <a:r>
              <a:rPr lang="fr-CA" i="1" dirty="0">
                <a:cs typeface="Calibri" panose="020F0502020204030204" pitchFamily="34" charset="0"/>
              </a:rPr>
              <a:t> Mortal </a:t>
            </a:r>
            <a:r>
              <a:rPr lang="fr-CA" i="1" dirty="0" err="1">
                <a:cs typeface="Calibri" panose="020F0502020204030204" pitchFamily="34" charset="0"/>
              </a:rPr>
              <a:t>Wkly</a:t>
            </a:r>
            <a:r>
              <a:rPr lang="fr-CA" i="1" dirty="0">
                <a:cs typeface="Calibri" panose="020F0502020204030204" pitchFamily="34" charset="0"/>
              </a:rPr>
              <a:t> Rep (MMWR). </a:t>
            </a:r>
            <a:r>
              <a:rPr lang="fr-CA" dirty="0">
                <a:cs typeface="Calibri" panose="020F0502020204030204" pitchFamily="34" charset="0"/>
              </a:rPr>
              <a:t>2022;71(3):80-4; Agence de la santé publique du Canada. </a:t>
            </a:r>
            <a:r>
              <a:rPr lang="fr-CA" i="1" dirty="0">
                <a:cs typeface="Calibri" panose="020F0502020204030204" pitchFamily="34" charset="0"/>
              </a:rPr>
              <a:t>Recommandations à jour sur l’utilisation des vaccins contre le zona</a:t>
            </a:r>
            <a:r>
              <a:rPr lang="fr-CA" dirty="0">
                <a:cs typeface="Calibri" panose="020F0502020204030204" pitchFamily="34" charset="0"/>
              </a:rPr>
              <a:t>. [En ligne], 2018, mis à jour le 9 octobre 2019. [</a:t>
            </a:r>
            <a:r>
              <a:rPr lang="fr-CA" dirty="0">
                <a:hlinkClick r:id="rId9">
                  <a:extLst>
                    <a:ext uri="{A12FA001-AC4F-418D-AE19-62706E023703}">
                      <ahyp:hlinkClr xmlns:ahyp="http://schemas.microsoft.com/office/drawing/2018/hyperlinkcolor" val="tx"/>
                    </a:ext>
                  </a:extLst>
                </a:hlinkClick>
              </a:rPr>
              <a:t>https://www.canada.ca/fr/services/sante/publications/vie-saine/recommandations-jour-utilisation-vaccins-contre-zona.html</a:t>
            </a:r>
            <a:r>
              <a:rPr lang="fr-CA" dirty="0"/>
              <a:t>].</a:t>
            </a:r>
          </a:p>
        </p:txBody>
      </p:sp>
    </p:spTree>
    <p:extLst>
      <p:ext uri="{BB962C8B-B14F-4D97-AF65-F5344CB8AC3E}">
        <p14:creationId xmlns:p14="http://schemas.microsoft.com/office/powerpoint/2010/main" val="2874458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his arms crossed&#10;&#10;Description automatically generated with medium confidence">
            <a:extLst>
              <a:ext uri="{FF2B5EF4-FFF2-40B4-BE49-F238E27FC236}">
                <a16:creationId xmlns:a16="http://schemas.microsoft.com/office/drawing/2014/main" id="{2BD1FE97-6537-0B79-46CF-937F66786AAD}"/>
              </a:ext>
            </a:extLst>
          </p:cNvPr>
          <p:cNvPicPr>
            <a:picLocks noChangeAspect="1"/>
          </p:cNvPicPr>
          <p:nvPr/>
        </p:nvPicPr>
        <p:blipFill rotWithShape="1">
          <a:blip r:embed="rId2"/>
          <a:srcRect l="17274" b="19398"/>
          <a:stretch/>
        </p:blipFill>
        <p:spPr>
          <a:xfrm>
            <a:off x="0" y="1706220"/>
            <a:ext cx="6095997"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644639" y="746759"/>
            <a:ext cx="5028805" cy="5327469"/>
          </a:xfrm>
        </p:spPr>
        <p:txBody>
          <a:bodyPr vert="horz" lIns="91440" tIns="45720" rIns="91440" bIns="45720" rtlCol="0" anchor="t">
            <a:noAutofit/>
          </a:bodyPr>
          <a:lstStyle/>
          <a:p>
            <a:pPr marL="0" indent="0">
              <a:spcAft>
                <a:spcPts val="1800"/>
              </a:spcAft>
              <a:buNone/>
            </a:pPr>
            <a:r>
              <a:rPr lang="fr-CA" sz="2000"/>
              <a:t>Un homme de 55 ans dont le zona a été     traité avec un antiviral il y a 4 mois vous consulte aujourd’hui pour la prise en charge de sa névralgie post-herpétique (NPH). Il se demande d’ailleurs si la vaccination pourrait atténuer la douleur.</a:t>
            </a:r>
            <a:endParaRPr lang="fr-CA" sz="1800"/>
          </a:p>
          <a:p>
            <a:pPr marL="0" indent="0">
              <a:buNone/>
            </a:pPr>
            <a:r>
              <a:rPr lang="fr-CA" sz="2000" b="1"/>
              <a:t>Messages clés du cas</a:t>
            </a:r>
          </a:p>
          <a:p>
            <a:r>
              <a:rPr lang="fr-CA" sz="1600"/>
              <a:t>La prise d’antiviraux au moment de l’éruption cutanée n’a pas été démontrée efficace pour prévenir l’apparition d’une NPH</a:t>
            </a:r>
          </a:p>
          <a:p>
            <a:r>
              <a:rPr lang="fr-CA" sz="1600"/>
              <a:t>L’efficacité des traitements pharmacologiques contre la NPH répond mal aux besoins des personnes qui en sont atteintes</a:t>
            </a:r>
          </a:p>
          <a:p>
            <a:pPr lvl="1"/>
            <a:r>
              <a:rPr lang="fr-CA" sz="1400"/>
              <a:t>Ces traitement sont souvent multiples, ce qui entraîne </a:t>
            </a:r>
            <a:br>
              <a:rPr lang="fr-CA" sz="1400"/>
            </a:br>
            <a:r>
              <a:rPr lang="fr-CA" sz="1400"/>
              <a:t>des effets indésirables accrus</a:t>
            </a:r>
          </a:p>
          <a:p>
            <a:r>
              <a:rPr lang="fr-CA" sz="1600"/>
              <a:t>La vaccination contre le zona peut efficacement prévenir la NPH, mais ne constitue pas un traitement</a:t>
            </a:r>
          </a:p>
          <a:p>
            <a:r>
              <a:rPr lang="fr-FR" sz="1600"/>
              <a:t>Le PIQ recommande d’attendre un délai de 12 mois après un épisode de zona avant d’administrer le vaccin</a:t>
            </a:r>
            <a:endParaRPr lang="fr-CA" sz="1600"/>
          </a:p>
        </p:txBody>
      </p:sp>
      <p:sp>
        <p:nvSpPr>
          <p:cNvPr id="9" name="Footer Placeholder 8">
            <a:extLst>
              <a:ext uri="{FF2B5EF4-FFF2-40B4-BE49-F238E27FC236}">
                <a16:creationId xmlns:a16="http://schemas.microsoft.com/office/drawing/2014/main" id="{3C742165-1A11-45A6-BA29-F0BF7BE8490A}"/>
              </a:ext>
            </a:extLst>
          </p:cNvPr>
          <p:cNvSpPr>
            <a:spLocks noGrp="1"/>
          </p:cNvSpPr>
          <p:nvPr>
            <p:ph type="ftr" sz="quarter" idx="3"/>
          </p:nvPr>
        </p:nvSpPr>
        <p:spPr>
          <a:xfrm>
            <a:off x="6666404" y="5919220"/>
            <a:ext cx="4482631" cy="609600"/>
          </a:xfrm>
        </p:spPr>
        <p:txBody>
          <a:bodyPr/>
          <a:lstStyle/>
          <a:p>
            <a:r>
              <a:rPr lang="fr-CA" sz="900">
                <a:latin typeface="Calibri" panose="020F0502020204030204" pitchFamily="34" charset="0"/>
              </a:rPr>
              <a:t>PIQ : Protocole d’immunisation du Québec</a:t>
            </a:r>
            <a:endParaRPr lang="en-US"/>
          </a:p>
        </p:txBody>
      </p:sp>
      <p:sp>
        <p:nvSpPr>
          <p:cNvPr id="10" name="Slide Number Placeholder 9">
            <a:extLst>
              <a:ext uri="{FF2B5EF4-FFF2-40B4-BE49-F238E27FC236}">
                <a16:creationId xmlns:a16="http://schemas.microsoft.com/office/drawing/2014/main" id="{2F0F5162-A92F-4AF5-BC92-2B70E679A488}"/>
              </a:ext>
            </a:extLst>
          </p:cNvPr>
          <p:cNvSpPr>
            <a:spLocks noGrp="1"/>
          </p:cNvSpPr>
          <p:nvPr>
            <p:ph type="sldNum" sz="quarter" idx="12"/>
          </p:nvPr>
        </p:nvSpPr>
        <p:spPr/>
        <p:txBody>
          <a:bodyPr/>
          <a:lstStyle/>
          <a:p>
            <a:fld id="{2789393D-23C3-F148-91BA-4F8B005EBEDD}" type="slidenum">
              <a:rPr lang="en-US" smtClean="0"/>
              <a:pPr/>
              <a:t>35</a:t>
            </a:fld>
            <a:endParaRPr lang="en-US"/>
          </a:p>
        </p:txBody>
      </p:sp>
      <p:sp>
        <p:nvSpPr>
          <p:cNvPr id="11" name="Rectangle: Rounded Corners 10">
            <a:hlinkClick r:id="rId3" action="ppaction://hlinksldjump"/>
            <a:extLst>
              <a:ext uri="{FF2B5EF4-FFF2-40B4-BE49-F238E27FC236}">
                <a16:creationId xmlns:a16="http://schemas.microsoft.com/office/drawing/2014/main" id="{9B962059-707C-4FE3-851E-F094859EE509}"/>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6" name="Title 1">
            <a:extLst>
              <a:ext uri="{FF2B5EF4-FFF2-40B4-BE49-F238E27FC236}">
                <a16:creationId xmlns:a16="http://schemas.microsoft.com/office/drawing/2014/main" id="{AF888C34-9AE1-3927-FA0E-719E88ACEBAE}"/>
              </a:ext>
            </a:extLst>
          </p:cNvPr>
          <p:cNvSpPr txBox="1">
            <a:spLocks/>
          </p:cNvSpPr>
          <p:nvPr/>
        </p:nvSpPr>
        <p:spPr>
          <a:xfrm>
            <a:off x="853440" y="304800"/>
            <a:ext cx="4389120" cy="1600200"/>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4800" b="0" i="0" kern="1200">
                <a:solidFill>
                  <a:schemeClr val="bg1"/>
                </a:solidFill>
                <a:latin typeface="Calibri" panose="020F0502020204030204" pitchFamily="34" charset="0"/>
                <a:ea typeface="+mj-ea"/>
                <a:cs typeface="Calibri" panose="020F0502020204030204" pitchFamily="34" charset="0"/>
              </a:defRPr>
            </a:lvl1pPr>
          </a:lstStyle>
          <a:p>
            <a:r>
              <a:rPr lang="fr-CA"/>
              <a:t>CAS n</a:t>
            </a:r>
            <a:r>
              <a:rPr lang="fr-CA" baseline="30000"/>
              <a:t>o </a:t>
            </a:r>
            <a:r>
              <a:rPr lang="fr-CA"/>
              <a:t>2</a:t>
            </a:r>
          </a:p>
        </p:txBody>
      </p:sp>
      <p:sp>
        <p:nvSpPr>
          <p:cNvPr id="8" name="Rectangle 7">
            <a:extLst>
              <a:ext uri="{FF2B5EF4-FFF2-40B4-BE49-F238E27FC236}">
                <a16:creationId xmlns:a16="http://schemas.microsoft.com/office/drawing/2014/main" id="{45AC70D1-89E9-29E7-3603-6539E94B16BF}"/>
              </a:ext>
            </a:extLst>
          </p:cNvPr>
          <p:cNvSpPr/>
          <p:nvPr/>
        </p:nvSpPr>
        <p:spPr>
          <a:xfrm>
            <a:off x="4941916" y="1706220"/>
            <a:ext cx="1154084" cy="397068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474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person, grass&#10;&#10;Description automatically generated">
            <a:extLst>
              <a:ext uri="{FF2B5EF4-FFF2-40B4-BE49-F238E27FC236}">
                <a16:creationId xmlns:a16="http://schemas.microsoft.com/office/drawing/2014/main" id="{1EEEB1F8-325D-B521-6E00-22BDCD3D97E7}"/>
              </a:ext>
            </a:extLst>
          </p:cNvPr>
          <p:cNvPicPr>
            <a:picLocks noChangeAspect="1"/>
          </p:cNvPicPr>
          <p:nvPr/>
        </p:nvPicPr>
        <p:blipFill rotWithShape="1">
          <a:blip r:embed="rId3"/>
          <a:srcRect b="2567"/>
          <a:stretch/>
        </p:blipFill>
        <p:spPr>
          <a:xfrm>
            <a:off x="1" y="1724439"/>
            <a:ext cx="6095999"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62423" y="853440"/>
            <a:ext cx="4576138" cy="5242560"/>
          </a:xfrm>
        </p:spPr>
        <p:txBody>
          <a:bodyPr vert="horz" lIns="91440" tIns="45720" rIns="91440" bIns="45720" rtlCol="0" anchor="t">
            <a:noAutofit/>
          </a:bodyPr>
          <a:lstStyle/>
          <a:p>
            <a:pPr marL="0" indent="0">
              <a:buNone/>
            </a:pPr>
            <a:r>
              <a:rPr lang="fr-FR" sz="2800"/>
              <a:t>Une femme de 27 ans </a:t>
            </a:r>
            <a:br>
              <a:rPr lang="fr-FR" sz="2800"/>
            </a:br>
            <a:r>
              <a:rPr lang="fr-FR" sz="2800"/>
              <a:t>est sur le point de commencer un traitement par l’</a:t>
            </a:r>
            <a:r>
              <a:rPr lang="fr-FR" sz="2800" err="1"/>
              <a:t>adalimumab</a:t>
            </a:r>
            <a:r>
              <a:rPr lang="fr-FR" sz="2800"/>
              <a:t>. Elle demande conseil par rapport au vaccin contre le zona, qu’elle croyait contre-indiqué vu son état de santé.</a:t>
            </a:r>
            <a:endParaRPr lang="fr-CA" sz="2800"/>
          </a:p>
          <a:p>
            <a:endParaRPr lang="fr-CA" sz="2800"/>
          </a:p>
          <a:p>
            <a:pPr marL="0" indent="0">
              <a:buNone/>
            </a:pPr>
            <a:r>
              <a:rPr lang="fr-CA" sz="2800">
                <a:solidFill>
                  <a:schemeClr val="accent1">
                    <a:lumMod val="50000"/>
                  </a:schemeClr>
                </a:solidFill>
              </a:rPr>
              <a:t>Quelles sont les conditions qui peuvent amener </a:t>
            </a:r>
            <a:br>
              <a:rPr lang="fr-CA" sz="2800">
                <a:solidFill>
                  <a:schemeClr val="accent1">
                    <a:lumMod val="50000"/>
                  </a:schemeClr>
                </a:solidFill>
              </a:rPr>
            </a:br>
            <a:r>
              <a:rPr lang="fr-CA" sz="2800">
                <a:solidFill>
                  <a:schemeClr val="accent1">
                    <a:lumMod val="50000"/>
                  </a:schemeClr>
                </a:solidFill>
              </a:rPr>
              <a:t>une immunosuppression?</a:t>
            </a:r>
          </a:p>
          <a:p>
            <a:endParaRPr lang="fr-CA" sz="2800"/>
          </a:p>
          <a:p>
            <a:endParaRPr lang="fr-CA" sz="2800"/>
          </a:p>
          <a:p>
            <a:endParaRPr lang="fr-CA" sz="2800"/>
          </a:p>
        </p:txBody>
      </p:sp>
      <p:sp>
        <p:nvSpPr>
          <p:cNvPr id="9" name="Footer Placeholder 8">
            <a:extLst>
              <a:ext uri="{FF2B5EF4-FFF2-40B4-BE49-F238E27FC236}">
                <a16:creationId xmlns:a16="http://schemas.microsoft.com/office/drawing/2014/main" id="{61A10EA9-777F-4F1E-AF50-9B288C165E0B}"/>
              </a:ext>
            </a:extLst>
          </p:cNvPr>
          <p:cNvSpPr>
            <a:spLocks noGrp="1"/>
          </p:cNvSpPr>
          <p:nvPr>
            <p:ph type="ftr" sz="quarter" idx="3"/>
          </p:nvPr>
        </p:nvSpPr>
        <p:spPr>
          <a:xfrm>
            <a:off x="6855930" y="5919220"/>
            <a:ext cx="4576138" cy="609600"/>
          </a:xfrm>
        </p:spPr>
        <p:txBody>
          <a:bodyPr/>
          <a:lstStyle/>
          <a:p>
            <a:endParaRPr lang="en-US"/>
          </a:p>
        </p:txBody>
      </p:sp>
      <p:sp>
        <p:nvSpPr>
          <p:cNvPr id="10" name="Slide Number Placeholder 9">
            <a:extLst>
              <a:ext uri="{FF2B5EF4-FFF2-40B4-BE49-F238E27FC236}">
                <a16:creationId xmlns:a16="http://schemas.microsoft.com/office/drawing/2014/main" id="{9C1377FC-1308-46B8-ACB4-73C31F708432}"/>
              </a:ext>
            </a:extLst>
          </p:cNvPr>
          <p:cNvSpPr>
            <a:spLocks noGrp="1"/>
          </p:cNvSpPr>
          <p:nvPr>
            <p:ph type="sldNum" sz="quarter" idx="12"/>
          </p:nvPr>
        </p:nvSpPr>
        <p:spPr/>
        <p:txBody>
          <a:bodyPr/>
          <a:lstStyle/>
          <a:p>
            <a:fld id="{2789393D-23C3-F148-91BA-4F8B005EBEDD}" type="slidenum">
              <a:rPr lang="en-US" smtClean="0"/>
              <a:pPr/>
              <a:t>36</a:t>
            </a:fld>
            <a:endParaRPr lang="en-US"/>
          </a:p>
        </p:txBody>
      </p:sp>
      <p:sp>
        <p:nvSpPr>
          <p:cNvPr id="15" name="Title 1">
            <a:extLst>
              <a:ext uri="{FF2B5EF4-FFF2-40B4-BE49-F238E27FC236}">
                <a16:creationId xmlns:a16="http://schemas.microsoft.com/office/drawing/2014/main" id="{DE48451D-E51B-C4B1-01F8-F11E8F5E7E09}"/>
              </a:ext>
            </a:extLst>
          </p:cNvPr>
          <p:cNvSpPr>
            <a:spLocks noGrp="1"/>
          </p:cNvSpPr>
          <p:nvPr>
            <p:ph type="title"/>
          </p:nvPr>
        </p:nvSpPr>
        <p:spPr>
          <a:xfrm>
            <a:off x="853440" y="304800"/>
            <a:ext cx="4389120" cy="1600200"/>
          </a:xfrm>
        </p:spPr>
        <p:txBody>
          <a:bodyPr/>
          <a:lstStyle/>
          <a:p>
            <a:r>
              <a:rPr lang="fr-CA"/>
              <a:t>CAS n</a:t>
            </a:r>
            <a:r>
              <a:rPr lang="fr-CA" baseline="30000"/>
              <a:t>o </a:t>
            </a:r>
            <a:r>
              <a:rPr lang="fr-CA"/>
              <a:t>3</a:t>
            </a:r>
          </a:p>
        </p:txBody>
      </p:sp>
      <p:sp>
        <p:nvSpPr>
          <p:cNvPr id="17" name="Rectangle 16">
            <a:extLst>
              <a:ext uri="{FF2B5EF4-FFF2-40B4-BE49-F238E27FC236}">
                <a16:creationId xmlns:a16="http://schemas.microsoft.com/office/drawing/2014/main" id="{135175DF-7411-E268-0D3D-CB1C788A6F90}"/>
              </a:ext>
            </a:extLst>
          </p:cNvPr>
          <p:cNvSpPr/>
          <p:nvPr/>
        </p:nvSpPr>
        <p:spPr>
          <a:xfrm>
            <a:off x="4941916" y="1714500"/>
            <a:ext cx="1154084" cy="3972339"/>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165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Title 1"/>
          <p:cNvSpPr txBox="1">
            <a:spLocks noGrp="1"/>
          </p:cNvSpPr>
          <p:nvPr>
            <p:ph type="title"/>
            <p:custDataLst>
              <p:tags r:id="rId1"/>
            </p:custDataLst>
          </p:nvPr>
        </p:nvSpPr>
        <p:spPr>
          <a:xfrm>
            <a:off x="733829" y="161365"/>
            <a:ext cx="10485120" cy="1046468"/>
          </a:xfrm>
        </p:spPr>
        <p:txBody>
          <a:bodyPr>
            <a:noAutofit/>
          </a:bodyPr>
          <a:lstStyle>
            <a:lvl1pPr>
              <a:defRPr sz="3200"/>
            </a:lvl1pPr>
          </a:lstStyle>
          <a:p>
            <a:r>
              <a:rPr lang="fr-CA" sz="3600"/>
              <a:t>Causes d’immunodépression importantes</a:t>
            </a:r>
          </a:p>
        </p:txBody>
      </p:sp>
      <p:sp>
        <p:nvSpPr>
          <p:cNvPr id="1730" name="Content Placeholder 2"/>
          <p:cNvSpPr txBox="1">
            <a:spLocks noGrp="1"/>
          </p:cNvSpPr>
          <p:nvPr>
            <p:ph idx="1"/>
            <p:custDataLst>
              <p:tags r:id="rId2"/>
            </p:custDataLst>
          </p:nvPr>
        </p:nvSpPr>
        <p:spPr>
          <a:xfrm>
            <a:off x="749705" y="1567507"/>
            <a:ext cx="11020655" cy="4332318"/>
          </a:xfrm>
        </p:spPr>
        <p:txBody>
          <a:bodyPr vert="horz" lIns="91440" tIns="45720" rIns="91440" bIns="45720" rtlCol="0" anchor="t">
            <a:normAutofit/>
          </a:bodyPr>
          <a:lstStyle/>
          <a:p>
            <a:pPr>
              <a:spcAft>
                <a:spcPts val="3000"/>
              </a:spcAft>
            </a:pPr>
            <a:r>
              <a:rPr lang="fr-FR"/>
              <a:t>Déficience immunitaire congénitale </a:t>
            </a:r>
            <a:br>
              <a:rPr lang="fr-FR"/>
            </a:br>
            <a:r>
              <a:rPr lang="fr-FR" sz="2400">
                <a:solidFill>
                  <a:schemeClr val="accent2"/>
                </a:solidFill>
              </a:rPr>
              <a:t>ex. : syndrome de Di George, agammaglobulinémie ou hypogammaglobulinémie </a:t>
            </a:r>
            <a:endParaRPr lang="fr-FR">
              <a:solidFill>
                <a:schemeClr val="accent2"/>
              </a:solidFill>
            </a:endParaRPr>
          </a:p>
          <a:p>
            <a:pPr>
              <a:spcAft>
                <a:spcPts val="3000"/>
              </a:spcAft>
            </a:pPr>
            <a:r>
              <a:rPr lang="fr-FR"/>
              <a:t>Leucémie, lymphome, myélome multiple ou cancer non hématologique </a:t>
            </a:r>
            <a:br>
              <a:rPr lang="fr-FR"/>
            </a:br>
            <a:r>
              <a:rPr lang="fr-FR" sz="2400">
                <a:solidFill>
                  <a:schemeClr val="accent2"/>
                </a:solidFill>
              </a:rPr>
              <a:t>ex. : immunodépression causée par la maladie, la chimiothérapie ou la radiothérapie</a:t>
            </a:r>
            <a:endParaRPr lang="fr-FR">
              <a:solidFill>
                <a:schemeClr val="accent2"/>
              </a:solidFill>
            </a:endParaRPr>
          </a:p>
          <a:p>
            <a:pPr>
              <a:spcAft>
                <a:spcPts val="3000"/>
              </a:spcAft>
            </a:pPr>
            <a:r>
              <a:rPr lang="fr-FR"/>
              <a:t>Agents immunodépresseurs</a:t>
            </a:r>
            <a:br>
              <a:rPr lang="fr-FR"/>
            </a:br>
            <a:r>
              <a:rPr lang="fr-FR" sz="2400">
                <a:solidFill>
                  <a:schemeClr val="accent2"/>
                </a:solidFill>
              </a:rPr>
              <a:t>ex. : chimiothérapie, radiothérapie, corticostéroïdes, agents biologiques </a:t>
            </a:r>
            <a:endParaRPr lang="fr-FR">
              <a:solidFill>
                <a:schemeClr val="accent2"/>
              </a:solidFill>
            </a:endParaRPr>
          </a:p>
          <a:p>
            <a:pPr>
              <a:spcAft>
                <a:spcPts val="3000"/>
              </a:spcAft>
            </a:pPr>
            <a:r>
              <a:rPr lang="fr-FR"/>
              <a:t>Déficits immunitaires acquis</a:t>
            </a:r>
            <a:br>
              <a:rPr lang="fr-FR"/>
            </a:br>
            <a:r>
              <a:rPr lang="fr-FR" sz="2400">
                <a:solidFill>
                  <a:schemeClr val="accent2"/>
                </a:solidFill>
              </a:rPr>
              <a:t>ex. : infection par le VIH et sida</a:t>
            </a:r>
            <a:endParaRPr lang="fr-FR">
              <a:solidFill>
                <a:schemeClr val="accent2"/>
              </a:solidFill>
            </a:endParaRPr>
          </a:p>
        </p:txBody>
      </p:sp>
      <p:sp>
        <p:nvSpPr>
          <p:cNvPr id="7" name="Slide Number Placeholder 6">
            <a:extLst>
              <a:ext uri="{FF2B5EF4-FFF2-40B4-BE49-F238E27FC236}">
                <a16:creationId xmlns:a16="http://schemas.microsoft.com/office/drawing/2014/main" id="{989D2DCB-B727-45A5-B7D4-1B86B4ACD455}"/>
              </a:ext>
            </a:extLst>
          </p:cNvPr>
          <p:cNvSpPr>
            <a:spLocks noGrp="1"/>
          </p:cNvSpPr>
          <p:nvPr>
            <p:ph type="sldNum" sz="quarter" idx="12"/>
          </p:nvPr>
        </p:nvSpPr>
        <p:spPr/>
        <p:txBody>
          <a:bodyPr/>
          <a:lstStyle/>
          <a:p>
            <a:fld id="{2789393D-23C3-F148-91BA-4F8B005EBEDD}" type="slidenum">
              <a:rPr lang="en-US" smtClean="0"/>
              <a:pPr/>
              <a:t>37</a:t>
            </a:fld>
            <a:endParaRPr lang="en-US"/>
          </a:p>
        </p:txBody>
      </p:sp>
      <p:sp>
        <p:nvSpPr>
          <p:cNvPr id="3" name="Footer Placeholder 6">
            <a:extLst>
              <a:ext uri="{FF2B5EF4-FFF2-40B4-BE49-F238E27FC236}">
                <a16:creationId xmlns:a16="http://schemas.microsoft.com/office/drawing/2014/main" id="{E2E5F3F6-2CA8-B834-BD45-D63B10E1B235}"/>
              </a:ext>
            </a:extLst>
          </p:cNvPr>
          <p:cNvSpPr txBox="1">
            <a:spLocks/>
          </p:cNvSpPr>
          <p:nvPr/>
        </p:nvSpPr>
        <p:spPr>
          <a:xfrm>
            <a:off x="853978" y="5693402"/>
            <a:ext cx="10307821" cy="859798"/>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r>
              <a:rPr lang="fr-CA">
                <a:cs typeface="Calibri" panose="020F0502020204030204" pitchFamily="34" charset="0"/>
              </a:rPr>
              <a:t>VIH : virus de l’immunodéficience humaine</a:t>
            </a:r>
          </a:p>
          <a:p>
            <a:pPr>
              <a:defRPr/>
            </a:pPr>
            <a:r>
              <a:rPr lang="fr-CA">
                <a:cs typeface="Calibri" panose="020F0502020204030204" pitchFamily="34" charset="0"/>
              </a:rPr>
              <a:t>Ministère de la Santé et des Services sociaux. </a:t>
            </a:r>
            <a:r>
              <a:rPr lang="fr-CA" i="1">
                <a:cs typeface="Calibri" panose="020F0502020204030204" pitchFamily="34" charset="0"/>
              </a:rPr>
              <a:t>PIQ</a:t>
            </a:r>
            <a:r>
              <a:rPr lang="fr-CA">
                <a:cs typeface="Calibri" panose="020F0502020204030204" pitchFamily="34" charset="0"/>
              </a:rPr>
              <a:t>, [En ligne], mis à jour le 11 mai 2022. [</a:t>
            </a:r>
            <a:r>
              <a:rPr lang="fr-CA">
                <a:hlinkClick r:id="rId5">
                  <a:extLst>
                    <a:ext uri="{A12FA001-AC4F-418D-AE19-62706E023703}">
                      <ahyp:hlinkClr xmlns:ahyp="http://schemas.microsoft.com/office/drawing/2018/hyperlinkcolor" val="tx"/>
                    </a:ext>
                  </a:extLst>
                </a:hlinkClick>
              </a:rPr>
              <a:t>https://www.msss.gouv.qc.ca/professionnels/vaccination/piq-vaccinologie-pratique/immunodepression</a:t>
            </a:r>
            <a:r>
              <a:rPr lang="fr-CA">
                <a:cs typeface="Calibri" panose="020F0502020204030204" pitchFamily="34" charset="0"/>
              </a:rPr>
              <a:t>/].</a:t>
            </a:r>
          </a:p>
        </p:txBody>
      </p:sp>
    </p:spTree>
    <p:extLst>
      <p:ext uri="{BB962C8B-B14F-4D97-AF65-F5344CB8AC3E}">
        <p14:creationId xmlns:p14="http://schemas.microsoft.com/office/powerpoint/2010/main" val="200806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7FCC43-0E73-4D00-82B5-CF04A7218F69}"/>
              </a:ext>
            </a:extLst>
          </p:cNvPr>
          <p:cNvSpPr>
            <a:spLocks noGrp="1"/>
          </p:cNvSpPr>
          <p:nvPr>
            <p:ph type="ftr" sz="quarter" idx="11"/>
          </p:nvPr>
        </p:nvSpPr>
        <p:spPr>
          <a:xfrm>
            <a:off x="762950" y="5912868"/>
            <a:ext cx="10231621" cy="609600"/>
          </a:xfrm>
        </p:spPr>
        <p:txBody>
          <a:bodyPr/>
          <a:lstStyle/>
          <a:p>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Gnann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JW Jr., </a:t>
            </a: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Whitley</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RJ.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N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Engl</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 Med.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2002;347:340-6; </a:t>
            </a: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Arvin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A, et coll.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N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Engl</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 Med.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2005;352:226-67; </a:t>
            </a:r>
            <a:r>
              <a:rPr kumimoji="0" lang="fr-CA" sz="900"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Opstelten</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W, et coll</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Ann </a:t>
            </a:r>
            <a:r>
              <a:rPr kumimoji="0" lang="fr-CA" sz="900" b="0" i="1"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Epidemiol</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2006;16(9):692-5; Hernandez PO, et coll. </a:t>
            </a:r>
            <a:r>
              <a:rPr lang="fr-CA" sz="900" i="1">
                <a:latin typeface="Calibri" panose="020F0502020204030204" pitchFamily="34" charset="0"/>
                <a:ea typeface="Arial"/>
                <a:cs typeface="Calibri" panose="020F0502020204030204" pitchFamily="34" charset="0"/>
                <a:sym typeface="Arial"/>
              </a:rPr>
              <a:t>J Clin</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lang="fr-CA" sz="900" i="1" err="1">
                <a:latin typeface="Calibri" panose="020F0502020204030204" pitchFamily="34" charset="0"/>
                <a:ea typeface="Arial"/>
                <a:cs typeface="Calibri" panose="020F0502020204030204" pitchFamily="34" charset="0"/>
                <a:sym typeface="Arial"/>
              </a:rPr>
              <a:t>Virol</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2011;52(4):344-8</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kumimoji="0" lang="fr-CA" sz="900"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Parruti</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G, et coll. </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BMC </a:t>
            </a:r>
            <a:r>
              <a:rPr kumimoji="0" lang="fr-CA" sz="900" b="0" i="1"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Medicine</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2010;8:58-67; </a:t>
            </a:r>
            <a:r>
              <a:rPr kumimoji="0" lang="fr-CA" sz="900"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Joesoef</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RM, et coll. </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Mayo Clin Proc.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2012;87(10):961-7;</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Guignard AP, et coll. </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Infection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2014;42:729-35</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endParaRPr lang="fr-FR"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endParaRPr>
          </a:p>
        </p:txBody>
      </p:sp>
      <p:sp>
        <p:nvSpPr>
          <p:cNvPr id="16" name="Title 1">
            <a:extLst>
              <a:ext uri="{FF2B5EF4-FFF2-40B4-BE49-F238E27FC236}">
                <a16:creationId xmlns:a16="http://schemas.microsoft.com/office/drawing/2014/main" id="{2381311C-072C-4F46-87BC-A2C6888986DC}"/>
              </a:ext>
            </a:extLst>
          </p:cNvPr>
          <p:cNvSpPr txBox="1">
            <a:spLocks noGrp="1"/>
          </p:cNvSpPr>
          <p:nvPr>
            <p:ph type="title"/>
            <p:custDataLst>
              <p:tags r:id="rId1"/>
            </p:custDataLst>
          </p:nvPr>
        </p:nvSpPr>
        <p:spPr>
          <a:xfrm>
            <a:off x="733829" y="161365"/>
            <a:ext cx="10485120" cy="1046468"/>
          </a:xfrm>
        </p:spPr>
        <p:txBody>
          <a:bodyPr>
            <a:noAutofit/>
          </a:bodyPr>
          <a:lstStyle/>
          <a:p>
            <a:r>
              <a:rPr lang="fr-FR"/>
              <a:t>Facteurs de risque du zona</a:t>
            </a:r>
          </a:p>
        </p:txBody>
      </p:sp>
      <p:sp>
        <p:nvSpPr>
          <p:cNvPr id="20" name="Content Placeholder 2">
            <a:extLst>
              <a:ext uri="{FF2B5EF4-FFF2-40B4-BE49-F238E27FC236}">
                <a16:creationId xmlns:a16="http://schemas.microsoft.com/office/drawing/2014/main" id="{99EAA5AD-E939-4303-9369-D360D1170EED}"/>
              </a:ext>
            </a:extLst>
          </p:cNvPr>
          <p:cNvSpPr txBox="1">
            <a:spLocks/>
          </p:cNvSpPr>
          <p:nvPr>
            <p:custDataLst>
              <p:tags r:id="rId2"/>
            </p:custDataLst>
          </p:nvPr>
        </p:nvSpPr>
        <p:spPr>
          <a:xfrm>
            <a:off x="862014" y="5185245"/>
            <a:ext cx="5052057" cy="850647"/>
          </a:xfrm>
          <a:prstGeom prst="roundRect">
            <a:avLst>
              <a:gd name="adj" fmla="val 30293"/>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kumimoji="0"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Antécédents familiaux</a:t>
            </a:r>
          </a:p>
          <a:p>
            <a:pPr marL="173038" marR="0" lvl="0" indent="-173038" algn="l" defTabSz="457200" rtl="0" eaLnBrk="1" fontAlgn="auto" latinLnBrk="0" hangingPunct="1">
              <a:lnSpc>
                <a:spcPct val="90000"/>
              </a:lnSpc>
              <a:spcBef>
                <a:spcPts val="0"/>
              </a:spcBef>
              <a:spcAft>
                <a:spcPts val="600"/>
              </a:spcAft>
              <a:buClrTx/>
              <a:buSzPct val="100000"/>
              <a:buFont typeface="Arial"/>
              <a:buChar char="•"/>
              <a:tabLst/>
              <a:defRPr/>
            </a:pP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Prédisposition génétique du côté maternel</a:t>
            </a:r>
          </a:p>
        </p:txBody>
      </p:sp>
      <p:sp>
        <p:nvSpPr>
          <p:cNvPr id="21" name="Content Placeholder 2">
            <a:extLst>
              <a:ext uri="{FF2B5EF4-FFF2-40B4-BE49-F238E27FC236}">
                <a16:creationId xmlns:a16="http://schemas.microsoft.com/office/drawing/2014/main" id="{2926340B-8C61-4FDA-8668-3D5327AB8F7F}"/>
              </a:ext>
            </a:extLst>
          </p:cNvPr>
          <p:cNvSpPr txBox="1">
            <a:spLocks/>
          </p:cNvSpPr>
          <p:nvPr>
            <p:custDataLst>
              <p:tags r:id="rId3"/>
            </p:custDataLst>
          </p:nvPr>
        </p:nvSpPr>
        <p:spPr>
          <a:xfrm>
            <a:off x="862013" y="2177472"/>
            <a:ext cx="5052058" cy="1620759"/>
          </a:xfrm>
          <a:prstGeom prst="roundRect">
            <a:avLst>
              <a:gd name="adj" fmla="val 14434"/>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lang="fr-FR" b="1">
                <a:solidFill>
                  <a:schemeClr val="bg1"/>
                </a:solidFill>
                <a:latin typeface="Calibri" panose="020F0502020204030204" pitchFamily="34" charset="0"/>
                <a:cs typeface="Calibri" panose="020F0502020204030204" pitchFamily="34" charset="0"/>
              </a:rPr>
              <a:t>Immunosuppression</a:t>
            </a:r>
          </a:p>
          <a:p>
            <a:pPr marL="173038" indent="-173038">
              <a:lnSpc>
                <a:spcPct val="90000"/>
              </a:lnSpc>
              <a:spcBef>
                <a:spcPts val="0"/>
              </a:spcBef>
              <a:spcAft>
                <a:spcPts val="600"/>
              </a:spcAft>
              <a:buClrTx/>
              <a:defRPr/>
            </a:pPr>
            <a:r>
              <a:rPr lang="fr-FR" sz="1800">
                <a:solidFill>
                  <a:schemeClr val="accent1"/>
                </a:solidFill>
                <a:latin typeface="Calibri" panose="020F0502020204030204" pitchFamily="34" charset="0"/>
                <a:cs typeface="Calibri" panose="020F0502020204030204" pitchFamily="34" charset="0"/>
              </a:rPr>
              <a:t>VIH – SIDA</a:t>
            </a:r>
          </a:p>
          <a:p>
            <a:pPr marL="173038" indent="-173038">
              <a:lnSpc>
                <a:spcPct val="90000"/>
              </a:lnSpc>
              <a:spcBef>
                <a:spcPts val="0"/>
              </a:spcBef>
              <a:spcAft>
                <a:spcPts val="600"/>
              </a:spcAft>
              <a:buClrTx/>
              <a:defRPr/>
            </a:pPr>
            <a:r>
              <a:rPr lang="fr-FR" sz="1800">
                <a:solidFill>
                  <a:schemeClr val="accent1"/>
                </a:solidFill>
                <a:latin typeface="Calibri" panose="020F0502020204030204" pitchFamily="34" charset="0"/>
                <a:cs typeface="Calibri" panose="020F0502020204030204" pitchFamily="34" charset="0"/>
              </a:rPr>
              <a:t>Cancers</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Traitements immunosuppresseurs</a:t>
            </a:r>
            <a:endParaRPr lang="fr-FR" sz="1800" b="1">
              <a:solidFill>
                <a:schemeClr val="bg1"/>
              </a:solidFill>
              <a:latin typeface="Calibri" panose="020F0502020204030204" pitchFamily="34" charset="0"/>
              <a:cs typeface="Calibri" panose="020F0502020204030204" pitchFamily="34" charset="0"/>
            </a:endParaRPr>
          </a:p>
        </p:txBody>
      </p:sp>
      <p:sp>
        <p:nvSpPr>
          <p:cNvPr id="22" name="Content Placeholder 2">
            <a:extLst>
              <a:ext uri="{FF2B5EF4-FFF2-40B4-BE49-F238E27FC236}">
                <a16:creationId xmlns:a16="http://schemas.microsoft.com/office/drawing/2014/main" id="{BFB751DA-FFAA-4CCA-9B1E-29FD7F82A77A}"/>
              </a:ext>
            </a:extLst>
          </p:cNvPr>
          <p:cNvSpPr txBox="1">
            <a:spLocks/>
          </p:cNvSpPr>
          <p:nvPr>
            <p:custDataLst>
              <p:tags r:id="rId4"/>
            </p:custDataLst>
          </p:nvPr>
        </p:nvSpPr>
        <p:spPr>
          <a:xfrm>
            <a:off x="862013" y="3910494"/>
            <a:ext cx="5052058" cy="1162489"/>
          </a:xfrm>
          <a:prstGeom prst="roundRect">
            <a:avLst>
              <a:gd name="adj" fmla="val 23780"/>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kumimoji="0"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Sexe</a:t>
            </a:r>
            <a:endParaRPr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457200" rtl="0" eaLnBrk="1" fontAlgn="auto" latinLnBrk="0" hangingPunct="1">
              <a:lnSpc>
                <a:spcPct val="90000"/>
              </a:lnSpc>
              <a:spcBef>
                <a:spcPts val="0"/>
              </a:spcBef>
              <a:spcAft>
                <a:spcPts val="600"/>
              </a:spcAft>
              <a:buClrTx/>
              <a:buSzPct val="100000"/>
              <a:buFont typeface="Arial"/>
              <a:buChar char="•"/>
              <a:tabLst/>
              <a:defRPr/>
            </a:pP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Le sexe féminin est un facteur de risque </a:t>
            </a:r>
            <a:b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b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chez les personnes âgées entre 25 et 64 ans</a:t>
            </a:r>
            <a:endParaRPr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23" name="Content Placeholder 3">
            <a:extLst>
              <a:ext uri="{FF2B5EF4-FFF2-40B4-BE49-F238E27FC236}">
                <a16:creationId xmlns:a16="http://schemas.microsoft.com/office/drawing/2014/main" id="{581FF911-EBE5-496D-8682-3BC36448DD7B}"/>
              </a:ext>
            </a:extLst>
          </p:cNvPr>
          <p:cNvSpPr txBox="1"/>
          <p:nvPr>
            <p:custDataLst>
              <p:tags r:id="rId5"/>
            </p:custDataLst>
          </p:nvPr>
        </p:nvSpPr>
        <p:spPr>
          <a:xfrm>
            <a:off x="6263642" y="1554431"/>
            <a:ext cx="5052058" cy="529021"/>
          </a:xfrm>
          <a:prstGeom prst="roundRect">
            <a:avLst>
              <a:gd name="adj" fmla="val 50000"/>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marL="0" marR="0" lvl="0" indent="0" algn="l" defTabSz="914400" rtl="0" eaLnBrk="1" fontAlgn="auto" latinLnBrk="0" hangingPunct="1">
              <a:lnSpc>
                <a:spcPct val="90000"/>
              </a:lnSpc>
              <a:spcAft>
                <a:spcPts val="600"/>
              </a:spcAft>
              <a:buClr>
                <a:srgbClr val="7F8FA9"/>
              </a:buClr>
              <a:buSzPct val="100000"/>
              <a:buFontTx/>
              <a:buNone/>
              <a:tabLst/>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Tabagisme</a:t>
            </a:r>
          </a:p>
        </p:txBody>
      </p:sp>
      <p:sp>
        <p:nvSpPr>
          <p:cNvPr id="24" name="Content Placeholder 3">
            <a:extLst>
              <a:ext uri="{FF2B5EF4-FFF2-40B4-BE49-F238E27FC236}">
                <a16:creationId xmlns:a16="http://schemas.microsoft.com/office/drawing/2014/main" id="{41DA9911-4C15-4A5C-B1DD-62A63EE38AD1}"/>
              </a:ext>
            </a:extLst>
          </p:cNvPr>
          <p:cNvSpPr txBox="1"/>
          <p:nvPr>
            <p:custDataLst>
              <p:tags r:id="rId6"/>
            </p:custDataLst>
          </p:nvPr>
        </p:nvSpPr>
        <p:spPr>
          <a:xfrm>
            <a:off x="6263642" y="2177472"/>
            <a:ext cx="5052058" cy="529021"/>
          </a:xfrm>
          <a:prstGeom prst="roundRect">
            <a:avLst>
              <a:gd name="adj" fmla="val 50000"/>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marL="0" marR="0" lvl="0" indent="0" algn="l" defTabSz="914400" rtl="0" eaLnBrk="1" fontAlgn="auto" latinLnBrk="0" hangingPunct="1">
              <a:lnSpc>
                <a:spcPct val="90000"/>
              </a:lnSpc>
              <a:spcAft>
                <a:spcPts val="600"/>
              </a:spcAft>
              <a:buClr>
                <a:srgbClr val="7F8FA9"/>
              </a:buClr>
              <a:buSzPct val="100000"/>
              <a:buFontTx/>
              <a:buNone/>
              <a:tabLst/>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Traumatisme et chirurgie</a:t>
            </a:r>
          </a:p>
        </p:txBody>
      </p:sp>
      <p:sp>
        <p:nvSpPr>
          <p:cNvPr id="7" name="Content Placeholder 3">
            <a:extLst>
              <a:ext uri="{FF2B5EF4-FFF2-40B4-BE49-F238E27FC236}">
                <a16:creationId xmlns:a16="http://schemas.microsoft.com/office/drawing/2014/main" id="{744DB54B-9E25-1452-3E92-7692F1408CE6}"/>
              </a:ext>
            </a:extLst>
          </p:cNvPr>
          <p:cNvSpPr txBox="1"/>
          <p:nvPr>
            <p:custDataLst>
              <p:tags r:id="rId7"/>
            </p:custDataLst>
          </p:nvPr>
        </p:nvSpPr>
        <p:spPr>
          <a:xfrm>
            <a:off x="6263642" y="2811074"/>
            <a:ext cx="5052058" cy="3224817"/>
          </a:xfrm>
          <a:prstGeom prst="roundRect">
            <a:avLst>
              <a:gd name="adj" fmla="val 11506"/>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a:lnSpc>
                <a:spcPct val="90000"/>
              </a:lnSpc>
              <a:spcAft>
                <a:spcPts val="600"/>
              </a:spcAft>
              <a:buClr>
                <a:srgbClr val="7F8FA9"/>
              </a:buClr>
              <a:buSzPct val="100000"/>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Maladies chroniques</a:t>
            </a:r>
            <a:r>
              <a:rPr lang="fr-CA" sz="2000" b="1">
                <a:solidFill>
                  <a:schemeClr val="bg1"/>
                </a:solidFill>
                <a:latin typeface="Calibri" panose="020F0502020204030204" pitchFamily="34" charset="0"/>
                <a:cs typeface="Calibri" panose="020F0502020204030204" pitchFamily="34" charset="0"/>
                <a:sym typeface="Arial"/>
              </a:rPr>
              <a:t> </a:t>
            </a:r>
            <a:endPar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endParaRPr>
          </a:p>
          <a:p>
            <a:pPr marL="173038" indent="-173038">
              <a:lnSpc>
                <a:spcPct val="90000"/>
              </a:lnSpc>
              <a:spcAft>
                <a:spcPts val="600"/>
              </a:spcAft>
              <a:buSzPct val="100000"/>
              <a:buFont typeface="Arial" panose="020B0604020202020204" pitchFamily="34" charset="0"/>
              <a:buChar char="•"/>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Diabète de type 2</a:t>
            </a:r>
            <a:r>
              <a:rPr lang="fr-CA" sz="1800">
                <a:solidFill>
                  <a:schemeClr val="bg1"/>
                </a:solidFill>
                <a:latin typeface="Calibri" panose="020F0502020204030204" pitchFamily="34" charset="0"/>
                <a:cs typeface="Calibri" panose="020F0502020204030204" pitchFamily="34" charset="0"/>
                <a:sym typeface="Arial"/>
              </a:rPr>
              <a:t> </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lang="fr-CA" sz="1800">
                <a:solidFill>
                  <a:schemeClr val="bg1"/>
                </a:solidFill>
                <a:latin typeface="Calibri" panose="020F0502020204030204" pitchFamily="34" charset="0"/>
                <a:cs typeface="Calibri" panose="020F0502020204030204" pitchFamily="34" charset="0"/>
                <a:sym typeface="Arial"/>
              </a:rPr>
              <a:t>Bronchopneumopathie chronique obstructive (BPCO)</a:t>
            </a:r>
            <a:endParaRPr lang="fr-CA" sz="1800">
              <a:solidFill>
                <a:schemeClr val="bg1"/>
              </a:solidFill>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Maladie cardiaque</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Dépression</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Rhinite allergique</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Etc.</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028442EC-C72F-4B1B-B5D1-6EFF6B6C56CA}"/>
              </a:ext>
            </a:extLst>
          </p:cNvPr>
          <p:cNvSpPr>
            <a:spLocks noGrp="1"/>
          </p:cNvSpPr>
          <p:nvPr>
            <p:ph type="sldNum" sz="quarter" idx="12"/>
          </p:nvPr>
        </p:nvSpPr>
        <p:spPr/>
        <p:txBody>
          <a:bodyPr/>
          <a:lstStyle/>
          <a:p>
            <a:fld id="{2789393D-23C3-F148-91BA-4F8B005EBEDD}" type="slidenum">
              <a:rPr lang="en-US" smtClean="0"/>
              <a:pPr/>
              <a:t>38</a:t>
            </a:fld>
            <a:endParaRPr lang="en-US"/>
          </a:p>
        </p:txBody>
      </p:sp>
      <p:sp>
        <p:nvSpPr>
          <p:cNvPr id="25" name="TextBox 24">
            <a:extLst>
              <a:ext uri="{FF2B5EF4-FFF2-40B4-BE49-F238E27FC236}">
                <a16:creationId xmlns:a16="http://schemas.microsoft.com/office/drawing/2014/main" id="{CE24E059-8F5D-4ABF-8AA3-5B12338724CA}"/>
              </a:ext>
            </a:extLst>
          </p:cNvPr>
          <p:cNvSpPr txBox="1"/>
          <p:nvPr/>
        </p:nvSpPr>
        <p:spPr>
          <a:xfrm>
            <a:off x="862013" y="1554431"/>
            <a:ext cx="5066347" cy="510778"/>
          </a:xfrm>
          <a:prstGeom prst="roundRect">
            <a:avLst>
              <a:gd name="adj" fmla="val 50000"/>
            </a:avLst>
          </a:prstGeom>
          <a:solidFill>
            <a:schemeClr val="bg1">
              <a:lumMod val="75000"/>
            </a:schemeClr>
          </a:solidFill>
        </p:spPr>
        <p:txBody>
          <a:bodyPr wrap="square" lIns="274320" tIns="0" bIns="0" anchor="ctr">
            <a:noAutofit/>
          </a:bodyPr>
          <a:lstStyle/>
          <a:p>
            <a:pPr>
              <a:lnSpc>
                <a:spcPct val="90000"/>
              </a:lnSpc>
              <a:spcAft>
                <a:spcPts val="600"/>
              </a:spcAft>
            </a:pPr>
            <a:r>
              <a:rPr lang="fr-FR" sz="2000" b="1">
                <a:solidFill>
                  <a:schemeClr val="bg1"/>
                </a:solidFill>
                <a:latin typeface="Calibri" panose="020F0502020204030204" pitchFamily="34" charset="0"/>
                <a:cs typeface="Calibri" panose="020F0502020204030204" pitchFamily="34" charset="0"/>
              </a:rPr>
              <a:t>Âge</a:t>
            </a:r>
            <a:endParaRPr lang="en-US" sz="20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813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1655-AFB7-FD4B-B2E7-C6D534DFE3BF}"/>
              </a:ext>
            </a:extLst>
          </p:cNvPr>
          <p:cNvSpPr>
            <a:spLocks noGrp="1"/>
          </p:cNvSpPr>
          <p:nvPr>
            <p:ph type="title"/>
          </p:nvPr>
        </p:nvSpPr>
        <p:spPr>
          <a:xfrm>
            <a:off x="733829" y="161365"/>
            <a:ext cx="10485120" cy="1046468"/>
          </a:xfrm>
        </p:spPr>
        <p:txBody>
          <a:bodyPr/>
          <a:lstStyle/>
          <a:p>
            <a:r>
              <a:rPr lang="fr-CA"/>
              <a:t>Risque de complications du zona</a:t>
            </a:r>
          </a:p>
        </p:txBody>
      </p:sp>
      <p:sp>
        <p:nvSpPr>
          <p:cNvPr id="3" name="Text Placeholder 2">
            <a:extLst>
              <a:ext uri="{FF2B5EF4-FFF2-40B4-BE49-F238E27FC236}">
                <a16:creationId xmlns:a16="http://schemas.microsoft.com/office/drawing/2014/main" id="{BA157FF9-BC96-4344-B819-CA730666BB71}"/>
              </a:ext>
            </a:extLst>
          </p:cNvPr>
          <p:cNvSpPr>
            <a:spLocks noGrp="1"/>
          </p:cNvSpPr>
          <p:nvPr>
            <p:ph idx="1"/>
          </p:nvPr>
        </p:nvSpPr>
        <p:spPr>
          <a:xfrm>
            <a:off x="749705" y="1567507"/>
            <a:ext cx="11159266" cy="4332318"/>
          </a:xfrm>
        </p:spPr>
        <p:txBody>
          <a:bodyPr vert="horz" lIns="91440" tIns="45720" rIns="91440" bIns="45720" rtlCol="0" anchor="t">
            <a:normAutofit fontScale="92500" lnSpcReduction="10000"/>
          </a:bodyPr>
          <a:lstStyle/>
          <a:p>
            <a:pPr marL="0" indent="0">
              <a:spcAft>
                <a:spcPts val="2400"/>
              </a:spcAft>
              <a:buNone/>
            </a:pPr>
            <a:r>
              <a:rPr lang="fr-CA"/>
              <a:t>Le risque de complications est considérablement plus élevé parmi les adultes immunosupprimés comparativement aux adultes immunocompétents :</a:t>
            </a:r>
          </a:p>
          <a:p>
            <a:pPr>
              <a:spcAft>
                <a:spcPts val="2400"/>
              </a:spcAft>
            </a:pPr>
            <a:r>
              <a:rPr lang="fr-CA"/>
              <a:t>complications cutanées : </a:t>
            </a:r>
            <a:r>
              <a:rPr lang="fr-CA" b="1"/>
              <a:t>4,6 fois</a:t>
            </a:r>
          </a:p>
          <a:p>
            <a:pPr>
              <a:spcAft>
                <a:spcPts val="2400"/>
              </a:spcAft>
            </a:pPr>
            <a:r>
              <a:rPr lang="fr-CA"/>
              <a:t>formes disséminées : </a:t>
            </a:r>
            <a:r>
              <a:rPr lang="fr-CA" b="1"/>
              <a:t>32,8 fois</a:t>
            </a:r>
          </a:p>
          <a:p>
            <a:pPr>
              <a:spcAft>
                <a:spcPts val="2400"/>
              </a:spcAft>
            </a:pPr>
            <a:r>
              <a:rPr lang="fr-CA"/>
              <a:t>complications oculaires : </a:t>
            </a:r>
            <a:r>
              <a:rPr lang="fr-CA" b="1"/>
              <a:t>2,7 fois</a:t>
            </a:r>
          </a:p>
          <a:p>
            <a:pPr>
              <a:spcAft>
                <a:spcPts val="2400"/>
              </a:spcAft>
            </a:pPr>
            <a:r>
              <a:rPr lang="fr-CA"/>
              <a:t>complications neurologiques : </a:t>
            </a:r>
            <a:r>
              <a:rPr lang="fr-CA" b="1"/>
              <a:t>4,5 fois</a:t>
            </a:r>
          </a:p>
          <a:p>
            <a:pPr>
              <a:spcAft>
                <a:spcPts val="2400"/>
              </a:spcAft>
            </a:pPr>
            <a:r>
              <a:rPr lang="fr-CA"/>
              <a:t>névralgie post-herpétique : </a:t>
            </a:r>
            <a:r>
              <a:rPr lang="fr-CA" b="1"/>
              <a:t>3,3 fois </a:t>
            </a:r>
          </a:p>
          <a:p>
            <a:pPr>
              <a:spcAft>
                <a:spcPts val="2400"/>
              </a:spcAft>
            </a:pPr>
            <a:endParaRPr lang="fr-CA"/>
          </a:p>
        </p:txBody>
      </p:sp>
      <p:sp>
        <p:nvSpPr>
          <p:cNvPr id="8" name="Slide Number Placeholder 7">
            <a:extLst>
              <a:ext uri="{FF2B5EF4-FFF2-40B4-BE49-F238E27FC236}">
                <a16:creationId xmlns:a16="http://schemas.microsoft.com/office/drawing/2014/main" id="{0E3800E2-1616-4C39-B906-7871EDEFE643}"/>
              </a:ext>
            </a:extLst>
          </p:cNvPr>
          <p:cNvSpPr>
            <a:spLocks noGrp="1"/>
          </p:cNvSpPr>
          <p:nvPr>
            <p:ph type="sldNum" sz="quarter" idx="12"/>
          </p:nvPr>
        </p:nvSpPr>
        <p:spPr/>
        <p:txBody>
          <a:bodyPr/>
          <a:lstStyle/>
          <a:p>
            <a:fld id="{2789393D-23C3-F148-91BA-4F8B005EBEDD}" type="slidenum">
              <a:rPr lang="en-US" smtClean="0"/>
              <a:pPr/>
              <a:t>39</a:t>
            </a:fld>
            <a:endParaRPr lang="en-US"/>
          </a:p>
        </p:txBody>
      </p:sp>
      <p:sp>
        <p:nvSpPr>
          <p:cNvPr id="4" name="Footer Placeholder 6">
            <a:extLst>
              <a:ext uri="{FF2B5EF4-FFF2-40B4-BE49-F238E27FC236}">
                <a16:creationId xmlns:a16="http://schemas.microsoft.com/office/drawing/2014/main" id="{9FE99DA3-7DCA-5197-B777-3CF828C614E5}"/>
              </a:ext>
            </a:extLst>
          </p:cNvPr>
          <p:cNvSpPr txBox="1">
            <a:spLocks/>
          </p:cNvSpPr>
          <p:nvPr/>
        </p:nvSpPr>
        <p:spPr>
          <a:xfrm>
            <a:off x="911128" y="5590201"/>
            <a:ext cx="10307821" cy="859798"/>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r>
              <a:rPr lang="fr-CA">
                <a:cs typeface="Calibri" panose="020F0502020204030204" pitchFamily="34" charset="0"/>
              </a:rPr>
              <a:t>Comité sur l’immunisation du Québec. </a:t>
            </a:r>
            <a:r>
              <a:rPr lang="fr-CA" i="1">
                <a:cs typeface="Calibri" panose="020F0502020204030204" pitchFamily="34" charset="0"/>
              </a:rPr>
              <a:t>Vaccination des personnes </a:t>
            </a:r>
            <a:r>
              <a:rPr lang="fr-CA" i="1" err="1">
                <a:cs typeface="Calibri" panose="020F0502020204030204" pitchFamily="34" charset="0"/>
              </a:rPr>
              <a:t>immunosupprimées</a:t>
            </a:r>
            <a:r>
              <a:rPr lang="fr-CA" i="1">
                <a:cs typeface="Calibri" panose="020F0502020204030204" pitchFamily="34" charset="0"/>
              </a:rPr>
              <a:t> </a:t>
            </a:r>
            <a:r>
              <a:rPr lang="fr-CA" i="1" err="1">
                <a:cs typeface="Calibri" panose="020F0502020204030204" pitchFamily="34" charset="0"/>
              </a:rPr>
              <a:t>âgées</a:t>
            </a:r>
            <a:r>
              <a:rPr lang="fr-CA" i="1">
                <a:cs typeface="Calibri" panose="020F0502020204030204" pitchFamily="34" charset="0"/>
              </a:rPr>
              <a:t> de 18 à 49 ans et des adultes avec des maladies chroniques : vaccin sous-unitaire adjuvanté contre le zona (Zona-SU), </a:t>
            </a:r>
          </a:p>
          <a:p>
            <a:pPr>
              <a:defRPr/>
            </a:pPr>
            <a:r>
              <a:rPr lang="fr-CA">
                <a:cs typeface="Calibri" panose="020F0502020204030204" pitchFamily="34" charset="0"/>
              </a:rPr>
              <a:t>Institut national de santé publique du Québec, [En ligne], août 2020. [</a:t>
            </a:r>
            <a:r>
              <a:rPr lang="fr-CA">
                <a:hlinkClick r:id="rId3">
                  <a:extLst>
                    <a:ext uri="{A12FA001-AC4F-418D-AE19-62706E023703}">
                      <ahyp:hlinkClr xmlns:ahyp="http://schemas.microsoft.com/office/drawing/2018/hyperlinkcolor" val="tx"/>
                    </a:ext>
                  </a:extLst>
                </a:hlinkClick>
              </a:rPr>
              <a:t>https://www.inspq.qc.ca/sites/default/files/publications/2705_vaccin_zona_immunosupprimees_maladies_chroniques.pdf</a:t>
            </a:r>
            <a:r>
              <a:rPr lang="fr-CA">
                <a:cs typeface="Calibri" panose="020F0502020204030204" pitchFamily="34" charset="0"/>
              </a:rPr>
              <a:t>].</a:t>
            </a:r>
          </a:p>
        </p:txBody>
      </p:sp>
    </p:spTree>
    <p:extLst>
      <p:ext uri="{BB962C8B-B14F-4D97-AF65-F5344CB8AC3E}">
        <p14:creationId xmlns:p14="http://schemas.microsoft.com/office/powerpoint/2010/main" val="936554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2998-8E92-8D84-1307-095D16CF7970}"/>
              </a:ext>
            </a:extLst>
          </p:cNvPr>
          <p:cNvSpPr>
            <a:spLocks noGrp="1"/>
          </p:cNvSpPr>
          <p:nvPr>
            <p:ph type="title"/>
          </p:nvPr>
        </p:nvSpPr>
        <p:spPr>
          <a:xfrm>
            <a:off x="733829" y="161365"/>
            <a:ext cx="10485120" cy="1046468"/>
          </a:xfrm>
        </p:spPr>
        <p:txBody>
          <a:bodyPr/>
          <a:lstStyle/>
          <a:p>
            <a:r>
              <a:rPr lang="fr-CA"/>
              <a:t>Divulgation du conférencier</a:t>
            </a:r>
            <a:endParaRPr lang="en-CA"/>
          </a:p>
        </p:txBody>
      </p:sp>
      <p:sp>
        <p:nvSpPr>
          <p:cNvPr id="3" name="Content Placeholder 2">
            <a:extLst>
              <a:ext uri="{FF2B5EF4-FFF2-40B4-BE49-F238E27FC236}">
                <a16:creationId xmlns:a16="http://schemas.microsoft.com/office/drawing/2014/main" id="{8CE5A2D7-EA04-10AB-1813-43136024CB1E}"/>
              </a:ext>
            </a:extLst>
          </p:cNvPr>
          <p:cNvSpPr>
            <a:spLocks noGrp="1"/>
          </p:cNvSpPr>
          <p:nvPr>
            <p:ph idx="1"/>
          </p:nvPr>
        </p:nvSpPr>
        <p:spPr>
          <a:xfrm>
            <a:off x="749705" y="1567507"/>
            <a:ext cx="10682363" cy="4332318"/>
          </a:xfrm>
        </p:spPr>
        <p:txBody>
          <a:bodyPr>
            <a:normAutofit fontScale="85000" lnSpcReduction="20000"/>
          </a:bodyPr>
          <a:lstStyle/>
          <a:p>
            <a:pPr marL="0" indent="0">
              <a:buNone/>
            </a:pPr>
            <a:r>
              <a:rPr lang="fr-CA" dirty="0"/>
              <a:t>Conférencier: Yann Gosselin-Gaudreault</a:t>
            </a:r>
          </a:p>
          <a:p>
            <a:endParaRPr lang="fr-CA" dirty="0"/>
          </a:p>
          <a:p>
            <a:pPr marL="0" indent="0">
              <a:buNone/>
            </a:pPr>
            <a:r>
              <a:rPr lang="fr-CA" dirty="0"/>
              <a:t>Liens avec des commanditaires financiers :</a:t>
            </a:r>
          </a:p>
          <a:p>
            <a:r>
              <a:rPr lang="fr-CA" dirty="0"/>
              <a:t>Bureau des conférenciers ou honoraires : </a:t>
            </a:r>
          </a:p>
          <a:p>
            <a:pPr lvl="1"/>
            <a:r>
              <a:rPr lang="fr-CA" dirty="0"/>
              <a:t>Abbott</a:t>
            </a:r>
          </a:p>
          <a:p>
            <a:pPr lvl="1"/>
            <a:r>
              <a:rPr lang="fr-CA" dirty="0"/>
              <a:t>BD</a:t>
            </a:r>
          </a:p>
          <a:p>
            <a:pPr lvl="1"/>
            <a:r>
              <a:rPr lang="fr-CA" dirty="0" err="1"/>
              <a:t>Dexcom</a:t>
            </a:r>
            <a:endParaRPr lang="fr-CA" dirty="0"/>
          </a:p>
          <a:p>
            <a:pPr lvl="1"/>
            <a:r>
              <a:rPr lang="fr-CA" dirty="0"/>
              <a:t>GSK</a:t>
            </a:r>
          </a:p>
          <a:p>
            <a:pPr lvl="1"/>
            <a:r>
              <a:rPr lang="fr-CA" dirty="0"/>
              <a:t>Merck</a:t>
            </a:r>
          </a:p>
          <a:p>
            <a:pPr lvl="1"/>
            <a:r>
              <a:rPr lang="fr-CA" dirty="0"/>
              <a:t>Moderna</a:t>
            </a:r>
          </a:p>
          <a:p>
            <a:pPr lvl="1"/>
            <a:r>
              <a:rPr lang="fr-CA" dirty="0"/>
              <a:t>Pfizer</a:t>
            </a:r>
          </a:p>
          <a:p>
            <a:r>
              <a:rPr lang="fr-CA" dirty="0"/>
              <a:t>Frais de consultation : </a:t>
            </a:r>
          </a:p>
          <a:p>
            <a:pPr lvl="1"/>
            <a:r>
              <a:rPr lang="en-CA" dirty="0"/>
              <a:t>JAMP Pharma</a:t>
            </a:r>
          </a:p>
          <a:p>
            <a:pPr lvl="1"/>
            <a:r>
              <a:rPr lang="en-CA" dirty="0" err="1"/>
              <a:t>Pharmascience</a:t>
            </a:r>
            <a:endParaRPr lang="en-CA" dirty="0"/>
          </a:p>
        </p:txBody>
      </p:sp>
      <p:sp>
        <p:nvSpPr>
          <p:cNvPr id="6" name="Footer Placeholder 5">
            <a:extLst>
              <a:ext uri="{FF2B5EF4-FFF2-40B4-BE49-F238E27FC236}">
                <a16:creationId xmlns:a16="http://schemas.microsoft.com/office/drawing/2014/main" id="{2D64E879-5E69-4E71-81B2-63577820C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D0275-6E9B-4F57-9BA3-6AAA86E9F03B}"/>
              </a:ext>
            </a:extLst>
          </p:cNvPr>
          <p:cNvSpPr>
            <a:spLocks noGrp="1"/>
          </p:cNvSpPr>
          <p:nvPr>
            <p:ph type="sldNum" sz="quarter" idx="12"/>
          </p:nvPr>
        </p:nvSpPr>
        <p:spPr/>
        <p:txBody>
          <a:bodyPr/>
          <a:lstStyle/>
          <a:p>
            <a:fld id="{2789393D-23C3-F148-91BA-4F8B005EBEDD}" type="slidenum">
              <a:rPr lang="en-US" smtClean="0"/>
              <a:pPr/>
              <a:t>4</a:t>
            </a:fld>
            <a:endParaRPr lang="en-US"/>
          </a:p>
        </p:txBody>
      </p:sp>
    </p:spTree>
    <p:extLst>
      <p:ext uri="{BB962C8B-B14F-4D97-AF65-F5344CB8AC3E}">
        <p14:creationId xmlns:p14="http://schemas.microsoft.com/office/powerpoint/2010/main" val="358300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E36807-3CBA-49DE-A091-1602DFB50B59}"/>
              </a:ext>
            </a:extLst>
          </p:cNvPr>
          <p:cNvSpPr>
            <a:spLocks noGrp="1"/>
          </p:cNvSpPr>
          <p:nvPr>
            <p:ph type="ftr" sz="quarter" idx="11"/>
          </p:nvPr>
        </p:nvSpPr>
        <p:spPr/>
        <p:txBody>
          <a:bodyPr/>
          <a:lstStyle/>
          <a:p>
            <a:pPr>
              <a:defRPr/>
            </a:pP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Ministère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de la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Santé</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et des Services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sociaux</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En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ligne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mis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à</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jour le </a:t>
            </a:r>
            <a:r>
              <a:rPr lang="en-CA" sz="900">
                <a:latin typeface="Calibri" panose="020F0502020204030204" pitchFamily="34" charset="0"/>
                <a:cs typeface="Calibri" panose="020F0502020204030204" pitchFamily="34" charset="0"/>
              </a:rPr>
              <a:t>11 </a:t>
            </a:r>
            <a:r>
              <a:rPr lang="en-CA" sz="900" err="1">
                <a:latin typeface="Calibri" panose="020F0502020204030204" pitchFamily="34" charset="0"/>
                <a:cs typeface="Calibri" panose="020F0502020204030204" pitchFamily="34" charset="0"/>
              </a:rPr>
              <a:t>mai</a:t>
            </a:r>
            <a:r>
              <a:rPr lang="en-CA" sz="900">
                <a:latin typeface="Calibri" panose="020F0502020204030204" pitchFamily="34" charset="0"/>
                <a:cs typeface="Calibri" panose="020F0502020204030204" pitchFamily="34" charset="0"/>
              </a:rPr>
              <a:t> 2022</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en-CA" sz="900">
                <a:latin typeface="Calibri" panose="020F0502020204030204" pitchFamily="34" charset="0"/>
                <a:cs typeface="Calibri" panose="020F0502020204030204" pitchFamily="34" charset="0"/>
              </a:rPr>
              <a:t>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https://www.msss.gouv.qc.ca/professionnels/vaccination/piq-vaccinologie-pratique/immunodepression/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endParaRPr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
        <p:nvSpPr>
          <p:cNvPr id="1736" name="Title 1"/>
          <p:cNvSpPr txBox="1">
            <a:spLocks noGrp="1"/>
          </p:cNvSpPr>
          <p:nvPr>
            <p:ph type="title"/>
            <p:custDataLst>
              <p:tags r:id="rId1"/>
            </p:custDataLst>
          </p:nvPr>
        </p:nvSpPr>
        <p:spPr>
          <a:xfrm>
            <a:off x="733829" y="161365"/>
            <a:ext cx="10485120" cy="1046468"/>
          </a:xfrm>
        </p:spPr>
        <p:txBody>
          <a:bodyPr>
            <a:noAutofit/>
          </a:bodyPr>
          <a:lstStyle>
            <a:lvl1pPr>
              <a:defRPr sz="3200"/>
            </a:lvl1pPr>
          </a:lstStyle>
          <a:p>
            <a:r>
              <a:rPr lang="fr-FR" sz="3600"/>
              <a:t>Impacts de l’immunodépression </a:t>
            </a:r>
            <a:br>
              <a:rPr lang="fr-FR" sz="3600"/>
            </a:br>
            <a:r>
              <a:rPr lang="fr-FR" sz="3600"/>
              <a:t>sur la vaccination</a:t>
            </a:r>
          </a:p>
        </p:txBody>
      </p:sp>
      <p:sp>
        <p:nvSpPr>
          <p:cNvPr id="1737" name="Content Placeholder 2"/>
          <p:cNvSpPr txBox="1">
            <a:spLocks noGrp="1"/>
          </p:cNvSpPr>
          <p:nvPr>
            <p:ph idx="1"/>
            <p:custDataLst>
              <p:tags r:id="rId2"/>
            </p:custDataLst>
          </p:nvPr>
        </p:nvSpPr>
        <p:spPr>
          <a:xfrm>
            <a:off x="749705" y="1567507"/>
            <a:ext cx="10682363" cy="4332318"/>
          </a:xfrm>
        </p:spPr>
        <p:txBody>
          <a:bodyPr vert="horz" lIns="91440" tIns="45720" rIns="91440" bIns="45720" rtlCol="0" anchor="t">
            <a:normAutofit/>
          </a:bodyPr>
          <a:lstStyle/>
          <a:p>
            <a:pPr>
              <a:spcAft>
                <a:spcPts val="3000"/>
              </a:spcAft>
            </a:pPr>
            <a:r>
              <a:rPr lang="fr-FR"/>
              <a:t>La réponse immunitaire humorale ou cellulaire, ou les 2, est diminuée</a:t>
            </a:r>
          </a:p>
          <a:p>
            <a:pPr>
              <a:spcAft>
                <a:spcPts val="3000"/>
              </a:spcAft>
            </a:pPr>
            <a:r>
              <a:rPr lang="fr-FR"/>
              <a:t>Les vaccins vivants </a:t>
            </a:r>
            <a:r>
              <a:rPr lang="fr-FR" b="1"/>
              <a:t>atténués</a:t>
            </a:r>
            <a:r>
              <a:rPr lang="fr-FR"/>
              <a:t> sont généralement contre-indiqués pour éviter des effets indésirables consécutifs à une réplication incontrôlée du virus vaccinal</a:t>
            </a:r>
          </a:p>
        </p:txBody>
      </p:sp>
      <p:sp>
        <p:nvSpPr>
          <p:cNvPr id="7" name="Slide Number Placeholder 6">
            <a:extLst>
              <a:ext uri="{FF2B5EF4-FFF2-40B4-BE49-F238E27FC236}">
                <a16:creationId xmlns:a16="http://schemas.microsoft.com/office/drawing/2014/main" id="{A26B7AE1-9185-4112-ADBE-193BEB8CD1E3}"/>
              </a:ext>
            </a:extLst>
          </p:cNvPr>
          <p:cNvSpPr>
            <a:spLocks noGrp="1"/>
          </p:cNvSpPr>
          <p:nvPr>
            <p:ph type="sldNum" sz="quarter" idx="12"/>
          </p:nvPr>
        </p:nvSpPr>
        <p:spPr/>
        <p:txBody>
          <a:bodyPr/>
          <a:lstStyle/>
          <a:p>
            <a:fld id="{2789393D-23C3-F148-91BA-4F8B005EBEDD}" type="slidenum">
              <a:rPr lang="en-US" smtClean="0"/>
              <a:pPr/>
              <a:t>40</a:t>
            </a:fld>
            <a:endParaRPr lang="en-US"/>
          </a:p>
        </p:txBody>
      </p:sp>
    </p:spTree>
    <p:extLst>
      <p:ext uri="{BB962C8B-B14F-4D97-AF65-F5344CB8AC3E}">
        <p14:creationId xmlns:p14="http://schemas.microsoft.com/office/powerpoint/2010/main" val="3929954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064EA2-FBB4-4742-8219-F8BC6A3EF4AC}"/>
              </a:ext>
            </a:extLst>
          </p:cNvPr>
          <p:cNvSpPr>
            <a:spLocks noGrp="1"/>
          </p:cNvSpPr>
          <p:nvPr>
            <p:ph type="title"/>
          </p:nvPr>
        </p:nvSpPr>
        <p:spPr/>
        <p:txBody>
          <a:bodyPr/>
          <a:lstStyle/>
          <a:p>
            <a:r>
              <a:rPr lang="en-US"/>
              <a:t>Question </a:t>
            </a:r>
            <a:r>
              <a:rPr lang="en-US" err="1"/>
              <a:t>brûlante</a:t>
            </a:r>
            <a:endParaRPr lang="en-US"/>
          </a:p>
        </p:txBody>
      </p:sp>
      <p:sp>
        <p:nvSpPr>
          <p:cNvPr id="4" name="ZoneTexte 1">
            <a:extLst>
              <a:ext uri="{FF2B5EF4-FFF2-40B4-BE49-F238E27FC236}">
                <a16:creationId xmlns:a16="http://schemas.microsoft.com/office/drawing/2014/main" id="{EEFDED12-FE82-DD5B-89F4-A765EE2BBB09}"/>
              </a:ext>
            </a:extLst>
          </p:cNvPr>
          <p:cNvSpPr txBox="1">
            <a:spLocks noGrp="1"/>
          </p:cNvSpPr>
          <p:nvPr>
            <p:ph idx="1"/>
          </p:nvPr>
        </p:nvSpPr>
        <p:spPr>
          <a:xfrm>
            <a:off x="749300" y="1566863"/>
            <a:ext cx="10682288" cy="2760756"/>
          </a:xfr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fr-FR"/>
              <a:t>Une femme de 27 ans est sur le point de commencer un traitement par </a:t>
            </a:r>
            <a:r>
              <a:rPr lang="fr-FR" err="1"/>
              <a:t>adalimumab</a:t>
            </a:r>
            <a:r>
              <a:rPr lang="fr-FR"/>
              <a:t>. Elle demande conseil par rapport au vaccin contre le zona qu’elle croyait contre-indiqué, vu son état de santé.</a:t>
            </a:r>
            <a:endParaRPr lang="fr-CA"/>
          </a:p>
          <a:p>
            <a:endParaRPr lang="fr-CA"/>
          </a:p>
          <a:p>
            <a:endParaRPr lang="fr-CA"/>
          </a:p>
          <a:p>
            <a:pPr marL="0" indent="0">
              <a:buNone/>
            </a:pPr>
            <a:r>
              <a:rPr lang="fr-CA" sz="3600">
                <a:solidFill>
                  <a:schemeClr val="accent2"/>
                </a:solidFill>
              </a:rPr>
              <a:t>Aurait-elle pu ou dû se faire vacciner plus tôt?</a:t>
            </a:r>
            <a:r>
              <a:rPr lang="en-US"/>
              <a:t>​</a:t>
            </a:r>
          </a:p>
        </p:txBody>
      </p:sp>
      <p:sp>
        <p:nvSpPr>
          <p:cNvPr id="7" name="Footer Placeholder 6">
            <a:extLst>
              <a:ext uri="{FF2B5EF4-FFF2-40B4-BE49-F238E27FC236}">
                <a16:creationId xmlns:a16="http://schemas.microsoft.com/office/drawing/2014/main" id="{6DAA9646-934C-4D53-B9FC-76FD9C13CBE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46008AEF-C8C0-4871-A4A7-902EA8DDD875}"/>
              </a:ext>
            </a:extLst>
          </p:cNvPr>
          <p:cNvSpPr>
            <a:spLocks noGrp="1"/>
          </p:cNvSpPr>
          <p:nvPr>
            <p:ph type="sldNum" sz="quarter" idx="12"/>
          </p:nvPr>
        </p:nvSpPr>
        <p:spPr/>
        <p:txBody>
          <a:bodyPr/>
          <a:lstStyle/>
          <a:p>
            <a:fld id="{2789393D-23C3-F148-91BA-4F8B005EBEDD}" type="slidenum">
              <a:rPr lang="en-US" smtClean="0"/>
              <a:pPr/>
              <a:t>41</a:t>
            </a:fld>
            <a:endParaRPr lang="en-US"/>
          </a:p>
        </p:txBody>
      </p:sp>
    </p:spTree>
    <p:extLst>
      <p:ext uri="{BB962C8B-B14F-4D97-AF65-F5344CB8AC3E}">
        <p14:creationId xmlns:p14="http://schemas.microsoft.com/office/powerpoint/2010/main" val="3698699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a:extLst>
              <a:ext uri="{FF2B5EF4-FFF2-40B4-BE49-F238E27FC236}">
                <a16:creationId xmlns:a16="http://schemas.microsoft.com/office/drawing/2014/main" id="{1E48F2B5-4581-4317-A97E-ABE83E726845}"/>
              </a:ext>
            </a:extLst>
          </p:cNvPr>
          <p:cNvSpPr>
            <a:spLocks noGrp="1"/>
          </p:cNvSpPr>
          <p:nvPr>
            <p:ph type="ftr" sz="quarter" idx="11"/>
          </p:nvPr>
        </p:nvSpPr>
        <p:spPr>
          <a:xfrm>
            <a:off x="762950" y="5912868"/>
            <a:ext cx="10166307" cy="609600"/>
          </a:xfrm>
        </p:spPr>
        <p:txBody>
          <a:bodyPr/>
          <a:lstStyle/>
          <a:p>
            <a:pPr>
              <a:defRPr/>
            </a:pPr>
            <a:r>
              <a:rPr lang="fr-CA" sz="900" dirty="0">
                <a:latin typeface="Calibri" panose="020F0502020204030204" pitchFamily="34" charset="0"/>
              </a:rPr>
              <a:t>CIQ : </a:t>
            </a:r>
            <a:r>
              <a:rPr lang="fr-CA" dirty="0"/>
              <a:t>Comité sur l’immunisation du Québec; </a:t>
            </a:r>
            <a:r>
              <a:rPr lang="fr-CA" sz="900" dirty="0">
                <a:latin typeface="Calibri" panose="020F0502020204030204" pitchFamily="34" charset="0"/>
              </a:rPr>
              <a:t>PIQ : Protocole d’immunisation du Québec; </a:t>
            </a:r>
            <a:r>
              <a:rPr kumimoji="0" lang="en-CA" sz="900" b="0" i="0" u="none" strike="noStrike" cap="none" normalizeH="0" baseline="0" noProof="0" dirty="0">
                <a:ln>
                  <a:noFill/>
                </a:ln>
                <a:uLnTx/>
                <a:uFillTx/>
                <a:latin typeface="Calibri" panose="020F0502020204030204" pitchFamily="34" charset="0"/>
                <a:ea typeface="+mn-ea"/>
                <a:cs typeface="+mn-cs"/>
              </a:rPr>
              <a:t>G : </a:t>
            </a:r>
            <a:r>
              <a:rPr kumimoji="0" lang="en-CA" sz="900" b="0" i="0" u="none" strike="noStrike" cap="none" normalizeH="0" baseline="0" noProof="0" dirty="0" err="1">
                <a:ln>
                  <a:noFill/>
                </a:ln>
                <a:uLnTx/>
                <a:uFillTx/>
                <a:latin typeface="Calibri" panose="020F0502020204030204" pitchFamily="34" charset="0"/>
                <a:ea typeface="+mn-ea"/>
                <a:cs typeface="+mn-cs"/>
              </a:rPr>
              <a:t>Gratuit</a:t>
            </a:r>
            <a:r>
              <a:rPr kumimoji="0" lang="en-CA" sz="900" b="0" i="0" u="none" strike="noStrike" cap="none" normalizeH="0" baseline="0" noProof="0" dirty="0">
                <a:ln>
                  <a:noFill/>
                </a:ln>
                <a:uLnTx/>
                <a:uFillTx/>
                <a:latin typeface="Calibri" panose="020F0502020204030204" pitchFamily="34" charset="0"/>
                <a:ea typeface="+mn-ea"/>
                <a:cs typeface="+mn-cs"/>
              </a:rPr>
              <a:t>; R : </a:t>
            </a:r>
            <a:r>
              <a:rPr kumimoji="0" lang="en-CA" sz="900" b="0" i="0" u="none" strike="noStrike" cap="none" normalizeH="0" baseline="0" noProof="0" dirty="0" err="1">
                <a:ln>
                  <a:noFill/>
                </a:ln>
                <a:uLnTx/>
                <a:uFillTx/>
                <a:latin typeface="Calibri" panose="020F0502020204030204" pitchFamily="34" charset="0"/>
                <a:ea typeface="+mn-ea"/>
                <a:cs typeface="+mn-cs"/>
              </a:rPr>
              <a:t>Recommandée</a:t>
            </a:r>
            <a:r>
              <a:rPr kumimoji="0" lang="en-CA" sz="900" b="0" i="0" u="none" strike="noStrike" cap="none" normalizeH="0" baseline="0" noProof="0" dirty="0">
                <a:ln>
                  <a:noFill/>
                </a:ln>
                <a:uLnTx/>
                <a:uFillTx/>
                <a:latin typeface="Calibri" panose="020F0502020204030204" pitchFamily="34" charset="0"/>
                <a:ea typeface="+mn-ea"/>
                <a:cs typeface="+mn-cs"/>
              </a:rPr>
              <a:t>; A : </a:t>
            </a:r>
            <a:r>
              <a:rPr kumimoji="0" lang="en-CA" sz="900" b="0" i="0" u="none" strike="noStrike" cap="none" normalizeH="0" baseline="0" noProof="0" dirty="0" err="1">
                <a:ln>
                  <a:noFill/>
                </a:ln>
                <a:uLnTx/>
                <a:uFillTx/>
                <a:latin typeface="Calibri" panose="020F0502020204030204" pitchFamily="34" charset="0"/>
                <a:ea typeface="+mn-ea"/>
                <a:cs typeface="+mn-cs"/>
              </a:rPr>
              <a:t>Autorisée</a:t>
            </a:r>
            <a:endParaRPr lang="fr-CA" dirty="0"/>
          </a:p>
          <a:p>
            <a:pPr>
              <a:defRPr/>
            </a:pPr>
            <a:r>
              <a:rPr kumimoji="0" lang="fr-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Ministère de la Santé et des Services sociaux. </a:t>
            </a:r>
            <a:r>
              <a:rPr kumimoji="0" lang="fr-CA" sz="9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PIQ</a:t>
            </a:r>
            <a:r>
              <a:rPr kumimoji="0" lang="fr-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[En ligne</a:t>
            </a:r>
            <a:r>
              <a:rPr lang="fr-CA" sz="900" dirty="0">
                <a:latin typeface="Calibri" panose="020F0502020204030204" pitchFamily="34" charset="0"/>
                <a:cs typeface="Calibri" panose="020F0502020204030204" pitchFamily="34" charset="0"/>
              </a:rPr>
              <a:t>],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mis à jour le </a:t>
            </a:r>
            <a:r>
              <a:rPr kumimoji="0" lang="en-CA" b="0" i="0" u="none" strike="noStrike" kern="1200" cap="none" spc="0" normalizeH="0" baseline="0" noProof="0" dirty="0">
                <a:ln>
                  <a:noFill/>
                </a:ln>
                <a:effectLst/>
                <a:uLnTx/>
                <a:uFillTx/>
                <a:cs typeface="Calibri" panose="020F0502020204030204" pitchFamily="34" charset="0"/>
              </a:rPr>
              <a:t>20 </a:t>
            </a:r>
            <a:r>
              <a:rPr kumimoji="0" lang="en-CA" b="0" i="0" u="none" strike="noStrike" kern="1200" cap="none" spc="0" normalizeH="0" baseline="0" noProof="0" dirty="0" err="1">
                <a:ln>
                  <a:noFill/>
                </a:ln>
                <a:effectLst/>
                <a:uLnTx/>
                <a:uFillTx/>
                <a:cs typeface="Calibri" panose="020F0502020204030204" pitchFamily="34" charset="0"/>
              </a:rPr>
              <a:t>avril</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2023,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https://www.msss.gouv.qc.ca/professionnels/vaccination/piq-vaccins/zona-va-vaccin-vivant-attenue-contre-le-zona</a:t>
            </a:r>
            <a:r>
              <a:rPr kumimoji="0" lang="en-CA" sz="8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mis à jour le 20 </a:t>
            </a:r>
            <a:r>
              <a:rPr lang="en-CA" sz="900" dirty="0" err="1">
                <a:latin typeface="Calibri" panose="020F0502020204030204" pitchFamily="34" charset="0"/>
                <a:cs typeface="Calibri" panose="020F0502020204030204" pitchFamily="34" charset="0"/>
              </a:rPr>
              <a:t>avril</a:t>
            </a:r>
            <a:r>
              <a:rPr lang="en-CA" sz="900" dirty="0">
                <a:latin typeface="Calibri" panose="020F0502020204030204" pitchFamily="34" charset="0"/>
                <a:cs typeface="Calibri" panose="020F0502020204030204" pitchFamily="34" charset="0"/>
              </a:rPr>
              <a:t> 2023,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6">
                  <a:extLst>
                    <a:ext uri="{A12FA001-AC4F-418D-AE19-62706E023703}">
                      <ahyp:hlinkClr xmlns:ahyp="http://schemas.microsoft.com/office/drawing/2018/hyperlinkcolor" val="tx"/>
                    </a:ext>
                  </a:extLst>
                </a:hlinkClick>
              </a:rPr>
              <a:t>https://www.msss.gouv.qc.ca/professionnels/vaccination/piq-vaccins/zona-su-vaccin-sous-unitaire-contre-le-zona/</a:t>
            </a:r>
            <a:r>
              <a:rPr lang="en-CA" dirty="0">
                <a:solidFill>
                  <a:srgbClr val="555555"/>
                </a:solidFill>
                <a:cs typeface="Calibri" panose="020F0502020204030204" pitchFamily="34" charset="0"/>
              </a:rPr>
              <a:t>].</a:t>
            </a:r>
            <a:endParaRPr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444" name="Titre 1"/>
          <p:cNvSpPr txBox="1">
            <a:spLocks noGrp="1"/>
          </p:cNvSpPr>
          <p:nvPr>
            <p:ph type="title"/>
            <p:custDataLst>
              <p:tags r:id="rId1"/>
            </p:custDataLst>
          </p:nvPr>
        </p:nvSpPr>
        <p:spPr>
          <a:xfrm>
            <a:off x="753745" y="161925"/>
            <a:ext cx="10485438" cy="1046163"/>
          </a:xfrm>
        </p:spPr>
        <p:txBody>
          <a:bodyPr>
            <a:normAutofit/>
          </a:bodyPr>
          <a:lstStyle/>
          <a:p>
            <a:r>
              <a:rPr lang="fr-FR" sz="3200"/>
              <a:t>Indications selon le PIQ</a:t>
            </a:r>
            <a:endParaRPr lang="fr-FR"/>
          </a:p>
        </p:txBody>
      </p:sp>
      <p:sp>
        <p:nvSpPr>
          <p:cNvPr id="2" name="ZoneTexte 1"/>
          <p:cNvSpPr txBox="1"/>
          <p:nvPr>
            <p:custDataLst>
              <p:tags r:id="rId2"/>
            </p:custDataLst>
          </p:nvPr>
        </p:nvSpPr>
        <p:spPr>
          <a:xfrm>
            <a:off x="9572977" y="-79022"/>
            <a:ext cx="123169"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t">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gl-E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mc:AlternateContent xmlns:mc="http://schemas.openxmlformats.org/markup-compatibility/2006" xmlns:p14="http://schemas.microsoft.com/office/powerpoint/2010/main">
        <mc:Choice Requires="p14">
          <p:contentPart p14:bwMode="auto" r:id="rId7">
            <p14:nvContentPartPr>
              <p14:cNvPr id="4" name="Entrée manuscrite 3">
                <a:extLst>
                  <a:ext uri="{FF2B5EF4-FFF2-40B4-BE49-F238E27FC236}">
                    <a16:creationId xmlns:a16="http://schemas.microsoft.com/office/drawing/2014/main" id="{AAA49D9A-142F-C469-C3B4-3BBD36823686}"/>
                  </a:ext>
                </a:extLst>
              </p14:cNvPr>
              <p14:cNvContentPartPr/>
              <p14:nvPr/>
            </p14:nvContentPartPr>
            <p14:xfrm>
              <a:off x="8410308" y="1152941"/>
              <a:ext cx="360" cy="360"/>
            </p14:xfrm>
          </p:contentPart>
        </mc:Choice>
        <mc:Fallback xmlns="">
          <p:pic>
            <p:nvPicPr>
              <p:cNvPr id="4" name="Entrée manuscrite 3">
                <a:extLst>
                  <a:ext uri="{FF2B5EF4-FFF2-40B4-BE49-F238E27FC236}">
                    <a16:creationId xmlns:a16="http://schemas.microsoft.com/office/drawing/2014/main" id="{AAA49D9A-142F-C469-C3B4-3BBD36823686}"/>
                  </a:ext>
                </a:extLst>
              </p:cNvPr>
              <p:cNvPicPr/>
              <p:nvPr/>
            </p:nvPicPr>
            <p:blipFill>
              <a:blip r:embed="rId9"/>
              <a:stretch>
                <a:fillRect/>
              </a:stretch>
            </p:blipFill>
            <p:spPr>
              <a:xfrm>
                <a:off x="8401308" y="1143941"/>
                <a:ext cx="18000" cy="18000"/>
              </a:xfrm>
              <a:prstGeom prst="rect">
                <a:avLst/>
              </a:prstGeom>
            </p:spPr>
          </p:pic>
        </mc:Fallback>
      </mc:AlternateContent>
      <p:sp>
        <p:nvSpPr>
          <p:cNvPr id="21" name="Slide Number Placeholder 20">
            <a:extLst>
              <a:ext uri="{FF2B5EF4-FFF2-40B4-BE49-F238E27FC236}">
                <a16:creationId xmlns:a16="http://schemas.microsoft.com/office/drawing/2014/main" id="{246EA9E1-3F8F-439C-AC04-5B60D4552D5F}"/>
              </a:ext>
            </a:extLst>
          </p:cNvPr>
          <p:cNvSpPr>
            <a:spLocks noGrp="1"/>
          </p:cNvSpPr>
          <p:nvPr>
            <p:ph type="sldNum" sz="quarter" idx="12"/>
          </p:nvPr>
        </p:nvSpPr>
        <p:spPr/>
        <p:txBody>
          <a:bodyPr/>
          <a:lstStyle/>
          <a:p>
            <a:fld id="{2789393D-23C3-F148-91BA-4F8B005EBEDD}" type="slidenum">
              <a:rPr lang="en-US" smtClean="0"/>
              <a:pPr/>
              <a:t>42</a:t>
            </a:fld>
            <a:endParaRPr lang="en-US"/>
          </a:p>
        </p:txBody>
      </p:sp>
      <p:sp>
        <p:nvSpPr>
          <p:cNvPr id="3" name="TextBox 2">
            <a:extLst>
              <a:ext uri="{FF2B5EF4-FFF2-40B4-BE49-F238E27FC236}">
                <a16:creationId xmlns:a16="http://schemas.microsoft.com/office/drawing/2014/main" id="{4A07E82F-52B3-A960-D431-C86361E68E68}"/>
              </a:ext>
            </a:extLst>
          </p:cNvPr>
          <p:cNvSpPr txBox="1"/>
          <p:nvPr/>
        </p:nvSpPr>
        <p:spPr>
          <a:xfrm>
            <a:off x="752821" y="1607549"/>
            <a:ext cx="11009688"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rPr>
              <a:t>Le CIQ recommande l’utilisation du vaccin Zona-SU de préférence à celle du vaccin Zona-VA</a:t>
            </a:r>
            <a:endParaRPr lang="en-US" sz="2200"/>
          </a:p>
        </p:txBody>
      </p:sp>
      <p:sp>
        <p:nvSpPr>
          <p:cNvPr id="16" name="Rectangle: Rounded Corners 15">
            <a:extLst>
              <a:ext uri="{FF2B5EF4-FFF2-40B4-BE49-F238E27FC236}">
                <a16:creationId xmlns:a16="http://schemas.microsoft.com/office/drawing/2014/main" id="{BB325F99-9E96-4719-AFAD-AC594923A190}"/>
              </a:ext>
            </a:extLst>
          </p:cNvPr>
          <p:cNvSpPr/>
          <p:nvPr/>
        </p:nvSpPr>
        <p:spPr>
          <a:xfrm>
            <a:off x="3606006" y="3524731"/>
            <a:ext cx="4979988" cy="1028082"/>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r>
              <a:rPr lang="fr-CA">
                <a:latin typeface="Calibri" panose="020F0502020204030204" pitchFamily="34" charset="0"/>
                <a:cs typeface="Calibri" panose="020F0502020204030204" pitchFamily="34" charset="0"/>
              </a:rPr>
              <a:t>Les personnes de ≥ 50 ans</a:t>
            </a:r>
          </a:p>
        </p:txBody>
      </p:sp>
      <p:sp>
        <p:nvSpPr>
          <p:cNvPr id="17" name="Oval 16">
            <a:extLst>
              <a:ext uri="{FF2B5EF4-FFF2-40B4-BE49-F238E27FC236}">
                <a16:creationId xmlns:a16="http://schemas.microsoft.com/office/drawing/2014/main" id="{C7062598-0750-4187-B75C-0F545C094511}"/>
              </a:ext>
            </a:extLst>
          </p:cNvPr>
          <p:cNvSpPr/>
          <p:nvPr/>
        </p:nvSpPr>
        <p:spPr>
          <a:xfrm>
            <a:off x="3793328" y="3699763"/>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40000"/>
                    <a:lumOff val="60000"/>
                  </a:schemeClr>
                </a:solidFill>
                <a:latin typeface="Calibri" panose="020F0502020204030204" pitchFamily="34" charset="0"/>
                <a:cs typeface="Calibri" panose="020F0502020204030204" pitchFamily="34" charset="0"/>
              </a:rPr>
              <a:t>R</a:t>
            </a:r>
          </a:p>
        </p:txBody>
      </p:sp>
      <p:sp>
        <p:nvSpPr>
          <p:cNvPr id="18" name="Rectangle: Rounded Corners 17">
            <a:extLst>
              <a:ext uri="{FF2B5EF4-FFF2-40B4-BE49-F238E27FC236}">
                <a16:creationId xmlns:a16="http://schemas.microsoft.com/office/drawing/2014/main" id="{10593DD2-97D1-4A18-855C-C9E90BAED4A2}"/>
              </a:ext>
            </a:extLst>
          </p:cNvPr>
          <p:cNvSpPr/>
          <p:nvPr/>
        </p:nvSpPr>
        <p:spPr>
          <a:xfrm>
            <a:off x="6358572" y="2317334"/>
            <a:ext cx="4979988" cy="102808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a:t>
            </a:r>
            <a:r>
              <a:rPr lang="fr-FR" dirty="0" err="1">
                <a:latin typeface="Calibri" panose="020F0502020204030204" pitchFamily="34" charset="0"/>
                <a:cs typeface="Calibri" panose="020F0502020204030204" pitchFamily="34" charset="0"/>
              </a:rPr>
              <a:t>immuno-déprimées</a:t>
            </a:r>
            <a:r>
              <a:rPr lang="fr-FR" dirty="0">
                <a:latin typeface="Calibri" panose="020F0502020204030204" pitchFamily="34" charset="0"/>
                <a:cs typeface="Calibri" panose="020F0502020204030204" pitchFamily="34" charset="0"/>
              </a:rPr>
              <a:t> de ≥ 18 ans</a:t>
            </a:r>
            <a:endParaRPr lang="en-US" dirty="0">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49CC34F3-735C-4F18-81F0-0957FBA3DD6C}"/>
              </a:ext>
            </a:extLst>
          </p:cNvPr>
          <p:cNvSpPr/>
          <p:nvPr/>
        </p:nvSpPr>
        <p:spPr>
          <a:xfrm>
            <a:off x="6568307" y="2492366"/>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latin typeface="Calibri" panose="020F0502020204030204" pitchFamily="34" charset="0"/>
                <a:cs typeface="Calibri" panose="020F0502020204030204" pitchFamily="34" charset="0"/>
              </a:rPr>
              <a:t>G</a:t>
            </a:r>
          </a:p>
        </p:txBody>
      </p:sp>
      <p:sp>
        <p:nvSpPr>
          <p:cNvPr id="22" name="Rectangle: Rounded Corners 21">
            <a:extLst>
              <a:ext uri="{FF2B5EF4-FFF2-40B4-BE49-F238E27FC236}">
                <a16:creationId xmlns:a16="http://schemas.microsoft.com/office/drawing/2014/main" id="{218FDBF6-4448-48FD-AA57-CB9A11E1FCBE}"/>
              </a:ext>
            </a:extLst>
          </p:cNvPr>
          <p:cNvSpPr/>
          <p:nvPr/>
        </p:nvSpPr>
        <p:spPr>
          <a:xfrm>
            <a:off x="862013" y="4712905"/>
            <a:ext cx="10453687" cy="107509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de 18 à 49 ans qui présentent des conditions médicales chroniques augmentant leur risque de zona ou de ses complications</a:t>
            </a:r>
            <a:endParaRPr lang="en-US" dirty="0">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D4A35B5E-83A3-4877-89CE-8F41C5BB2FDB}"/>
              </a:ext>
            </a:extLst>
          </p:cNvPr>
          <p:cNvSpPr/>
          <p:nvPr/>
        </p:nvSpPr>
        <p:spPr>
          <a:xfrm>
            <a:off x="1076231" y="4910090"/>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75000"/>
                  </a:schemeClr>
                </a:solidFill>
                <a:latin typeface="Calibri" panose="020F0502020204030204" pitchFamily="34" charset="0"/>
                <a:cs typeface="Calibri" panose="020F0502020204030204" pitchFamily="34" charset="0"/>
              </a:rPr>
              <a:t>A</a:t>
            </a:r>
          </a:p>
        </p:txBody>
      </p:sp>
      <p:sp>
        <p:nvSpPr>
          <p:cNvPr id="24" name="Rectangle: Rounded Corners 23">
            <a:extLst>
              <a:ext uri="{FF2B5EF4-FFF2-40B4-BE49-F238E27FC236}">
                <a16:creationId xmlns:a16="http://schemas.microsoft.com/office/drawing/2014/main" id="{5119B36D-4FD1-461F-8AB2-7DD73BE536FA}"/>
              </a:ext>
            </a:extLst>
          </p:cNvPr>
          <p:cNvSpPr/>
          <p:nvPr/>
        </p:nvSpPr>
        <p:spPr>
          <a:xfrm>
            <a:off x="862013" y="2301863"/>
            <a:ext cx="4979988" cy="105709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CA" dirty="0">
                <a:latin typeface="Calibri" panose="020F0502020204030204" pitchFamily="34" charset="0"/>
                <a:cs typeface="Calibri" panose="020F0502020204030204" pitchFamily="34" charset="0"/>
              </a:rPr>
              <a:t>Les personnes âgées de 80 ans et plus</a:t>
            </a:r>
          </a:p>
        </p:txBody>
      </p:sp>
      <p:sp>
        <p:nvSpPr>
          <p:cNvPr id="25" name="Oval 24">
            <a:extLst>
              <a:ext uri="{FF2B5EF4-FFF2-40B4-BE49-F238E27FC236}">
                <a16:creationId xmlns:a16="http://schemas.microsoft.com/office/drawing/2014/main" id="{FBE8CA39-B816-4B01-B71A-8106F1067288}"/>
              </a:ext>
            </a:extLst>
          </p:cNvPr>
          <p:cNvSpPr/>
          <p:nvPr/>
        </p:nvSpPr>
        <p:spPr>
          <a:xfrm>
            <a:off x="1101859" y="2490051"/>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2363478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2D31FB-B7E7-4477-BBDC-AA9783E6437E}"/>
              </a:ext>
            </a:extLst>
          </p:cNvPr>
          <p:cNvSpPr>
            <a:spLocks noGrp="1"/>
          </p:cNvSpPr>
          <p:nvPr>
            <p:ph idx="1"/>
            <p:custDataLst>
              <p:tags r:id="rId1"/>
            </p:custDataLst>
          </p:nvPr>
        </p:nvSpPr>
        <p:spPr>
          <a:xfrm>
            <a:off x="749705" y="1567507"/>
            <a:ext cx="10682363" cy="3962436"/>
          </a:xfrm>
        </p:spPr>
        <p:txBody>
          <a:bodyPr/>
          <a:lstStyle/>
          <a:p>
            <a:pPr marL="0" indent="0">
              <a:spcAft>
                <a:spcPts val="3000"/>
              </a:spcAft>
              <a:buNone/>
            </a:pPr>
            <a:r>
              <a:rPr lang="fr-FR"/>
              <a:t>Pour la prise de décisions à l’échelle individuelle, le CCNI recommande ce qui suit :</a:t>
            </a:r>
          </a:p>
          <a:p>
            <a:pPr>
              <a:spcAft>
                <a:spcPts val="3000"/>
              </a:spcAft>
            </a:pPr>
            <a:r>
              <a:rPr lang="fr-FR">
                <a:sym typeface="Calibri"/>
              </a:rPr>
              <a:t>Il est possible d’envisager, au cas par cas, l’administration du </a:t>
            </a:r>
            <a:br>
              <a:rPr lang="fr-FR">
                <a:sym typeface="Calibri"/>
              </a:rPr>
            </a:br>
            <a:r>
              <a:rPr lang="fr-FR">
                <a:sym typeface="Calibri"/>
              </a:rPr>
              <a:t>VRZ/Zona-SU (et non du VVVCZ/Zona-VA) chez les </a:t>
            </a:r>
            <a:r>
              <a:rPr lang="fr-FR" b="1">
                <a:sym typeface="Calibri"/>
              </a:rPr>
              <a:t>adultes immunodéprimés de ≥ 50 ans</a:t>
            </a:r>
            <a:r>
              <a:rPr lang="fr-FR">
                <a:sym typeface="Calibri"/>
              </a:rPr>
              <a:t> (recommandation discrétionnaire </a:t>
            </a:r>
            <a:br>
              <a:rPr lang="fr-FR">
                <a:sym typeface="Calibri"/>
              </a:rPr>
            </a:br>
            <a:r>
              <a:rPr lang="fr-FR">
                <a:sym typeface="Calibri"/>
              </a:rPr>
              <a:t>du CCNI) </a:t>
            </a:r>
          </a:p>
          <a:p>
            <a:pPr>
              <a:spcAft>
                <a:spcPts val="3000"/>
              </a:spcAft>
            </a:pPr>
            <a:r>
              <a:rPr lang="fr-FR">
                <a:sym typeface="Calibri"/>
              </a:rPr>
              <a:t>Le CCNI surveillera les données probantes en évolution et </a:t>
            </a:r>
            <a:br>
              <a:rPr lang="fr-FR">
                <a:sym typeface="Calibri"/>
              </a:rPr>
            </a:br>
            <a:r>
              <a:rPr lang="fr-FR">
                <a:sym typeface="Calibri"/>
              </a:rPr>
              <a:t>réévaluera la force de ses recommandations</a:t>
            </a:r>
          </a:p>
        </p:txBody>
      </p:sp>
      <p:pic>
        <p:nvPicPr>
          <p:cNvPr id="6" name="Graphique 5" descr="Scribble avec un remplissage uni">
            <a:extLst>
              <a:ext uri="{FF2B5EF4-FFF2-40B4-BE49-F238E27FC236}">
                <a16:creationId xmlns:a16="http://schemas.microsoft.com/office/drawing/2014/main" id="{F28BE5D9-8F00-1E41-8B76-4098000D59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8630" y="1140685"/>
            <a:ext cx="914400" cy="914400"/>
          </a:xfrm>
          <a:prstGeom prst="rect">
            <a:avLst/>
          </a:prstGeom>
        </p:spPr>
      </p:pic>
      <p:sp>
        <p:nvSpPr>
          <p:cNvPr id="7" name="ZoneTexte 6">
            <a:extLst>
              <a:ext uri="{FF2B5EF4-FFF2-40B4-BE49-F238E27FC236}">
                <a16:creationId xmlns:a16="http://schemas.microsoft.com/office/drawing/2014/main" id="{BBEB6EA6-D243-9446-BBD9-9864825EA045}"/>
              </a:ext>
            </a:extLst>
          </p:cNvPr>
          <p:cNvSpPr txBox="1"/>
          <p:nvPr/>
        </p:nvSpPr>
        <p:spPr>
          <a:xfrm rot="19587275">
            <a:off x="2253574" y="2918617"/>
            <a:ext cx="82888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Révision en cours par le CCNI pour immunosuppression</a:t>
            </a:r>
          </a:p>
        </p:txBody>
      </p:sp>
      <p:sp>
        <p:nvSpPr>
          <p:cNvPr id="10" name="Slide Number Placeholder 9">
            <a:extLst>
              <a:ext uri="{FF2B5EF4-FFF2-40B4-BE49-F238E27FC236}">
                <a16:creationId xmlns:a16="http://schemas.microsoft.com/office/drawing/2014/main" id="{B4808BF0-45DA-40DA-A47D-3B03339FBBC6}"/>
              </a:ext>
            </a:extLst>
          </p:cNvPr>
          <p:cNvSpPr>
            <a:spLocks noGrp="1"/>
          </p:cNvSpPr>
          <p:nvPr>
            <p:ph type="sldNum" sz="quarter" idx="12"/>
          </p:nvPr>
        </p:nvSpPr>
        <p:spPr/>
        <p:txBody>
          <a:bodyPr/>
          <a:lstStyle/>
          <a:p>
            <a:fld id="{2789393D-23C3-F148-91BA-4F8B005EBEDD}" type="slidenum">
              <a:rPr lang="en-US" smtClean="0"/>
              <a:pPr/>
              <a:t>43</a:t>
            </a:fld>
            <a:endParaRPr lang="en-US"/>
          </a:p>
        </p:txBody>
      </p:sp>
      <p:sp>
        <p:nvSpPr>
          <p:cNvPr id="12" name="Title 11">
            <a:extLst>
              <a:ext uri="{FF2B5EF4-FFF2-40B4-BE49-F238E27FC236}">
                <a16:creationId xmlns:a16="http://schemas.microsoft.com/office/drawing/2014/main" id="{E6B23C9C-4E3C-4C21-A8BD-29D18F80AD2E}"/>
              </a:ext>
            </a:extLst>
          </p:cNvPr>
          <p:cNvSpPr>
            <a:spLocks noGrp="1"/>
          </p:cNvSpPr>
          <p:nvPr>
            <p:ph type="title"/>
          </p:nvPr>
        </p:nvSpPr>
        <p:spPr/>
        <p:txBody>
          <a:bodyPr/>
          <a:lstStyle/>
          <a:p>
            <a:r>
              <a:rPr lang="fr-FR"/>
              <a:t>Recommandations du CCNI sur </a:t>
            </a:r>
            <a:br>
              <a:rPr lang="fr-FR"/>
            </a:br>
            <a:r>
              <a:rPr lang="fr-FR"/>
              <a:t>les vaccins contre le zona</a:t>
            </a:r>
            <a:endParaRPr lang="en-US"/>
          </a:p>
        </p:txBody>
      </p:sp>
      <p:sp>
        <p:nvSpPr>
          <p:cNvPr id="2" name="Footer Placeholder 4">
            <a:extLst>
              <a:ext uri="{FF2B5EF4-FFF2-40B4-BE49-F238E27FC236}">
                <a16:creationId xmlns:a16="http://schemas.microsoft.com/office/drawing/2014/main" id="{9AEE1E30-BADD-539A-43FB-531E9372B20C}"/>
              </a:ext>
            </a:extLst>
          </p:cNvPr>
          <p:cNvSpPr txBox="1">
            <a:spLocks/>
          </p:cNvSpPr>
          <p:nvPr/>
        </p:nvSpPr>
        <p:spPr>
          <a:xfrm>
            <a:off x="762950" y="5881200"/>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r>
              <a:rPr lang="fr-CA">
                <a:cs typeface="Calibri" panose="020F0502020204030204" pitchFamily="34" charset="0"/>
              </a:rPr>
              <a:t>CCNI : Comité consultatif national de l’immunisation; VRZ : vaccin recombinant contre le zona; VVVCZ : vaccin à virus vivant contre le zona</a:t>
            </a:r>
          </a:p>
          <a:p>
            <a:pPr>
              <a:defRPr/>
            </a:pPr>
            <a:r>
              <a:rPr lang="fr-CA">
                <a:cs typeface="Calibri" panose="020F0502020204030204" pitchFamily="34" charset="0"/>
              </a:rPr>
              <a:t>Agence de la santé publique du Canada. </a:t>
            </a:r>
            <a:r>
              <a:rPr lang="fr-CA" i="1">
                <a:cs typeface="Calibri" panose="020F0502020204030204" pitchFamily="34" charset="0"/>
              </a:rPr>
              <a:t>Recommandations à jour sur l’utilisation des vaccins contre le zona</a:t>
            </a:r>
            <a:r>
              <a:rPr lang="fr-CA">
                <a:cs typeface="Calibri" panose="020F0502020204030204" pitchFamily="34" charset="0"/>
              </a:rPr>
              <a:t>, [En ligne], mis à jour le 9 octobre 2019. [</a:t>
            </a:r>
            <a:r>
              <a:rPr lang="fr-CA">
                <a:cs typeface="Calibri" panose="020F0502020204030204" pitchFamily="34" charset="0"/>
                <a:hlinkClick r:id="rId6">
                  <a:extLst>
                    <a:ext uri="{A12FA001-AC4F-418D-AE19-62706E023703}">
                      <ahyp:hlinkClr xmlns:ahyp="http://schemas.microsoft.com/office/drawing/2018/hyperlinkcolor" val="tx"/>
                    </a:ext>
                  </a:extLst>
                </a:hlinkClick>
              </a:rPr>
              <a:t>https://www.canada.ca/fr/services/sante/publications/vie-saine/recommandations-jour-utilisation-vaccins-contre-zona.html</a:t>
            </a:r>
            <a:r>
              <a:rPr lang="fr-CA">
                <a:cs typeface="Calibri" panose="020F0502020204030204" pitchFamily="34" charset="0"/>
              </a:rPr>
              <a:t>].</a:t>
            </a:r>
          </a:p>
        </p:txBody>
      </p:sp>
    </p:spTree>
    <p:extLst>
      <p:ext uri="{BB962C8B-B14F-4D97-AF65-F5344CB8AC3E}">
        <p14:creationId xmlns:p14="http://schemas.microsoft.com/office/powerpoint/2010/main" val="3794078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E9EFB9-2A68-4914-98F8-55788E36CAA5}"/>
              </a:ext>
            </a:extLst>
          </p:cNvPr>
          <p:cNvSpPr>
            <a:spLocks noGrp="1"/>
          </p:cNvSpPr>
          <p:nvPr>
            <p:ph type="ftr" sz="quarter" idx="11"/>
          </p:nvPr>
        </p:nvSpPr>
        <p:spPr/>
        <p:txBody>
          <a:bodyPr/>
          <a:lstStyle/>
          <a:p>
            <a:pPr>
              <a:defRPr/>
            </a:pPr>
            <a:r>
              <a:rPr lang="fr-CA">
                <a:latin typeface="Calibri" panose="020F0502020204030204" pitchFamily="34" charset="0"/>
                <a:ea typeface="+mn-lt"/>
                <a:cs typeface="Calibri" panose="020F0502020204030204" pitchFamily="34" charset="0"/>
              </a:rPr>
              <a:t>Anderson TC, et coll</a:t>
            </a:r>
            <a:r>
              <a:rPr kumimoji="0" lang="fr-CA" sz="8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a:t>
            </a:r>
            <a:r>
              <a:rPr lang="fr-CA">
                <a:latin typeface="Calibri" panose="020F0502020204030204" pitchFamily="34" charset="0"/>
                <a:ea typeface="+mn-lt"/>
                <a:cs typeface="Calibri" panose="020F0502020204030204" pitchFamily="34" charset="0"/>
              </a:rPr>
              <a:t> </a:t>
            </a:r>
            <a:r>
              <a:rPr lang="fr-CA" i="1" err="1">
                <a:latin typeface="Calibri" panose="020F0502020204030204" pitchFamily="34" charset="0"/>
                <a:ea typeface="+mn-lt"/>
                <a:cs typeface="Calibri" panose="020F0502020204030204" pitchFamily="34" charset="0"/>
              </a:rPr>
              <a:t>Morb</a:t>
            </a:r>
            <a:r>
              <a:rPr lang="fr-CA" i="1">
                <a:latin typeface="Calibri" panose="020F0502020204030204" pitchFamily="34" charset="0"/>
                <a:ea typeface="+mn-lt"/>
                <a:cs typeface="Calibri" panose="020F0502020204030204" pitchFamily="34" charset="0"/>
              </a:rPr>
              <a:t> Mortal </a:t>
            </a:r>
            <a:r>
              <a:rPr lang="fr-CA" i="1" err="1">
                <a:latin typeface="Calibri" panose="020F0502020204030204" pitchFamily="34" charset="0"/>
                <a:ea typeface="+mn-lt"/>
                <a:cs typeface="Calibri" panose="020F0502020204030204" pitchFamily="34" charset="0"/>
              </a:rPr>
              <a:t>Wkly</a:t>
            </a:r>
            <a:r>
              <a:rPr lang="fr-CA" i="1">
                <a:latin typeface="Calibri" panose="020F0502020204030204" pitchFamily="34" charset="0"/>
                <a:ea typeface="+mn-lt"/>
                <a:cs typeface="Calibri" panose="020F0502020204030204" pitchFamily="34" charset="0"/>
              </a:rPr>
              <a:t> Rep (MMWR). </a:t>
            </a:r>
            <a:r>
              <a:rPr lang="fr-CA">
                <a:latin typeface="Calibri" panose="020F0502020204030204" pitchFamily="34" charset="0"/>
                <a:ea typeface="+mn-lt"/>
                <a:cs typeface="Calibri" panose="020F0502020204030204" pitchFamily="34" charset="0"/>
              </a:rPr>
              <a:t>2022;71(3):80-4</a:t>
            </a:r>
            <a:r>
              <a:rPr kumimoji="0" lang="fr-CA" sz="8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a:t>
            </a:r>
            <a:endParaRPr lang="fr-FR">
              <a:latin typeface="Calibri" panose="020F0502020204030204" pitchFamily="34" charset="0"/>
              <a:ea typeface="+mn-lt"/>
              <a:cs typeface="Calibri" panose="020F0502020204030204" pitchFamily="34" charset="0"/>
            </a:endParaRPr>
          </a:p>
        </p:txBody>
      </p:sp>
      <p:sp>
        <p:nvSpPr>
          <p:cNvPr id="2" name="Title 1">
            <a:extLst>
              <a:ext uri="{FF2B5EF4-FFF2-40B4-BE49-F238E27FC236}">
                <a16:creationId xmlns:a16="http://schemas.microsoft.com/office/drawing/2014/main" id="{6F2B3E01-6467-1941-90B7-53AD0F36CA65}"/>
              </a:ext>
            </a:extLst>
          </p:cNvPr>
          <p:cNvSpPr>
            <a:spLocks noGrp="1"/>
          </p:cNvSpPr>
          <p:nvPr>
            <p:ph type="title"/>
          </p:nvPr>
        </p:nvSpPr>
        <p:spPr>
          <a:xfrm>
            <a:off x="733829" y="161365"/>
            <a:ext cx="10485120" cy="1046468"/>
          </a:xfrm>
        </p:spPr>
        <p:txBody>
          <a:bodyPr/>
          <a:lstStyle/>
          <a:p>
            <a:r>
              <a:rPr lang="fr-CA"/>
              <a:t>Recommandations de l’Advisory </a:t>
            </a:r>
            <a:r>
              <a:rPr lang="fr-CA" err="1"/>
              <a:t>Committee</a:t>
            </a:r>
            <a:r>
              <a:rPr lang="fr-CA"/>
              <a:t> </a:t>
            </a:r>
            <a:br>
              <a:rPr lang="fr-CA"/>
            </a:br>
            <a:r>
              <a:rPr lang="fr-CA"/>
              <a:t>on </a:t>
            </a:r>
            <a:r>
              <a:rPr lang="fr-CA" err="1"/>
              <a:t>Immunization</a:t>
            </a:r>
            <a:r>
              <a:rPr lang="fr-CA"/>
              <a:t> Practices</a:t>
            </a:r>
          </a:p>
        </p:txBody>
      </p:sp>
      <p:sp>
        <p:nvSpPr>
          <p:cNvPr id="3" name="Text Placeholder 2">
            <a:extLst>
              <a:ext uri="{FF2B5EF4-FFF2-40B4-BE49-F238E27FC236}">
                <a16:creationId xmlns:a16="http://schemas.microsoft.com/office/drawing/2014/main" id="{CA2D00EF-B6E3-F444-9774-1813B40315B1}"/>
              </a:ext>
            </a:extLst>
          </p:cNvPr>
          <p:cNvSpPr>
            <a:spLocks noGrp="1"/>
          </p:cNvSpPr>
          <p:nvPr>
            <p:ph idx="1"/>
          </p:nvPr>
        </p:nvSpPr>
        <p:spPr>
          <a:xfrm>
            <a:off x="749705" y="1567507"/>
            <a:ext cx="10682363" cy="4332318"/>
          </a:xfrm>
        </p:spPr>
        <p:txBody>
          <a:bodyPr vert="horz" lIns="91440" tIns="45720" rIns="91440" bIns="45720" rtlCol="0" anchor="t">
            <a:normAutofit/>
          </a:bodyPr>
          <a:lstStyle/>
          <a:p>
            <a:pPr marL="0" indent="0">
              <a:buNone/>
            </a:pPr>
            <a:r>
              <a:rPr lang="fr-CA"/>
              <a:t>Le 20 octobre 2021, l’Advisory </a:t>
            </a:r>
            <a:r>
              <a:rPr lang="fr-CA" err="1"/>
              <a:t>Committee</a:t>
            </a:r>
            <a:r>
              <a:rPr lang="fr-CA"/>
              <a:t> on </a:t>
            </a:r>
            <a:r>
              <a:rPr lang="fr-CA" err="1"/>
              <a:t>Immunization</a:t>
            </a:r>
            <a:r>
              <a:rPr lang="fr-CA"/>
              <a:t> Practices a recommandé 2 doses de vaccin recombinant contre le zona pour la prévention du zona et des complications connexes chez les adultes immunodéficients ou immunosupprimés âgés de ≥ 19 ans. </a:t>
            </a:r>
          </a:p>
          <a:p>
            <a:pPr marL="0" indent="0">
              <a:buNone/>
            </a:pPr>
            <a:endParaRPr lang="fr-CA"/>
          </a:p>
        </p:txBody>
      </p:sp>
      <p:sp>
        <p:nvSpPr>
          <p:cNvPr id="8" name="Slide Number Placeholder 7">
            <a:extLst>
              <a:ext uri="{FF2B5EF4-FFF2-40B4-BE49-F238E27FC236}">
                <a16:creationId xmlns:a16="http://schemas.microsoft.com/office/drawing/2014/main" id="{86B634A4-D81C-4F9C-A82E-D9CB0B922F73}"/>
              </a:ext>
            </a:extLst>
          </p:cNvPr>
          <p:cNvSpPr>
            <a:spLocks noGrp="1"/>
          </p:cNvSpPr>
          <p:nvPr>
            <p:ph type="sldNum" sz="quarter" idx="12"/>
          </p:nvPr>
        </p:nvSpPr>
        <p:spPr/>
        <p:txBody>
          <a:bodyPr/>
          <a:lstStyle/>
          <a:p>
            <a:fld id="{2789393D-23C3-F148-91BA-4F8B005EBEDD}" type="slidenum">
              <a:rPr lang="en-US" smtClean="0"/>
              <a:pPr/>
              <a:t>44</a:t>
            </a:fld>
            <a:endParaRPr lang="en-US"/>
          </a:p>
        </p:txBody>
      </p:sp>
    </p:spTree>
    <p:extLst>
      <p:ext uri="{BB962C8B-B14F-4D97-AF65-F5344CB8AC3E}">
        <p14:creationId xmlns:p14="http://schemas.microsoft.com/office/powerpoint/2010/main" val="2341058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6653-AD83-4F0F-8B5A-3DC4E8957F14}"/>
              </a:ext>
            </a:extLst>
          </p:cNvPr>
          <p:cNvSpPr>
            <a:spLocks noGrp="1"/>
          </p:cNvSpPr>
          <p:nvPr>
            <p:ph type="title"/>
          </p:nvPr>
        </p:nvSpPr>
        <p:spPr>
          <a:xfrm>
            <a:off x="709136" y="2356239"/>
            <a:ext cx="6096000" cy="2926080"/>
          </a:xfrm>
        </p:spPr>
        <p:txBody>
          <a:bodyPr>
            <a:normAutofit fontScale="90000"/>
          </a:bodyPr>
          <a:lstStyle/>
          <a:p>
            <a:r>
              <a:rPr lang="fr-FR"/>
              <a:t>Faut-il faire </a:t>
            </a:r>
            <a:br>
              <a:rPr lang="fr-FR"/>
            </a:br>
            <a:r>
              <a:rPr lang="fr-FR"/>
              <a:t>la recherche d’anticorps chez cette patiente?</a:t>
            </a:r>
            <a:endParaRPr lang="en-US"/>
          </a:p>
        </p:txBody>
      </p:sp>
      <p:sp>
        <p:nvSpPr>
          <p:cNvPr id="7" name="Slide Number Placeholder 6">
            <a:extLst>
              <a:ext uri="{FF2B5EF4-FFF2-40B4-BE49-F238E27FC236}">
                <a16:creationId xmlns:a16="http://schemas.microsoft.com/office/drawing/2014/main" id="{D8C7A46C-C67A-42AD-8980-A99611D98807}"/>
              </a:ext>
            </a:extLst>
          </p:cNvPr>
          <p:cNvSpPr>
            <a:spLocks noGrp="1"/>
          </p:cNvSpPr>
          <p:nvPr>
            <p:ph type="sldNum" sz="quarter" idx="4"/>
          </p:nvPr>
        </p:nvSpPr>
        <p:spPr/>
        <p:txBody>
          <a:bodyPr/>
          <a:lstStyle/>
          <a:p>
            <a:fld id="{2789393D-23C3-F148-91BA-4F8B005EBEDD}" type="slidenum">
              <a:rPr lang="en-US" smtClean="0"/>
              <a:pPr/>
              <a:t>45</a:t>
            </a:fld>
            <a:endParaRPr lang="en-US"/>
          </a:p>
        </p:txBody>
      </p:sp>
      <p:sp>
        <p:nvSpPr>
          <p:cNvPr id="6" name="Footer Placeholder 5">
            <a:extLst>
              <a:ext uri="{FF2B5EF4-FFF2-40B4-BE49-F238E27FC236}">
                <a16:creationId xmlns:a16="http://schemas.microsoft.com/office/drawing/2014/main" id="{494662CE-D1D3-41AE-9FBB-8CBE1940C785}"/>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810338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BCF3EE0-8BA9-4DCB-AC77-A8A9C258E956}"/>
              </a:ext>
            </a:extLst>
          </p:cNvPr>
          <p:cNvSpPr>
            <a:spLocks noGrp="1"/>
          </p:cNvSpPr>
          <p:nvPr>
            <p:ph type="ftr" sz="quarter" idx="11"/>
          </p:nvPr>
        </p:nvSpPr>
        <p:spPr/>
        <p:txBody>
          <a:bodyPr/>
          <a:lstStyle/>
          <a:p>
            <a:pPr>
              <a:defRPr/>
            </a:pPr>
            <a:r>
              <a:rPr lang="en-CA" sz="900" err="1">
                <a:latin typeface="Calibri" panose="020F0502020204030204" pitchFamily="34" charset="0"/>
                <a:cs typeface="Calibri" panose="020F0502020204030204" pitchFamily="34" charset="0"/>
              </a:rPr>
              <a:t>Ministère</a:t>
            </a:r>
            <a:r>
              <a:rPr lang="en-CA" sz="900">
                <a:latin typeface="Calibri" panose="020F0502020204030204" pitchFamily="34" charset="0"/>
                <a:cs typeface="Calibri" panose="020F0502020204030204" pitchFamily="34" charset="0"/>
              </a:rPr>
              <a:t> de la </a:t>
            </a:r>
            <a:r>
              <a:rPr lang="en-CA" sz="900" err="1">
                <a:latin typeface="Calibri" panose="020F0502020204030204" pitchFamily="34" charset="0"/>
                <a:cs typeface="Calibri" panose="020F0502020204030204" pitchFamily="34" charset="0"/>
              </a:rPr>
              <a:t>Santé</a:t>
            </a:r>
            <a:r>
              <a:rPr lang="en-CA" sz="900">
                <a:latin typeface="Calibri" panose="020F0502020204030204" pitchFamily="34" charset="0"/>
                <a:cs typeface="Calibri" panose="020F0502020204030204" pitchFamily="34" charset="0"/>
              </a:rPr>
              <a:t> et des Services </a:t>
            </a:r>
            <a:r>
              <a:rPr lang="en-CA" sz="900" err="1">
                <a:latin typeface="Calibri" panose="020F0502020204030204" pitchFamily="34" charset="0"/>
                <a:cs typeface="Calibri" panose="020F0502020204030204" pitchFamily="34" charset="0"/>
              </a:rPr>
              <a:t>sociaux</a:t>
            </a:r>
            <a:r>
              <a:rPr lang="en-CA" sz="900">
                <a:latin typeface="Calibri" panose="020F0502020204030204" pitchFamily="34" charset="0"/>
                <a:cs typeface="Calibri" panose="020F0502020204030204" pitchFamily="34" charset="0"/>
              </a:rPr>
              <a:t>. </a:t>
            </a:r>
            <a:r>
              <a:rPr lang="en-CA" sz="900" i="1">
                <a:latin typeface="Calibri" panose="020F0502020204030204" pitchFamily="34" charset="0"/>
                <a:cs typeface="Calibri" panose="020F0502020204030204" pitchFamily="34" charset="0"/>
              </a:rPr>
              <a:t>PIQ</a:t>
            </a:r>
            <a:r>
              <a:rPr lang="en-CA" sz="900">
                <a:latin typeface="Calibri" panose="020F0502020204030204" pitchFamily="34" charset="0"/>
                <a:cs typeface="Calibri" panose="020F0502020204030204" pitchFamily="34" charset="0"/>
              </a:rPr>
              <a:t>, [</a:t>
            </a:r>
            <a:r>
              <a:rPr lang="en-CA" sz="900" err="1">
                <a:latin typeface="Calibri" panose="020F0502020204030204" pitchFamily="34" charset="0"/>
                <a:cs typeface="Calibri" panose="020F0502020204030204" pitchFamily="34" charset="0"/>
              </a:rPr>
              <a:t>En</a:t>
            </a:r>
            <a:r>
              <a:rPr lang="en-CA" sz="900">
                <a:latin typeface="Calibri" panose="020F0502020204030204" pitchFamily="34" charset="0"/>
                <a:cs typeface="Calibri" panose="020F0502020204030204" pitchFamily="34" charset="0"/>
              </a:rPr>
              <a:t> </a:t>
            </a:r>
            <a:r>
              <a:rPr lang="en-CA" sz="900" err="1">
                <a:latin typeface="Calibri" panose="020F0502020204030204" pitchFamily="34" charset="0"/>
                <a:cs typeface="Calibri" panose="020F0502020204030204" pitchFamily="34" charset="0"/>
              </a:rPr>
              <a:t>ligne</a:t>
            </a:r>
            <a:r>
              <a:rPr lang="en-CA" sz="900">
                <a:latin typeface="Calibri" panose="020F0502020204030204" pitchFamily="34" charset="0"/>
                <a:cs typeface="Calibri" panose="020F0502020204030204" pitchFamily="34" charset="0"/>
              </a:rPr>
              <a:t>], mis </a:t>
            </a:r>
            <a:r>
              <a:rPr lang="en-CA" sz="900" err="1">
                <a:latin typeface="Calibri" panose="020F0502020204030204" pitchFamily="34" charset="0"/>
                <a:cs typeface="Calibri" panose="020F0502020204030204" pitchFamily="34" charset="0"/>
              </a:rPr>
              <a:t>à</a:t>
            </a:r>
            <a:r>
              <a:rPr lang="en-CA" sz="900">
                <a:latin typeface="Calibri" panose="020F0502020204030204" pitchFamily="34" charset="0"/>
                <a:cs typeface="Calibri" panose="020F0502020204030204" pitchFamily="34" charset="0"/>
              </a:rPr>
              <a:t> jour le 3 </a:t>
            </a:r>
            <a:r>
              <a:rPr lang="en-CA" sz="900" err="1">
                <a:latin typeface="Calibri" panose="020F0502020204030204" pitchFamily="34" charset="0"/>
                <a:cs typeface="Calibri" panose="020F0502020204030204" pitchFamily="34" charset="0"/>
              </a:rPr>
              <a:t>février</a:t>
            </a:r>
            <a:r>
              <a:rPr lang="en-CA" sz="900">
                <a:latin typeface="Calibri" panose="020F0502020204030204" pitchFamily="34" charset="0"/>
                <a:cs typeface="Calibri" panose="020F0502020204030204" pitchFamily="34" charset="0"/>
              </a:rPr>
              <a:t> 2022.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https://www.msss.gouv.qc.ca/professionnels/vaccination/piq-vaccins/zona-su-vaccin-sous-unitaire-contre-le-zona</a:t>
            </a:r>
            <a:r>
              <a:rPr lang="en-CA" sz="9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CA" sz="900">
                <a:latin typeface="Calibri" panose="020F0502020204030204" pitchFamily="34" charset="0"/>
                <a:cs typeface="Calibri" panose="020F0502020204030204" pitchFamily="34" charset="0"/>
              </a:rPr>
              <a:t>].</a:t>
            </a:r>
            <a:endParaRPr lang="fr-CA" sz="900">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DF76E304-F4A3-F447-93AC-B36C13901258}"/>
              </a:ext>
            </a:extLst>
          </p:cNvPr>
          <p:cNvSpPr>
            <a:spLocks noGrp="1"/>
          </p:cNvSpPr>
          <p:nvPr>
            <p:ph type="title"/>
          </p:nvPr>
        </p:nvSpPr>
        <p:spPr>
          <a:xfrm>
            <a:off x="733829" y="161365"/>
            <a:ext cx="10485120" cy="1046468"/>
          </a:xfrm>
        </p:spPr>
        <p:txBody>
          <a:bodyPr/>
          <a:lstStyle/>
          <a:p>
            <a:r>
              <a:rPr lang="fr-CA"/>
              <a:t>Recherche d’anticorps</a:t>
            </a:r>
          </a:p>
        </p:txBody>
      </p:sp>
      <p:sp>
        <p:nvSpPr>
          <p:cNvPr id="7" name="Content Placeholder 6">
            <a:extLst>
              <a:ext uri="{FF2B5EF4-FFF2-40B4-BE49-F238E27FC236}">
                <a16:creationId xmlns:a16="http://schemas.microsoft.com/office/drawing/2014/main" id="{E350F935-2685-4285-B80D-9E73E6BA5297}"/>
              </a:ext>
            </a:extLst>
          </p:cNvPr>
          <p:cNvSpPr>
            <a:spLocks noGrp="1"/>
          </p:cNvSpPr>
          <p:nvPr>
            <p:ph idx="1"/>
          </p:nvPr>
        </p:nvSpPr>
        <p:spPr/>
        <p:txBody>
          <a:bodyPr/>
          <a:lstStyle/>
          <a:p>
            <a:pPr>
              <a:spcAft>
                <a:spcPts val="3000"/>
              </a:spcAft>
            </a:pPr>
            <a:r>
              <a:rPr lang="fr-FR"/>
              <a:t>La recherche sérologique d’anticorps contre la varicelle avant </a:t>
            </a:r>
            <a:br>
              <a:rPr lang="fr-FR"/>
            </a:br>
            <a:r>
              <a:rPr lang="fr-FR"/>
              <a:t>la vaccination </a:t>
            </a:r>
            <a:r>
              <a:rPr lang="fr-FR" b="1"/>
              <a:t>n’est pas indiquée</a:t>
            </a:r>
            <a:r>
              <a:rPr lang="fr-FR"/>
              <a:t> pour les personnes de ≥ 50 ans ayant une histoire négative ou douteuse de varicelle, car la presque totalité de ces personnes sont séropositives, y compris celles qui sont nées </a:t>
            </a:r>
            <a:br>
              <a:rPr lang="fr-FR"/>
            </a:br>
            <a:r>
              <a:rPr lang="fr-FR"/>
              <a:t>dans un pays tropical </a:t>
            </a:r>
          </a:p>
          <a:p>
            <a:pPr>
              <a:spcAft>
                <a:spcPts val="3000"/>
              </a:spcAft>
            </a:pPr>
            <a:r>
              <a:rPr lang="fr-FR"/>
              <a:t>Si la détection sérologique est effectuée malgré cela et qu’elle se révèle négative, on administrera 2 doses de vaccin contre la varicelle au lieu du vaccin contre le zona; si le vaccin contre la varicelle </a:t>
            </a:r>
            <a:br>
              <a:rPr lang="fr-FR"/>
            </a:br>
            <a:r>
              <a:rPr lang="fr-FR"/>
              <a:t>est contre-indiqué, le vaccin Zona-SU pourra être utilisé</a:t>
            </a:r>
          </a:p>
        </p:txBody>
      </p:sp>
      <p:sp>
        <p:nvSpPr>
          <p:cNvPr id="9" name="Slide Number Placeholder 8">
            <a:extLst>
              <a:ext uri="{FF2B5EF4-FFF2-40B4-BE49-F238E27FC236}">
                <a16:creationId xmlns:a16="http://schemas.microsoft.com/office/drawing/2014/main" id="{371429CD-5BA9-4FFA-90FF-31FD22670379}"/>
              </a:ext>
            </a:extLst>
          </p:cNvPr>
          <p:cNvSpPr>
            <a:spLocks noGrp="1"/>
          </p:cNvSpPr>
          <p:nvPr>
            <p:ph type="sldNum" sz="quarter" idx="12"/>
          </p:nvPr>
        </p:nvSpPr>
        <p:spPr/>
        <p:txBody>
          <a:bodyPr/>
          <a:lstStyle/>
          <a:p>
            <a:fld id="{2789393D-23C3-F148-91BA-4F8B005EBEDD}" type="slidenum">
              <a:rPr lang="en-US" smtClean="0"/>
              <a:pPr/>
              <a:t>46</a:t>
            </a:fld>
            <a:endParaRPr lang="en-US"/>
          </a:p>
        </p:txBody>
      </p:sp>
    </p:spTree>
    <p:extLst>
      <p:ext uri="{BB962C8B-B14F-4D97-AF65-F5344CB8AC3E}">
        <p14:creationId xmlns:p14="http://schemas.microsoft.com/office/powerpoint/2010/main" val="83990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person, grass&#10;&#10;Description automatically generated">
            <a:extLst>
              <a:ext uri="{FF2B5EF4-FFF2-40B4-BE49-F238E27FC236}">
                <a16:creationId xmlns:a16="http://schemas.microsoft.com/office/drawing/2014/main" id="{D200B96E-37D0-420F-6C7A-1314E00959B8}"/>
              </a:ext>
            </a:extLst>
          </p:cNvPr>
          <p:cNvPicPr>
            <a:picLocks noChangeAspect="1"/>
          </p:cNvPicPr>
          <p:nvPr/>
        </p:nvPicPr>
        <p:blipFill rotWithShape="1">
          <a:blip r:embed="rId3"/>
          <a:srcRect b="2567"/>
          <a:stretch/>
        </p:blipFill>
        <p:spPr>
          <a:xfrm>
            <a:off x="1" y="1724439"/>
            <a:ext cx="6095999"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666404" y="560645"/>
            <a:ext cx="4832869" cy="5242560"/>
          </a:xfrm>
        </p:spPr>
        <p:txBody>
          <a:bodyPr vert="horz" lIns="91440" tIns="45720" rIns="91440" bIns="45720" rtlCol="0" anchor="t">
            <a:noAutofit/>
          </a:bodyPr>
          <a:lstStyle/>
          <a:p>
            <a:pPr marL="0" indent="0">
              <a:spcAft>
                <a:spcPts val="1800"/>
              </a:spcAft>
              <a:buNone/>
            </a:pPr>
            <a:r>
              <a:rPr lang="fr-FR" sz="2400"/>
              <a:t>Une femme de 27 ans </a:t>
            </a:r>
            <a:br>
              <a:rPr lang="fr-FR" sz="2400"/>
            </a:br>
            <a:r>
              <a:rPr lang="fr-FR" sz="2400"/>
              <a:t>est sur le point de commencer un traitement par l’</a:t>
            </a:r>
            <a:r>
              <a:rPr lang="fr-FR" sz="2400" err="1"/>
              <a:t>adalimumab</a:t>
            </a:r>
            <a:r>
              <a:rPr lang="fr-FR" sz="2400"/>
              <a:t>.   Elle demande conseil par rapport au vaccin contre le zona, qu’elle croyait contre-indiqué vu son état de santé.</a:t>
            </a:r>
            <a:endParaRPr lang="fr-CA" sz="2400"/>
          </a:p>
          <a:p>
            <a:pPr marL="0" indent="0">
              <a:buNone/>
            </a:pPr>
            <a:r>
              <a:rPr lang="fr-CA" sz="2400" b="1"/>
              <a:t>Messages clés du cas</a:t>
            </a:r>
          </a:p>
          <a:p>
            <a:r>
              <a:rPr lang="fr-FR" sz="1800"/>
              <a:t>Le PIQ recommande le vaccin Zona-SU pour les personnes immunodéprimées de </a:t>
            </a:r>
            <a:r>
              <a:rPr lang="en-US" sz="1800"/>
              <a:t>≥</a:t>
            </a:r>
            <a:r>
              <a:rPr lang="fr-FR" sz="1800"/>
              <a:t> 18 ans</a:t>
            </a:r>
          </a:p>
          <a:p>
            <a:r>
              <a:rPr lang="fr-FR" sz="1800"/>
              <a:t>La recherche sérologique d’anticorps contre la varicelle avant la vaccination n’est pas indiquée</a:t>
            </a:r>
          </a:p>
          <a:p>
            <a:r>
              <a:rPr lang="fr-FR" sz="1800"/>
              <a:t>En pratique clinique, pour assurer une réponse optimale, il est souhaitable de vacciner contre le zona avant que l’immunosuppression soit présente (au diagnostic); par contre, il n’est pas contre-indiqué de le faire ultérieurement</a:t>
            </a:r>
            <a:endParaRPr lang="fr-CA" sz="2400"/>
          </a:p>
        </p:txBody>
      </p:sp>
      <p:sp>
        <p:nvSpPr>
          <p:cNvPr id="10" name="Slide Number Placeholder 9">
            <a:extLst>
              <a:ext uri="{FF2B5EF4-FFF2-40B4-BE49-F238E27FC236}">
                <a16:creationId xmlns:a16="http://schemas.microsoft.com/office/drawing/2014/main" id="{11F854AF-0B4D-4DBF-B29D-052C86305E42}"/>
              </a:ext>
            </a:extLst>
          </p:cNvPr>
          <p:cNvSpPr>
            <a:spLocks noGrp="1"/>
          </p:cNvSpPr>
          <p:nvPr>
            <p:ph type="sldNum" sz="quarter" idx="12"/>
          </p:nvPr>
        </p:nvSpPr>
        <p:spPr/>
        <p:txBody>
          <a:bodyPr/>
          <a:lstStyle/>
          <a:p>
            <a:fld id="{2789393D-23C3-F148-91BA-4F8B005EBEDD}" type="slidenum">
              <a:rPr lang="en-US" smtClean="0"/>
              <a:pPr/>
              <a:t>47</a:t>
            </a:fld>
            <a:endParaRPr lang="en-US"/>
          </a:p>
        </p:txBody>
      </p:sp>
      <p:sp>
        <p:nvSpPr>
          <p:cNvPr id="11" name="Rectangle: Rounded Corners 10">
            <a:hlinkClick r:id="rId4" action="ppaction://hlinksldjump"/>
            <a:extLst>
              <a:ext uri="{FF2B5EF4-FFF2-40B4-BE49-F238E27FC236}">
                <a16:creationId xmlns:a16="http://schemas.microsoft.com/office/drawing/2014/main" id="{C214EE84-53C2-4066-9518-46540107DCDD}"/>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4" name="Footer Placeholder 8">
            <a:extLst>
              <a:ext uri="{FF2B5EF4-FFF2-40B4-BE49-F238E27FC236}">
                <a16:creationId xmlns:a16="http://schemas.microsoft.com/office/drawing/2014/main" id="{F0330144-C784-85D2-0721-F9A9AC74CBDB}"/>
              </a:ext>
            </a:extLst>
          </p:cNvPr>
          <p:cNvSpPr>
            <a:spLocks noGrp="1"/>
          </p:cNvSpPr>
          <p:nvPr>
            <p:ph type="ftr" sz="quarter" idx="3"/>
          </p:nvPr>
        </p:nvSpPr>
        <p:spPr>
          <a:xfrm>
            <a:off x="6666404" y="5974640"/>
            <a:ext cx="4482631" cy="609600"/>
          </a:xfrm>
        </p:spPr>
        <p:txBody>
          <a:bodyPr/>
          <a:lstStyle/>
          <a:p>
            <a:r>
              <a:rPr lang="fr-CA" sz="900">
                <a:latin typeface="Calibri" panose="020F0502020204030204" pitchFamily="34" charset="0"/>
              </a:rPr>
              <a:t>PIQ : Protocole d’immunisation du Québec</a:t>
            </a:r>
            <a:endParaRPr lang="en-US"/>
          </a:p>
        </p:txBody>
      </p:sp>
      <p:sp>
        <p:nvSpPr>
          <p:cNvPr id="17" name="Title 1">
            <a:extLst>
              <a:ext uri="{FF2B5EF4-FFF2-40B4-BE49-F238E27FC236}">
                <a16:creationId xmlns:a16="http://schemas.microsoft.com/office/drawing/2014/main" id="{C35F5510-28E8-08CE-072F-8845C88E4643}"/>
              </a:ext>
            </a:extLst>
          </p:cNvPr>
          <p:cNvSpPr>
            <a:spLocks noGrp="1"/>
          </p:cNvSpPr>
          <p:nvPr>
            <p:ph type="title"/>
          </p:nvPr>
        </p:nvSpPr>
        <p:spPr>
          <a:xfrm>
            <a:off x="853440" y="304800"/>
            <a:ext cx="4389120" cy="1600200"/>
          </a:xfrm>
        </p:spPr>
        <p:txBody>
          <a:bodyPr/>
          <a:lstStyle/>
          <a:p>
            <a:r>
              <a:rPr lang="fr-CA"/>
              <a:t>CAS n</a:t>
            </a:r>
            <a:r>
              <a:rPr lang="fr-CA" baseline="30000"/>
              <a:t>o </a:t>
            </a:r>
            <a:r>
              <a:rPr lang="fr-CA"/>
              <a:t>3</a:t>
            </a:r>
          </a:p>
        </p:txBody>
      </p:sp>
      <p:sp>
        <p:nvSpPr>
          <p:cNvPr id="19" name="Rectangle 18">
            <a:extLst>
              <a:ext uri="{FF2B5EF4-FFF2-40B4-BE49-F238E27FC236}">
                <a16:creationId xmlns:a16="http://schemas.microsoft.com/office/drawing/2014/main" id="{B65AC537-C76C-F0F9-7228-C909EC220B34}"/>
              </a:ext>
            </a:extLst>
          </p:cNvPr>
          <p:cNvSpPr/>
          <p:nvPr/>
        </p:nvSpPr>
        <p:spPr>
          <a:xfrm>
            <a:off x="4941916" y="1714499"/>
            <a:ext cx="1154084" cy="3972339"/>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065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person&#10;&#10;Description automatically generated">
            <a:extLst>
              <a:ext uri="{FF2B5EF4-FFF2-40B4-BE49-F238E27FC236}">
                <a16:creationId xmlns:a16="http://schemas.microsoft.com/office/drawing/2014/main" id="{F700FB2D-102D-ED75-1039-1CBBC99F139D}"/>
              </a:ext>
            </a:extLst>
          </p:cNvPr>
          <p:cNvPicPr>
            <a:picLocks noChangeAspect="1"/>
          </p:cNvPicPr>
          <p:nvPr/>
        </p:nvPicPr>
        <p:blipFill rotWithShape="1">
          <a:blip r:embed="rId2"/>
          <a:srcRect l="9782" t="10723" r="8347"/>
          <a:stretch/>
        </p:blipFill>
        <p:spPr>
          <a:xfrm>
            <a:off x="-9939" y="1700421"/>
            <a:ext cx="6096000"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21435" y="853440"/>
            <a:ext cx="4920420" cy="5242560"/>
          </a:xfrm>
        </p:spPr>
        <p:txBody>
          <a:bodyPr vert="horz" lIns="91440" tIns="45720" rIns="91440" bIns="45720" rtlCol="0" anchor="t">
            <a:normAutofit/>
          </a:bodyPr>
          <a:lstStyle/>
          <a:p>
            <a:endParaRPr lang="fr-CA"/>
          </a:p>
          <a:p>
            <a:pPr marL="0" indent="0">
              <a:buNone/>
            </a:pPr>
            <a:r>
              <a:rPr lang="fr-CA"/>
              <a:t>Un homme de 42 ans avec une bronchopneumopathie chronique obstructive (BPCO) se présente pour un rendez-vous de suivi.</a:t>
            </a:r>
          </a:p>
          <a:p>
            <a:endParaRPr lang="fr-CA"/>
          </a:p>
          <a:p>
            <a:pPr marL="0" indent="0">
              <a:buNone/>
            </a:pPr>
            <a:r>
              <a:rPr lang="fr-CA">
                <a:solidFill>
                  <a:schemeClr val="accent1">
                    <a:lumMod val="50000"/>
                  </a:schemeClr>
                </a:solidFill>
              </a:rPr>
              <a:t>Est-ce que la BPCO contribue au fardeau </a:t>
            </a:r>
            <a:br>
              <a:rPr lang="fr-CA">
                <a:solidFill>
                  <a:schemeClr val="accent1">
                    <a:lumMod val="50000"/>
                  </a:schemeClr>
                </a:solidFill>
              </a:rPr>
            </a:br>
            <a:r>
              <a:rPr lang="fr-CA">
                <a:solidFill>
                  <a:schemeClr val="accent1">
                    <a:lumMod val="50000"/>
                  </a:schemeClr>
                </a:solidFill>
              </a:rPr>
              <a:t>du zona?</a:t>
            </a:r>
          </a:p>
        </p:txBody>
      </p:sp>
      <p:sp>
        <p:nvSpPr>
          <p:cNvPr id="9" name="Footer Placeholder 8">
            <a:extLst>
              <a:ext uri="{FF2B5EF4-FFF2-40B4-BE49-F238E27FC236}">
                <a16:creationId xmlns:a16="http://schemas.microsoft.com/office/drawing/2014/main" id="{3A70C7ED-EAC4-4F22-B980-A56D91FDF46C}"/>
              </a:ext>
            </a:extLst>
          </p:cNvPr>
          <p:cNvSpPr>
            <a:spLocks noGrp="1"/>
          </p:cNvSpPr>
          <p:nvPr>
            <p:ph type="ftr" sz="quarter" idx="3"/>
          </p:nvPr>
        </p:nvSpPr>
        <p:spPr>
          <a:xfrm>
            <a:off x="6721436" y="5919220"/>
            <a:ext cx="4710632" cy="609600"/>
          </a:xfrm>
        </p:spPr>
        <p:txBody>
          <a:bodyPr/>
          <a:lstStyle/>
          <a:p>
            <a:endParaRPr lang="en-US"/>
          </a:p>
        </p:txBody>
      </p:sp>
      <p:sp>
        <p:nvSpPr>
          <p:cNvPr id="10" name="Slide Number Placeholder 9">
            <a:extLst>
              <a:ext uri="{FF2B5EF4-FFF2-40B4-BE49-F238E27FC236}">
                <a16:creationId xmlns:a16="http://schemas.microsoft.com/office/drawing/2014/main" id="{5026E0C1-AE12-42CA-A0C7-F25D867C46E1}"/>
              </a:ext>
            </a:extLst>
          </p:cNvPr>
          <p:cNvSpPr>
            <a:spLocks noGrp="1"/>
          </p:cNvSpPr>
          <p:nvPr>
            <p:ph type="sldNum" sz="quarter" idx="12"/>
          </p:nvPr>
        </p:nvSpPr>
        <p:spPr/>
        <p:txBody>
          <a:bodyPr/>
          <a:lstStyle/>
          <a:p>
            <a:fld id="{2789393D-23C3-F148-91BA-4F8B005EBEDD}" type="slidenum">
              <a:rPr lang="en-US" smtClean="0"/>
              <a:pPr/>
              <a:t>48</a:t>
            </a:fld>
            <a:endParaRPr lang="en-US"/>
          </a:p>
        </p:txBody>
      </p:sp>
      <p:sp>
        <p:nvSpPr>
          <p:cNvPr id="14" name="Title 1">
            <a:extLst>
              <a:ext uri="{FF2B5EF4-FFF2-40B4-BE49-F238E27FC236}">
                <a16:creationId xmlns:a16="http://schemas.microsoft.com/office/drawing/2014/main" id="{ECC3C94C-55B7-4B89-197A-225A9C279516}"/>
              </a:ext>
            </a:extLst>
          </p:cNvPr>
          <p:cNvSpPr>
            <a:spLocks noGrp="1"/>
          </p:cNvSpPr>
          <p:nvPr>
            <p:ph type="title"/>
          </p:nvPr>
        </p:nvSpPr>
        <p:spPr>
          <a:xfrm>
            <a:off x="853440" y="304800"/>
            <a:ext cx="4389120" cy="1600200"/>
          </a:xfrm>
        </p:spPr>
        <p:txBody>
          <a:bodyPr/>
          <a:lstStyle/>
          <a:p>
            <a:r>
              <a:rPr lang="fr-CA"/>
              <a:t>CAS n</a:t>
            </a:r>
            <a:r>
              <a:rPr lang="fr-CA" baseline="30000"/>
              <a:t>o </a:t>
            </a:r>
            <a:r>
              <a:rPr lang="fr-CA"/>
              <a:t>4</a:t>
            </a:r>
          </a:p>
        </p:txBody>
      </p:sp>
      <p:sp>
        <p:nvSpPr>
          <p:cNvPr id="16" name="Rectangle 15">
            <a:extLst>
              <a:ext uri="{FF2B5EF4-FFF2-40B4-BE49-F238E27FC236}">
                <a16:creationId xmlns:a16="http://schemas.microsoft.com/office/drawing/2014/main" id="{D77F803C-BF52-827B-6996-508AA9E996DC}"/>
              </a:ext>
            </a:extLst>
          </p:cNvPr>
          <p:cNvSpPr/>
          <p:nvPr/>
        </p:nvSpPr>
        <p:spPr>
          <a:xfrm>
            <a:off x="4941916" y="1704561"/>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1517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E9214E2-3D2D-42FA-8A3B-545A51A4AC57}"/>
              </a:ext>
            </a:extLst>
          </p:cNvPr>
          <p:cNvSpPr>
            <a:spLocks noGrp="1"/>
          </p:cNvSpPr>
          <p:nvPr>
            <p:ph type="ftr" sz="quarter" idx="11"/>
          </p:nvPr>
        </p:nvSpPr>
        <p:spPr>
          <a:xfrm>
            <a:off x="762950" y="5886233"/>
            <a:ext cx="10254238" cy="609600"/>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sz="800">
                <a:latin typeface="+mj-lt"/>
                <a:ea typeface="+mj-ea"/>
                <a:cs typeface="+mj-cs"/>
                <a:sym typeface="Calibri"/>
              </a:defRPr>
            </a:pP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VIH : virus de l’immunodéficience humaine</a:t>
            </a:r>
          </a:p>
          <a:p>
            <a:pPr>
              <a:lnSpc>
                <a:spcPct val="90000"/>
              </a:lnSpc>
              <a:defRPr sz="800">
                <a:latin typeface="+mj-lt"/>
                <a:ea typeface="+mj-ea"/>
                <a:cs typeface="+mj-cs"/>
                <a:sym typeface="Calibri"/>
              </a:defRPr>
            </a:pP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Gnann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JW Jr., </a:t>
            </a: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Whitley</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RJ.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N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Engl</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 Med.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2002;347:340-6; </a:t>
            </a:r>
            <a:r>
              <a:rPr kumimoji="0" lang="fr-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Arvin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A, et coll.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N </a:t>
            </a:r>
            <a:r>
              <a:rPr kumimoji="0" lang="fr-CA" sz="900" b="0" i="1"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Engl</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 Med.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2005;352:226-67; </a:t>
            </a:r>
            <a:r>
              <a:rPr kumimoji="0" lang="fr-CA" sz="900"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Opstelten</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W, et coll</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Ann </a:t>
            </a:r>
            <a:r>
              <a:rPr kumimoji="0" lang="fr-CA" sz="900" b="0" i="1"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Epidemiol</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2006;16(9):692-5; Hernandez PO, et coll. </a:t>
            </a:r>
            <a:r>
              <a:rPr lang="fr-CA" sz="900" i="1">
                <a:latin typeface="Calibri" panose="020F0502020204030204" pitchFamily="34" charset="0"/>
                <a:ea typeface="Arial"/>
                <a:cs typeface="Calibri" panose="020F0502020204030204" pitchFamily="34" charset="0"/>
                <a:sym typeface="Arial"/>
              </a:rPr>
              <a:t>J Clin</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lang="fr-CA" sz="900" i="1" err="1">
                <a:latin typeface="Calibri" panose="020F0502020204030204" pitchFamily="34" charset="0"/>
                <a:ea typeface="Arial"/>
                <a:cs typeface="Calibri" panose="020F0502020204030204" pitchFamily="34" charset="0"/>
                <a:sym typeface="Arial"/>
              </a:rPr>
              <a:t>Virol</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2011;52(4):344-8</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kumimoji="0" lang="fr-CA" sz="900"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Parruti</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G, et coll. </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BMC </a:t>
            </a:r>
            <a:r>
              <a:rPr kumimoji="0" lang="fr-CA" sz="900" b="0" i="1"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Medicine</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2010;8:58-67; </a:t>
            </a:r>
            <a:r>
              <a:rPr kumimoji="0" lang="fr-CA" sz="900"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Joesoef</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RM, et coll. </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Mayo Clin Proc. </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2012;87(10):961-7;</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Guignard AP, et coll. </a:t>
            </a:r>
            <a:r>
              <a:rPr kumimoji="0" lang="fr-CA" sz="900"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Infection</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2014;42:729-35</a:t>
            </a:r>
            <a:r>
              <a:rPr kumimoji="0" lang="fr-CA"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endParaRPr lang="fr-FR" sz="900"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endParaRPr>
          </a:p>
        </p:txBody>
      </p:sp>
      <p:sp>
        <p:nvSpPr>
          <p:cNvPr id="16" name="Title 1">
            <a:extLst>
              <a:ext uri="{FF2B5EF4-FFF2-40B4-BE49-F238E27FC236}">
                <a16:creationId xmlns:a16="http://schemas.microsoft.com/office/drawing/2014/main" id="{2381311C-072C-4F46-87BC-A2C6888986DC}"/>
              </a:ext>
            </a:extLst>
          </p:cNvPr>
          <p:cNvSpPr txBox="1">
            <a:spLocks noGrp="1"/>
          </p:cNvSpPr>
          <p:nvPr>
            <p:ph type="title"/>
            <p:custDataLst>
              <p:tags r:id="rId1"/>
            </p:custDataLst>
          </p:nvPr>
        </p:nvSpPr>
        <p:spPr>
          <a:xfrm>
            <a:off x="733829" y="161365"/>
            <a:ext cx="10485120" cy="1046468"/>
          </a:xfrm>
        </p:spPr>
        <p:txBody>
          <a:bodyPr>
            <a:noAutofit/>
          </a:bodyPr>
          <a:lstStyle/>
          <a:p>
            <a:br>
              <a:rPr lang="fr-FR"/>
            </a:br>
            <a:r>
              <a:rPr lang="fr-FR"/>
              <a:t>Facteurs de risque du zona</a:t>
            </a:r>
            <a:br>
              <a:rPr lang="fr-FR"/>
            </a:br>
            <a:endParaRPr lang="fr-FR"/>
          </a:p>
        </p:txBody>
      </p:sp>
      <p:sp>
        <p:nvSpPr>
          <p:cNvPr id="6" name="Slide Number Placeholder 5">
            <a:extLst>
              <a:ext uri="{FF2B5EF4-FFF2-40B4-BE49-F238E27FC236}">
                <a16:creationId xmlns:a16="http://schemas.microsoft.com/office/drawing/2014/main" id="{7B1DAAB9-86E7-4537-8EB1-479FC903210C}"/>
              </a:ext>
            </a:extLst>
          </p:cNvPr>
          <p:cNvSpPr>
            <a:spLocks noGrp="1"/>
          </p:cNvSpPr>
          <p:nvPr>
            <p:ph type="sldNum" sz="quarter" idx="12"/>
          </p:nvPr>
        </p:nvSpPr>
        <p:spPr/>
        <p:txBody>
          <a:bodyPr/>
          <a:lstStyle/>
          <a:p>
            <a:fld id="{2789393D-23C3-F148-91BA-4F8B005EBEDD}" type="slidenum">
              <a:rPr lang="en-US" smtClean="0"/>
              <a:pPr/>
              <a:t>49</a:t>
            </a:fld>
            <a:endParaRPr lang="en-US"/>
          </a:p>
        </p:txBody>
      </p:sp>
      <p:sp>
        <p:nvSpPr>
          <p:cNvPr id="33" name="Content Placeholder 2">
            <a:extLst>
              <a:ext uri="{FF2B5EF4-FFF2-40B4-BE49-F238E27FC236}">
                <a16:creationId xmlns:a16="http://schemas.microsoft.com/office/drawing/2014/main" id="{693FEB3D-2002-4336-897F-AACD8EE2723A}"/>
              </a:ext>
            </a:extLst>
          </p:cNvPr>
          <p:cNvSpPr txBox="1">
            <a:spLocks/>
          </p:cNvSpPr>
          <p:nvPr>
            <p:custDataLst>
              <p:tags r:id="rId2"/>
            </p:custDataLst>
          </p:nvPr>
        </p:nvSpPr>
        <p:spPr>
          <a:xfrm>
            <a:off x="862014" y="5185245"/>
            <a:ext cx="5052057" cy="850647"/>
          </a:xfrm>
          <a:prstGeom prst="roundRect">
            <a:avLst>
              <a:gd name="adj" fmla="val 30293"/>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kumimoji="0"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Antécédents familiaux</a:t>
            </a:r>
          </a:p>
          <a:p>
            <a:pPr marL="173038" marR="0" lvl="0" indent="-173038" algn="l" defTabSz="457200" rtl="0" eaLnBrk="1" fontAlgn="auto" latinLnBrk="0" hangingPunct="1">
              <a:lnSpc>
                <a:spcPct val="90000"/>
              </a:lnSpc>
              <a:spcBef>
                <a:spcPts val="0"/>
              </a:spcBef>
              <a:spcAft>
                <a:spcPts val="600"/>
              </a:spcAft>
              <a:buClrTx/>
              <a:buSzPct val="100000"/>
              <a:buFont typeface="Arial"/>
              <a:buChar char="•"/>
              <a:tabLst/>
              <a:defRPr/>
            </a:pP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Prédisposition génétique du côté maternel</a:t>
            </a:r>
          </a:p>
        </p:txBody>
      </p:sp>
      <p:sp>
        <p:nvSpPr>
          <p:cNvPr id="34" name="Content Placeholder 2">
            <a:extLst>
              <a:ext uri="{FF2B5EF4-FFF2-40B4-BE49-F238E27FC236}">
                <a16:creationId xmlns:a16="http://schemas.microsoft.com/office/drawing/2014/main" id="{F146158B-1FF9-4D24-A25B-2F9995443C3D}"/>
              </a:ext>
            </a:extLst>
          </p:cNvPr>
          <p:cNvSpPr txBox="1">
            <a:spLocks/>
          </p:cNvSpPr>
          <p:nvPr>
            <p:custDataLst>
              <p:tags r:id="rId3"/>
            </p:custDataLst>
          </p:nvPr>
        </p:nvSpPr>
        <p:spPr>
          <a:xfrm>
            <a:off x="862013" y="2177472"/>
            <a:ext cx="5052058" cy="1620759"/>
          </a:xfrm>
          <a:prstGeom prst="roundRect">
            <a:avLst>
              <a:gd name="adj" fmla="val 14434"/>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lang="fr-FR" b="1">
                <a:solidFill>
                  <a:schemeClr val="bg1"/>
                </a:solidFill>
                <a:latin typeface="Calibri" panose="020F0502020204030204" pitchFamily="34" charset="0"/>
                <a:cs typeface="Calibri" panose="020F0502020204030204" pitchFamily="34" charset="0"/>
              </a:rPr>
              <a:t>Immunosuppression</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VIH – SIDA</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Cancers</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Traitements immunosuppresseurs</a:t>
            </a:r>
            <a:endParaRPr lang="fr-FR" sz="1800" b="1">
              <a:solidFill>
                <a:schemeClr val="bg1"/>
              </a:solidFill>
              <a:latin typeface="Calibri" panose="020F0502020204030204" pitchFamily="34" charset="0"/>
              <a:cs typeface="Calibri" panose="020F0502020204030204" pitchFamily="34" charset="0"/>
            </a:endParaRPr>
          </a:p>
        </p:txBody>
      </p:sp>
      <p:sp>
        <p:nvSpPr>
          <p:cNvPr id="35" name="Content Placeholder 2">
            <a:extLst>
              <a:ext uri="{FF2B5EF4-FFF2-40B4-BE49-F238E27FC236}">
                <a16:creationId xmlns:a16="http://schemas.microsoft.com/office/drawing/2014/main" id="{425E7B6D-CFAD-4EB3-B17B-AEFDE9DD9AEC}"/>
              </a:ext>
            </a:extLst>
          </p:cNvPr>
          <p:cNvSpPr txBox="1">
            <a:spLocks/>
          </p:cNvSpPr>
          <p:nvPr>
            <p:custDataLst>
              <p:tags r:id="rId4"/>
            </p:custDataLst>
          </p:nvPr>
        </p:nvSpPr>
        <p:spPr>
          <a:xfrm>
            <a:off x="862013" y="3910494"/>
            <a:ext cx="5052058" cy="1162489"/>
          </a:xfrm>
          <a:prstGeom prst="roundRect">
            <a:avLst>
              <a:gd name="adj" fmla="val 23780"/>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kumimoji="0"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Sexe</a:t>
            </a:r>
            <a:endParaRPr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457200" rtl="0" eaLnBrk="1" fontAlgn="auto" latinLnBrk="0" hangingPunct="1">
              <a:lnSpc>
                <a:spcPct val="90000"/>
              </a:lnSpc>
              <a:spcBef>
                <a:spcPts val="0"/>
              </a:spcBef>
              <a:spcAft>
                <a:spcPts val="600"/>
              </a:spcAft>
              <a:buClrTx/>
              <a:buSzPct val="100000"/>
              <a:buFont typeface="Arial"/>
              <a:buChar char="•"/>
              <a:tabLst/>
              <a:defRPr/>
            </a:pP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Le sexe féminin est un facteur de risque </a:t>
            </a:r>
            <a:b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b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chez les personnes âgées entre 25 et 64 ans</a:t>
            </a:r>
            <a:endParaRPr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6" name="Content Placeholder 3">
            <a:extLst>
              <a:ext uri="{FF2B5EF4-FFF2-40B4-BE49-F238E27FC236}">
                <a16:creationId xmlns:a16="http://schemas.microsoft.com/office/drawing/2014/main" id="{52B3F569-5375-414A-8255-53C10645D2FD}"/>
              </a:ext>
            </a:extLst>
          </p:cNvPr>
          <p:cNvSpPr txBox="1"/>
          <p:nvPr>
            <p:custDataLst>
              <p:tags r:id="rId5"/>
            </p:custDataLst>
          </p:nvPr>
        </p:nvSpPr>
        <p:spPr>
          <a:xfrm>
            <a:off x="6263642" y="1554431"/>
            <a:ext cx="5052058" cy="529021"/>
          </a:xfrm>
          <a:prstGeom prst="roundRect">
            <a:avLst>
              <a:gd name="adj" fmla="val 50000"/>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marL="0" marR="0" lvl="0" indent="0" algn="l" defTabSz="914400" rtl="0" eaLnBrk="1" fontAlgn="auto" latinLnBrk="0" hangingPunct="1">
              <a:lnSpc>
                <a:spcPct val="90000"/>
              </a:lnSpc>
              <a:spcAft>
                <a:spcPts val="600"/>
              </a:spcAft>
              <a:buClr>
                <a:srgbClr val="7F8FA9"/>
              </a:buClr>
              <a:buSzPct val="100000"/>
              <a:buFontTx/>
              <a:buNone/>
              <a:tabLst/>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Tabagisme</a:t>
            </a:r>
          </a:p>
        </p:txBody>
      </p:sp>
      <p:sp>
        <p:nvSpPr>
          <p:cNvPr id="37" name="Content Placeholder 3">
            <a:extLst>
              <a:ext uri="{FF2B5EF4-FFF2-40B4-BE49-F238E27FC236}">
                <a16:creationId xmlns:a16="http://schemas.microsoft.com/office/drawing/2014/main" id="{57FD37F4-B2A3-414A-94FD-6324AE3C21B1}"/>
              </a:ext>
            </a:extLst>
          </p:cNvPr>
          <p:cNvSpPr txBox="1"/>
          <p:nvPr>
            <p:custDataLst>
              <p:tags r:id="rId6"/>
            </p:custDataLst>
          </p:nvPr>
        </p:nvSpPr>
        <p:spPr>
          <a:xfrm>
            <a:off x="6263642" y="2177472"/>
            <a:ext cx="5052058" cy="529021"/>
          </a:xfrm>
          <a:prstGeom prst="roundRect">
            <a:avLst>
              <a:gd name="adj" fmla="val 50000"/>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marL="0" marR="0" lvl="0" indent="0" algn="l" defTabSz="914400" rtl="0" eaLnBrk="1" fontAlgn="auto" latinLnBrk="0" hangingPunct="1">
              <a:lnSpc>
                <a:spcPct val="90000"/>
              </a:lnSpc>
              <a:spcAft>
                <a:spcPts val="600"/>
              </a:spcAft>
              <a:buClr>
                <a:srgbClr val="7F8FA9"/>
              </a:buClr>
              <a:buSzPct val="100000"/>
              <a:buFontTx/>
              <a:buNone/>
              <a:tabLst/>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Traumatisme et chirurgie</a:t>
            </a:r>
          </a:p>
        </p:txBody>
      </p:sp>
      <p:sp>
        <p:nvSpPr>
          <p:cNvPr id="38" name="Content Placeholder 3">
            <a:extLst>
              <a:ext uri="{FF2B5EF4-FFF2-40B4-BE49-F238E27FC236}">
                <a16:creationId xmlns:a16="http://schemas.microsoft.com/office/drawing/2014/main" id="{61D4E52B-6F0E-4B2A-8128-65CEC280D879}"/>
              </a:ext>
            </a:extLst>
          </p:cNvPr>
          <p:cNvSpPr txBox="1"/>
          <p:nvPr>
            <p:custDataLst>
              <p:tags r:id="rId7"/>
            </p:custDataLst>
          </p:nvPr>
        </p:nvSpPr>
        <p:spPr>
          <a:xfrm>
            <a:off x="6263642" y="2811074"/>
            <a:ext cx="5052058" cy="3224817"/>
          </a:xfrm>
          <a:prstGeom prst="roundRect">
            <a:avLst>
              <a:gd name="adj" fmla="val 11506"/>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a:lnSpc>
                <a:spcPct val="90000"/>
              </a:lnSpc>
              <a:spcAft>
                <a:spcPts val="600"/>
              </a:spcAft>
              <a:buClr>
                <a:srgbClr val="7F8FA9"/>
              </a:buClr>
              <a:buSzPct val="100000"/>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Maladies chroniques</a:t>
            </a:r>
            <a:r>
              <a:rPr lang="fr-CA" sz="2000" b="1">
                <a:solidFill>
                  <a:schemeClr val="bg1"/>
                </a:solidFill>
                <a:latin typeface="Calibri" panose="020F0502020204030204" pitchFamily="34" charset="0"/>
                <a:cs typeface="Calibri" panose="020F0502020204030204" pitchFamily="34" charset="0"/>
                <a:sym typeface="Arial"/>
              </a:rPr>
              <a:t> </a:t>
            </a:r>
            <a:endPar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endParaRPr>
          </a:p>
          <a:p>
            <a:pPr marL="173038" indent="-173038">
              <a:lnSpc>
                <a:spcPct val="90000"/>
              </a:lnSpc>
              <a:spcAft>
                <a:spcPts val="600"/>
              </a:spcAft>
              <a:buSzPct val="100000"/>
              <a:buFont typeface="Arial" panose="020B0604020202020204" pitchFamily="34" charset="0"/>
              <a:buChar char="•"/>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Diabète de type 2</a:t>
            </a:r>
            <a:r>
              <a:rPr lang="fr-CA" sz="1800">
                <a:solidFill>
                  <a:schemeClr val="accent1"/>
                </a:solidFill>
                <a:latin typeface="Calibri" panose="020F0502020204030204" pitchFamily="34" charset="0"/>
                <a:cs typeface="Calibri" panose="020F0502020204030204" pitchFamily="34" charset="0"/>
                <a:sym typeface="Arial"/>
              </a:rPr>
              <a:t> </a:t>
            </a:r>
            <a:endParaRPr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lang="fr-CA" sz="1800">
                <a:solidFill>
                  <a:schemeClr val="bg1"/>
                </a:solidFill>
                <a:latin typeface="Calibri" panose="020F0502020204030204" pitchFamily="34" charset="0"/>
                <a:cs typeface="Calibri" panose="020F0502020204030204" pitchFamily="34" charset="0"/>
                <a:sym typeface="Arial"/>
              </a:rPr>
              <a:t>Bronchopneumopathie chronique obstructive (BPCO)</a:t>
            </a:r>
            <a:endParaRPr lang="fr-CA" sz="1800">
              <a:solidFill>
                <a:schemeClr val="bg1"/>
              </a:solidFill>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Maladie cardiaque</a:t>
            </a:r>
            <a:endParaRPr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Dépression</a:t>
            </a:r>
            <a:endParaRPr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Rhinite allergique</a:t>
            </a:r>
            <a:endParaRPr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Etc.</a:t>
            </a:r>
            <a:endParaRPr lang="fr-CA"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6F36D7EC-011C-485B-BDDA-CF2117053580}"/>
              </a:ext>
            </a:extLst>
          </p:cNvPr>
          <p:cNvSpPr txBox="1"/>
          <p:nvPr/>
        </p:nvSpPr>
        <p:spPr>
          <a:xfrm>
            <a:off x="862013" y="1554431"/>
            <a:ext cx="5066347" cy="510778"/>
          </a:xfrm>
          <a:prstGeom prst="roundRect">
            <a:avLst>
              <a:gd name="adj" fmla="val 50000"/>
            </a:avLst>
          </a:prstGeom>
          <a:solidFill>
            <a:schemeClr val="bg1">
              <a:lumMod val="75000"/>
            </a:schemeClr>
          </a:solidFill>
        </p:spPr>
        <p:txBody>
          <a:bodyPr wrap="square" lIns="274320" tIns="0" bIns="0" anchor="ctr">
            <a:noAutofit/>
          </a:bodyPr>
          <a:lstStyle/>
          <a:p>
            <a:pPr>
              <a:lnSpc>
                <a:spcPct val="90000"/>
              </a:lnSpc>
              <a:spcAft>
                <a:spcPts val="600"/>
              </a:spcAft>
            </a:pPr>
            <a:r>
              <a:rPr lang="fr-FR" sz="2000" b="1">
                <a:solidFill>
                  <a:schemeClr val="bg1"/>
                </a:solidFill>
                <a:latin typeface="Calibri" panose="020F0502020204030204" pitchFamily="34" charset="0"/>
                <a:cs typeface="Calibri" panose="020F0502020204030204" pitchFamily="34" charset="0"/>
              </a:rPr>
              <a:t>Âge</a:t>
            </a:r>
            <a:endParaRPr lang="en-US" sz="20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192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33E3-7211-D224-7BA5-2882C8FFF43E}"/>
              </a:ext>
            </a:extLst>
          </p:cNvPr>
          <p:cNvSpPr>
            <a:spLocks noGrp="1"/>
          </p:cNvSpPr>
          <p:nvPr>
            <p:ph type="title"/>
          </p:nvPr>
        </p:nvSpPr>
        <p:spPr>
          <a:xfrm>
            <a:off x="733829" y="161365"/>
            <a:ext cx="10485120" cy="1046468"/>
          </a:xfrm>
        </p:spPr>
        <p:txBody>
          <a:bodyPr/>
          <a:lstStyle/>
          <a:p>
            <a:r>
              <a:rPr lang="fr-CA"/>
              <a:t>Divulgation du modérateur</a:t>
            </a:r>
            <a:endParaRPr lang="en-CA"/>
          </a:p>
        </p:txBody>
      </p:sp>
      <p:sp>
        <p:nvSpPr>
          <p:cNvPr id="3" name="Content Placeholder 2">
            <a:extLst>
              <a:ext uri="{FF2B5EF4-FFF2-40B4-BE49-F238E27FC236}">
                <a16:creationId xmlns:a16="http://schemas.microsoft.com/office/drawing/2014/main" id="{E600A62C-64ED-7DF5-81FA-E8D333C22781}"/>
              </a:ext>
            </a:extLst>
          </p:cNvPr>
          <p:cNvSpPr>
            <a:spLocks noGrp="1"/>
          </p:cNvSpPr>
          <p:nvPr>
            <p:ph idx="1"/>
          </p:nvPr>
        </p:nvSpPr>
        <p:spPr>
          <a:xfrm>
            <a:off x="749705" y="1567507"/>
            <a:ext cx="10682363" cy="4332318"/>
          </a:xfrm>
        </p:spPr>
        <p:txBody>
          <a:bodyPr/>
          <a:lstStyle/>
          <a:p>
            <a:pPr marL="0" indent="0">
              <a:buNone/>
            </a:pPr>
            <a:r>
              <a:rPr lang="fr-CA"/>
              <a:t>Modérateur(-</a:t>
            </a:r>
            <a:r>
              <a:rPr lang="fr-CA" err="1"/>
              <a:t>trice</a:t>
            </a:r>
            <a:r>
              <a:rPr lang="fr-CA"/>
              <a:t>) : [nom du modérateur]</a:t>
            </a:r>
          </a:p>
          <a:p>
            <a:endParaRPr lang="fr-CA"/>
          </a:p>
          <a:p>
            <a:pPr marL="0" indent="0">
              <a:buNone/>
            </a:pPr>
            <a:r>
              <a:rPr lang="fr-CA"/>
              <a:t>Liens avec des commanditaires financiers :</a:t>
            </a:r>
          </a:p>
          <a:p>
            <a:r>
              <a:rPr lang="fr-CA"/>
              <a:t>Subventions ou soutien à la recherche :</a:t>
            </a:r>
          </a:p>
          <a:p>
            <a:r>
              <a:rPr lang="fr-CA"/>
              <a:t>Bureau des conférenciers ou honoraires : </a:t>
            </a:r>
          </a:p>
          <a:p>
            <a:r>
              <a:rPr lang="fr-CA"/>
              <a:t>Frais de consultation : </a:t>
            </a:r>
          </a:p>
          <a:p>
            <a:r>
              <a:rPr lang="fr-CA"/>
              <a:t>Brevet :</a:t>
            </a:r>
          </a:p>
          <a:p>
            <a:r>
              <a:rPr lang="fr-CA"/>
              <a:t>Autres :</a:t>
            </a:r>
          </a:p>
          <a:p>
            <a:endParaRPr lang="en-CA"/>
          </a:p>
        </p:txBody>
      </p:sp>
      <p:sp>
        <p:nvSpPr>
          <p:cNvPr id="6" name="Footer Placeholder 5">
            <a:extLst>
              <a:ext uri="{FF2B5EF4-FFF2-40B4-BE49-F238E27FC236}">
                <a16:creationId xmlns:a16="http://schemas.microsoft.com/office/drawing/2014/main" id="{78A66D1C-2625-4E2A-990C-D91BE523B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03181-A15F-4212-9C81-F0D1733DAD00}"/>
              </a:ext>
            </a:extLst>
          </p:cNvPr>
          <p:cNvSpPr>
            <a:spLocks noGrp="1"/>
          </p:cNvSpPr>
          <p:nvPr>
            <p:ph type="sldNum" sz="quarter" idx="12"/>
          </p:nvPr>
        </p:nvSpPr>
        <p:spPr/>
        <p:txBody>
          <a:bodyPr/>
          <a:lstStyle/>
          <a:p>
            <a:fld id="{2789393D-23C3-F148-91BA-4F8B005EBEDD}" type="slidenum">
              <a:rPr lang="en-US" smtClean="0"/>
              <a:pPr/>
              <a:t>5</a:t>
            </a:fld>
            <a:endParaRPr lang="en-US"/>
          </a:p>
        </p:txBody>
      </p:sp>
    </p:spTree>
    <p:extLst>
      <p:ext uri="{BB962C8B-B14F-4D97-AF65-F5344CB8AC3E}">
        <p14:creationId xmlns:p14="http://schemas.microsoft.com/office/powerpoint/2010/main" val="860386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 name="Titre 1"/>
          <p:cNvSpPr txBox="1">
            <a:spLocks noGrp="1"/>
          </p:cNvSpPr>
          <p:nvPr>
            <p:ph type="title"/>
            <p:custDataLst>
              <p:tags r:id="rId1"/>
            </p:custDataLst>
          </p:nvPr>
        </p:nvSpPr>
        <p:spPr>
          <a:xfrm>
            <a:off x="748665" y="161925"/>
            <a:ext cx="10485438" cy="1046163"/>
          </a:xfrm>
        </p:spPr>
        <p:txBody>
          <a:bodyPr>
            <a:normAutofit/>
          </a:bodyPr>
          <a:lstStyle/>
          <a:p>
            <a:r>
              <a:rPr lang="fr-FR" sz="3200"/>
              <a:t>Vaccins contre le zona : indications (PIQ)</a:t>
            </a:r>
            <a:endParaRPr lang="fr-FR"/>
          </a:p>
        </p:txBody>
      </p:sp>
      <p:sp>
        <p:nvSpPr>
          <p:cNvPr id="2" name="ZoneTexte 1"/>
          <p:cNvSpPr txBox="1"/>
          <p:nvPr>
            <p:custDataLst>
              <p:tags r:id="rId2"/>
            </p:custDataLst>
          </p:nvPr>
        </p:nvSpPr>
        <p:spPr>
          <a:xfrm>
            <a:off x="9572977" y="-79022"/>
            <a:ext cx="123169"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t">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gl-E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mc:AlternateContent xmlns:mc="http://schemas.openxmlformats.org/markup-compatibility/2006" xmlns:p14="http://schemas.microsoft.com/office/powerpoint/2010/main">
        <mc:Choice Requires="p14">
          <p:contentPart p14:bwMode="auto" r:id="rId5">
            <p14:nvContentPartPr>
              <p14:cNvPr id="4" name="Entrée manuscrite 3">
                <a:extLst>
                  <a:ext uri="{FF2B5EF4-FFF2-40B4-BE49-F238E27FC236}">
                    <a16:creationId xmlns:a16="http://schemas.microsoft.com/office/drawing/2014/main" id="{AAA49D9A-142F-C469-C3B4-3BBD36823686}"/>
                  </a:ext>
                </a:extLst>
              </p14:cNvPr>
              <p14:cNvContentPartPr/>
              <p14:nvPr/>
            </p14:nvContentPartPr>
            <p14:xfrm>
              <a:off x="8410308" y="1152941"/>
              <a:ext cx="360" cy="360"/>
            </p14:xfrm>
          </p:contentPart>
        </mc:Choice>
        <mc:Fallback xmlns="">
          <p:pic>
            <p:nvPicPr>
              <p:cNvPr id="4" name="Entrée manuscrite 3">
                <a:extLst>
                  <a:ext uri="{FF2B5EF4-FFF2-40B4-BE49-F238E27FC236}">
                    <a16:creationId xmlns:a16="http://schemas.microsoft.com/office/drawing/2014/main" id="{AAA49D9A-142F-C469-C3B4-3BBD36823686}"/>
                  </a:ext>
                </a:extLst>
              </p:cNvPr>
              <p:cNvPicPr/>
              <p:nvPr/>
            </p:nvPicPr>
            <p:blipFill>
              <a:blip r:embed="rId7"/>
              <a:stretch>
                <a:fillRect/>
              </a:stretch>
            </p:blipFill>
            <p:spPr>
              <a:xfrm>
                <a:off x="8401308" y="1143941"/>
                <a:ext cx="18000" cy="18000"/>
              </a:xfrm>
              <a:prstGeom prst="rect">
                <a:avLst/>
              </a:prstGeom>
            </p:spPr>
          </p:pic>
        </mc:Fallback>
      </mc:AlternateContent>
      <p:sp>
        <p:nvSpPr>
          <p:cNvPr id="23" name="Slide Number Placeholder 22">
            <a:extLst>
              <a:ext uri="{FF2B5EF4-FFF2-40B4-BE49-F238E27FC236}">
                <a16:creationId xmlns:a16="http://schemas.microsoft.com/office/drawing/2014/main" id="{2BD6D5FD-45CE-4863-8BEA-6BE2304FC87C}"/>
              </a:ext>
            </a:extLst>
          </p:cNvPr>
          <p:cNvSpPr>
            <a:spLocks noGrp="1"/>
          </p:cNvSpPr>
          <p:nvPr>
            <p:ph type="sldNum" sz="quarter" idx="12"/>
          </p:nvPr>
        </p:nvSpPr>
        <p:spPr/>
        <p:txBody>
          <a:bodyPr/>
          <a:lstStyle/>
          <a:p>
            <a:fld id="{2789393D-23C3-F148-91BA-4F8B005EBEDD}" type="slidenum">
              <a:rPr lang="en-US" smtClean="0"/>
              <a:pPr/>
              <a:t>50</a:t>
            </a:fld>
            <a:endParaRPr lang="en-US"/>
          </a:p>
        </p:txBody>
      </p:sp>
      <p:sp>
        <p:nvSpPr>
          <p:cNvPr id="3" name="TextBox 2">
            <a:extLst>
              <a:ext uri="{FF2B5EF4-FFF2-40B4-BE49-F238E27FC236}">
                <a16:creationId xmlns:a16="http://schemas.microsoft.com/office/drawing/2014/main" id="{0C06EA24-19AC-7D5F-D6CD-370E7C115B33}"/>
              </a:ext>
            </a:extLst>
          </p:cNvPr>
          <p:cNvSpPr txBox="1"/>
          <p:nvPr/>
        </p:nvSpPr>
        <p:spPr>
          <a:xfrm>
            <a:off x="752821" y="1607549"/>
            <a:ext cx="11009688"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rPr>
              <a:t>Le CIQ recommande l’utilisation du vaccin Zona-SU de préférence à celle du vaccin Zona-VA</a:t>
            </a:r>
            <a:endParaRPr lang="en-US" sz="2200"/>
          </a:p>
        </p:txBody>
      </p:sp>
      <p:sp>
        <p:nvSpPr>
          <p:cNvPr id="5" name="Footer Placeholder 7">
            <a:extLst>
              <a:ext uri="{FF2B5EF4-FFF2-40B4-BE49-F238E27FC236}">
                <a16:creationId xmlns:a16="http://schemas.microsoft.com/office/drawing/2014/main" id="{96C94BAD-DB9E-F14A-7EED-3E3742D2945D}"/>
              </a:ext>
            </a:extLst>
          </p:cNvPr>
          <p:cNvSpPr txBox="1">
            <a:spLocks/>
          </p:cNvSpPr>
          <p:nvPr/>
        </p:nvSpPr>
        <p:spPr>
          <a:xfrm>
            <a:off x="761441" y="5912108"/>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 L’arthrite rhumatoïde, le lupus érythémateux disséminé, la maladie intestinale inflammatoire chronique, </a:t>
            </a:r>
            <a:r>
              <a:rPr kumimoji="0" lang="fr-CA" sz="900" b="1" i="0" u="none" strike="noStrike" kern="1200" cap="none" spc="0" normalizeH="0" baseline="0" noProof="0" dirty="0">
                <a:ln>
                  <a:noFill/>
                </a:ln>
                <a:solidFill>
                  <a:srgbClr val="F87FAE">
                    <a:lumMod val="50000"/>
                  </a:srgbClr>
                </a:solidFill>
                <a:effectLst/>
                <a:uLnTx/>
                <a:uFillTx/>
                <a:latin typeface="Calibri" panose="020F0502020204030204" pitchFamily="34" charset="0"/>
                <a:ea typeface="+mn-ea"/>
                <a:cs typeface="+mn-cs"/>
              </a:rPr>
              <a:t>la b</a:t>
            </a:r>
            <a:r>
              <a:rPr kumimoji="0" lang="fr-CA" sz="900" b="1" i="0" u="none" strike="noStrike" kern="1200" cap="none" spc="0" normalizeH="0" baseline="0" noProof="0" dirty="0">
                <a:ln>
                  <a:noFill/>
                </a:ln>
                <a:solidFill>
                  <a:srgbClr val="F87FAE">
                    <a:lumMod val="50000"/>
                  </a:srgbClr>
                </a:solidFill>
                <a:effectLst/>
                <a:uLnTx/>
                <a:uFillTx/>
                <a:latin typeface="Calibri" panose="020F0502020204030204" pitchFamily="34" charset="0"/>
                <a:ea typeface="+mn-ea"/>
                <a:cs typeface="Calibri" panose="020F0502020204030204" pitchFamily="34" charset="0"/>
              </a:rPr>
              <a:t>ronchopneumopathie chronique obstructive (BPCO)</a:t>
            </a:r>
            <a:r>
              <a:rPr kumimoji="0" lang="fr-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 ou l’asthme bronchique, les maladies rénales chroniques et le diabète insulinodépendant.</a:t>
            </a:r>
            <a:endParaRPr kumimoji="0" lang="fr-FR"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endParaRPr>
          </a:p>
          <a:p>
            <a:pPr marL="0" marR="0" lvl="0" indent="0" algn="l" defTabSz="609585" rtl="0" eaLnBrk="1" fontAlgn="auto" latinLnBrk="0" hangingPunct="1">
              <a:lnSpc>
                <a:spcPct val="9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CIQ : Comité sur l’immunisation du Québec; PIQ : Protocole d’immunisation du Québec; </a:t>
            </a:r>
            <a:r>
              <a:rPr kumimoji="0" lang="en-CA" sz="900" b="0" i="0" u="none" strike="noStrike" cap="none" normalizeH="0" baseline="0" noProof="0" dirty="0">
                <a:ln>
                  <a:noFill/>
                </a:ln>
                <a:uLnTx/>
                <a:uFillTx/>
                <a:latin typeface="Calibri" panose="020F0502020204030204" pitchFamily="34" charset="0"/>
                <a:ea typeface="+mn-ea"/>
                <a:cs typeface="+mn-cs"/>
              </a:rPr>
              <a:t>G : </a:t>
            </a:r>
            <a:r>
              <a:rPr kumimoji="0" lang="en-CA" sz="900" b="0" i="0" u="none" strike="noStrike" cap="none" normalizeH="0" baseline="0" noProof="0" dirty="0" err="1">
                <a:ln>
                  <a:noFill/>
                </a:ln>
                <a:uLnTx/>
                <a:uFillTx/>
                <a:latin typeface="Calibri" panose="020F0502020204030204" pitchFamily="34" charset="0"/>
                <a:ea typeface="+mn-ea"/>
                <a:cs typeface="+mn-cs"/>
              </a:rPr>
              <a:t>Gratuit</a:t>
            </a:r>
            <a:r>
              <a:rPr kumimoji="0" lang="en-CA" sz="900" b="0" i="0" u="none" strike="noStrike" cap="none" normalizeH="0" baseline="0" noProof="0" dirty="0">
                <a:ln>
                  <a:noFill/>
                </a:ln>
                <a:uLnTx/>
                <a:uFillTx/>
                <a:latin typeface="Calibri" panose="020F0502020204030204" pitchFamily="34" charset="0"/>
                <a:ea typeface="+mn-ea"/>
                <a:cs typeface="+mn-cs"/>
              </a:rPr>
              <a:t>; R : </a:t>
            </a:r>
            <a:r>
              <a:rPr kumimoji="0" lang="en-CA" sz="900" b="0" i="0" u="none" strike="noStrike" cap="none" normalizeH="0" baseline="0" noProof="0" dirty="0" err="1">
                <a:ln>
                  <a:noFill/>
                </a:ln>
                <a:uLnTx/>
                <a:uFillTx/>
                <a:latin typeface="Calibri" panose="020F0502020204030204" pitchFamily="34" charset="0"/>
                <a:ea typeface="+mn-ea"/>
                <a:cs typeface="+mn-cs"/>
              </a:rPr>
              <a:t>Recommandée</a:t>
            </a:r>
            <a:r>
              <a:rPr kumimoji="0" lang="en-CA" sz="900" b="0" i="0" u="none" strike="noStrike" cap="none" normalizeH="0" baseline="0" noProof="0" dirty="0">
                <a:ln>
                  <a:noFill/>
                </a:ln>
                <a:uLnTx/>
                <a:uFillTx/>
                <a:latin typeface="Calibri" panose="020F0502020204030204" pitchFamily="34" charset="0"/>
                <a:ea typeface="+mn-ea"/>
                <a:cs typeface="+mn-cs"/>
              </a:rPr>
              <a:t>; A : </a:t>
            </a:r>
            <a:r>
              <a:rPr kumimoji="0" lang="en-CA" sz="900" b="0" i="0" u="none" strike="noStrike" cap="none" normalizeH="0" baseline="0" noProof="0" dirty="0" err="1">
                <a:ln>
                  <a:noFill/>
                </a:ln>
                <a:uLnTx/>
                <a:uFillTx/>
                <a:latin typeface="Calibri" panose="020F0502020204030204" pitchFamily="34" charset="0"/>
                <a:ea typeface="+mn-ea"/>
                <a:cs typeface="+mn-cs"/>
              </a:rPr>
              <a:t>Autorisée</a:t>
            </a:r>
            <a:endParaRPr kumimoji="0" lang="en-US"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endParaRPr>
          </a:p>
          <a:p>
            <a:pPr marL="0" marR="0" lvl="0" indent="0" algn="l" defTabSz="609585" rtl="0" eaLnBrk="1" fontAlgn="auto" latinLnBrk="0" hangingPunct="1">
              <a:lnSpc>
                <a:spcPct val="90000"/>
              </a:lnSpc>
              <a:spcBef>
                <a:spcPts val="0"/>
              </a:spcBef>
              <a:spcAft>
                <a:spcPts val="0"/>
              </a:spcAft>
              <a:buClrTx/>
              <a:buSzTx/>
              <a:buFontTx/>
              <a:buNone/>
              <a:tabLst/>
              <a:defRPr/>
            </a:pPr>
            <a:r>
              <a:rPr kumimoji="0" lang="en-CA" sz="900" b="0" i="0" u="none" strike="noStrike" kern="1200" cap="none" spc="0" normalizeH="0" baseline="0" noProof="0" dirty="0" err="1">
                <a:ln>
                  <a:noFill/>
                </a:ln>
                <a:solidFill>
                  <a:srgbClr val="555555"/>
                </a:solidFill>
                <a:effectLst/>
                <a:uLnTx/>
                <a:uFillTx/>
                <a:latin typeface="Calibri" panose="020F0502020204030204" pitchFamily="34" charset="0"/>
                <a:ea typeface="+mn-ea"/>
                <a:cs typeface="Calibri" panose="020F0502020204030204" pitchFamily="34" charset="0"/>
              </a:rPr>
              <a:t>Ministère</a:t>
            </a:r>
            <a:r>
              <a:rPr kumimoji="0" lang="en-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 de la </a:t>
            </a:r>
            <a:r>
              <a:rPr kumimoji="0" lang="en-CA" sz="900" b="0" i="0" u="none" strike="noStrike" kern="1200" cap="none" spc="0" normalizeH="0" baseline="0" noProof="0" dirty="0" err="1">
                <a:ln>
                  <a:noFill/>
                </a:ln>
                <a:solidFill>
                  <a:srgbClr val="555555"/>
                </a:solidFill>
                <a:effectLst/>
                <a:uLnTx/>
                <a:uFillTx/>
                <a:latin typeface="Calibri" panose="020F0502020204030204" pitchFamily="34" charset="0"/>
                <a:ea typeface="+mn-ea"/>
                <a:cs typeface="Calibri" panose="020F0502020204030204" pitchFamily="34" charset="0"/>
              </a:rPr>
              <a:t>Santé</a:t>
            </a:r>
            <a:r>
              <a:rPr kumimoji="0" lang="en-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 et des Services </a:t>
            </a:r>
            <a:r>
              <a:rPr kumimoji="0" lang="en-CA" sz="900" b="0" i="0" u="none" strike="noStrike" kern="1200" cap="none" spc="0" normalizeH="0" baseline="0" noProof="0" dirty="0" err="1">
                <a:ln>
                  <a:noFill/>
                </a:ln>
                <a:solidFill>
                  <a:srgbClr val="555555"/>
                </a:solidFill>
                <a:effectLst/>
                <a:uLnTx/>
                <a:uFillTx/>
                <a:latin typeface="Calibri" panose="020F0502020204030204" pitchFamily="34" charset="0"/>
                <a:ea typeface="+mn-ea"/>
                <a:cs typeface="Calibri" panose="020F0502020204030204" pitchFamily="34" charset="0"/>
              </a:rPr>
              <a:t>sociaux</a:t>
            </a:r>
            <a:r>
              <a:rPr kumimoji="0" lang="en-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en-CA" sz="900" b="0" i="1"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PIQ</a:t>
            </a:r>
            <a:r>
              <a:rPr kumimoji="0" lang="en-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 [En </a:t>
            </a:r>
            <a:r>
              <a:rPr kumimoji="0" lang="en-CA" sz="900" b="0" i="0" u="none" strike="noStrike" kern="1200" cap="none" spc="0" normalizeH="0" baseline="0" noProof="0" dirty="0" err="1">
                <a:ln>
                  <a:noFill/>
                </a:ln>
                <a:solidFill>
                  <a:srgbClr val="555555"/>
                </a:solidFill>
                <a:effectLst/>
                <a:uLnTx/>
                <a:uFillTx/>
                <a:latin typeface="Calibri" panose="020F0502020204030204" pitchFamily="34" charset="0"/>
                <a:ea typeface="+mn-ea"/>
                <a:cs typeface="Calibri" panose="020F0502020204030204" pitchFamily="34" charset="0"/>
              </a:rPr>
              <a:t>ligne</a:t>
            </a:r>
            <a:r>
              <a:rPr kumimoji="0" lang="en-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mis à jour le </a:t>
            </a:r>
            <a:r>
              <a:rPr kumimoji="0" lang="en-CA" b="0" i="0" u="none" strike="noStrike" kern="1200" cap="none" spc="0" normalizeH="0" baseline="0" noProof="0" dirty="0">
                <a:ln>
                  <a:noFill/>
                </a:ln>
                <a:effectLst/>
                <a:uLnTx/>
                <a:uFillTx/>
                <a:cs typeface="Calibri" panose="020F0502020204030204" pitchFamily="34" charset="0"/>
              </a:rPr>
              <a:t>20 </a:t>
            </a:r>
            <a:r>
              <a:rPr kumimoji="0" lang="en-CA" b="0" i="0" u="none" strike="noStrike" kern="1200" cap="none" spc="0" normalizeH="0" baseline="0" noProof="0" dirty="0" err="1">
                <a:ln>
                  <a:noFill/>
                </a:ln>
                <a:effectLst/>
                <a:uLnTx/>
                <a:uFillTx/>
                <a:cs typeface="Calibri" panose="020F0502020204030204" pitchFamily="34" charset="0"/>
              </a:rPr>
              <a:t>avril</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2023,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8">
                  <a:extLst>
                    <a:ext uri="{A12FA001-AC4F-418D-AE19-62706E023703}">
                      <ahyp:hlinkClr xmlns:ahyp="http://schemas.microsoft.com/office/drawing/2018/hyperlinkcolor" val="tx"/>
                    </a:ext>
                  </a:extLst>
                </a:hlinkClick>
              </a:rPr>
              <a:t>https://www.msss.gouv.qc.ca/professionnels/vaccination/piq-vaccins/zona-va-vaccin-vivant-attenue-contre-le-zona</a:t>
            </a:r>
            <a:r>
              <a:rPr kumimoji="0" lang="en-CA" sz="8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mis à jour le 20 </a:t>
            </a:r>
            <a:r>
              <a:rPr lang="en-CA" sz="900" dirty="0" err="1">
                <a:latin typeface="Calibri" panose="020F0502020204030204" pitchFamily="34" charset="0"/>
                <a:cs typeface="Calibri" panose="020F0502020204030204" pitchFamily="34" charset="0"/>
              </a:rPr>
              <a:t>avril</a:t>
            </a:r>
            <a:r>
              <a:rPr lang="en-CA" sz="900" dirty="0">
                <a:latin typeface="Calibri" panose="020F0502020204030204" pitchFamily="34" charset="0"/>
                <a:cs typeface="Calibri" panose="020F0502020204030204" pitchFamily="34" charset="0"/>
              </a:rPr>
              <a:t> 2023,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9">
                  <a:extLst>
                    <a:ext uri="{A12FA001-AC4F-418D-AE19-62706E023703}">
                      <ahyp:hlinkClr xmlns:ahyp="http://schemas.microsoft.com/office/drawing/2018/hyperlinkcolor" val="tx"/>
                    </a:ext>
                  </a:extLst>
                </a:hlinkClick>
              </a:rPr>
              <a:t>https://www.msss.gouv.qc.ca/professionnels/vaccination/piq-vaccins/zona-su-vaccin-sous-unitaire-contre-le-zona/</a:t>
            </a:r>
            <a:r>
              <a:rPr lang="en-CA" dirty="0">
                <a:solidFill>
                  <a:srgbClr val="555555"/>
                </a:solidFill>
                <a:cs typeface="Calibri" panose="020F0502020204030204" pitchFamily="34" charset="0"/>
              </a:rPr>
              <a:t>].</a:t>
            </a:r>
            <a:endParaRPr kumimoji="0" lang="en-CA" sz="900"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endParaRPr>
          </a:p>
        </p:txBody>
      </p:sp>
      <p:sp>
        <p:nvSpPr>
          <p:cNvPr id="16" name="Rectangle: Rounded Corners 15">
            <a:extLst>
              <a:ext uri="{FF2B5EF4-FFF2-40B4-BE49-F238E27FC236}">
                <a16:creationId xmlns:a16="http://schemas.microsoft.com/office/drawing/2014/main" id="{0D3FEE26-F7C4-4490-B0CB-E86A755A873D}"/>
              </a:ext>
            </a:extLst>
          </p:cNvPr>
          <p:cNvSpPr/>
          <p:nvPr/>
        </p:nvSpPr>
        <p:spPr>
          <a:xfrm>
            <a:off x="3606006" y="3527083"/>
            <a:ext cx="4979988" cy="1028082"/>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r>
              <a:rPr lang="fr-CA" dirty="0">
                <a:latin typeface="Calibri" panose="020F0502020204030204" pitchFamily="34" charset="0"/>
                <a:cs typeface="Calibri" panose="020F0502020204030204" pitchFamily="34" charset="0"/>
              </a:rPr>
              <a:t>Les personnes de ≥ 50 ans</a:t>
            </a:r>
          </a:p>
        </p:txBody>
      </p:sp>
      <p:sp>
        <p:nvSpPr>
          <p:cNvPr id="17" name="Oval 16">
            <a:extLst>
              <a:ext uri="{FF2B5EF4-FFF2-40B4-BE49-F238E27FC236}">
                <a16:creationId xmlns:a16="http://schemas.microsoft.com/office/drawing/2014/main" id="{A513A98D-3377-46D6-93FE-B2E0CD8EF21C}"/>
              </a:ext>
            </a:extLst>
          </p:cNvPr>
          <p:cNvSpPr/>
          <p:nvPr/>
        </p:nvSpPr>
        <p:spPr>
          <a:xfrm>
            <a:off x="3793328" y="3702115"/>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40000"/>
                    <a:lumOff val="60000"/>
                  </a:schemeClr>
                </a:solidFill>
                <a:latin typeface="Calibri" panose="020F0502020204030204" pitchFamily="34" charset="0"/>
                <a:cs typeface="Calibri" panose="020F0502020204030204" pitchFamily="34" charset="0"/>
              </a:rPr>
              <a:t>R</a:t>
            </a:r>
          </a:p>
        </p:txBody>
      </p:sp>
      <p:sp>
        <p:nvSpPr>
          <p:cNvPr id="18" name="Rectangle: Rounded Corners 17">
            <a:extLst>
              <a:ext uri="{FF2B5EF4-FFF2-40B4-BE49-F238E27FC236}">
                <a16:creationId xmlns:a16="http://schemas.microsoft.com/office/drawing/2014/main" id="{7873604B-B86B-4B76-BD4B-AE2EBA694C91}"/>
              </a:ext>
            </a:extLst>
          </p:cNvPr>
          <p:cNvSpPr/>
          <p:nvPr/>
        </p:nvSpPr>
        <p:spPr>
          <a:xfrm>
            <a:off x="6358572" y="2317334"/>
            <a:ext cx="4979988" cy="102808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a:t>
            </a:r>
            <a:r>
              <a:rPr lang="fr-FR" dirty="0" err="1">
                <a:latin typeface="Calibri" panose="020F0502020204030204" pitchFamily="34" charset="0"/>
                <a:cs typeface="Calibri" panose="020F0502020204030204" pitchFamily="34" charset="0"/>
              </a:rPr>
              <a:t>immuno-déprimées</a:t>
            </a:r>
            <a:r>
              <a:rPr lang="fr-FR" dirty="0">
                <a:latin typeface="Calibri" panose="020F0502020204030204" pitchFamily="34" charset="0"/>
                <a:cs typeface="Calibri" panose="020F0502020204030204" pitchFamily="34" charset="0"/>
              </a:rPr>
              <a:t> de ≥ 18 ans</a:t>
            </a:r>
            <a:endParaRPr lang="en-US" dirty="0">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FFCF6F50-352F-49FE-BD93-58E3F5F19F8B}"/>
              </a:ext>
            </a:extLst>
          </p:cNvPr>
          <p:cNvSpPr/>
          <p:nvPr/>
        </p:nvSpPr>
        <p:spPr>
          <a:xfrm>
            <a:off x="6568307" y="2492366"/>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
        <p:nvSpPr>
          <p:cNvPr id="20" name="Rectangle: Rounded Corners 19">
            <a:extLst>
              <a:ext uri="{FF2B5EF4-FFF2-40B4-BE49-F238E27FC236}">
                <a16:creationId xmlns:a16="http://schemas.microsoft.com/office/drawing/2014/main" id="{4B9489B7-A9D3-41CA-99A3-BB281AACF62B}"/>
              </a:ext>
            </a:extLst>
          </p:cNvPr>
          <p:cNvSpPr/>
          <p:nvPr/>
        </p:nvSpPr>
        <p:spPr>
          <a:xfrm>
            <a:off x="862013" y="4712905"/>
            <a:ext cx="10453687" cy="1075091"/>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de 18 à 49 ans qui présentent des conditions médicales chroniques augmentant leur risque de zona ou de ses complications*</a:t>
            </a:r>
            <a:endParaRPr lang="en-US"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783624CE-725F-46A4-8F02-5E3F3D11CF45}"/>
              </a:ext>
            </a:extLst>
          </p:cNvPr>
          <p:cNvSpPr/>
          <p:nvPr/>
        </p:nvSpPr>
        <p:spPr>
          <a:xfrm>
            <a:off x="1076231" y="4910090"/>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Calibri" panose="020F0502020204030204" pitchFamily="34" charset="0"/>
                <a:cs typeface="Calibri" panose="020F0502020204030204" pitchFamily="34" charset="0"/>
              </a:rPr>
              <a:t>A</a:t>
            </a:r>
          </a:p>
        </p:txBody>
      </p:sp>
      <p:sp>
        <p:nvSpPr>
          <p:cNvPr id="22" name="Rectangle: Rounded Corners 21">
            <a:extLst>
              <a:ext uri="{FF2B5EF4-FFF2-40B4-BE49-F238E27FC236}">
                <a16:creationId xmlns:a16="http://schemas.microsoft.com/office/drawing/2014/main" id="{95298092-56A9-4CE5-B18B-102F75305C11}"/>
              </a:ext>
            </a:extLst>
          </p:cNvPr>
          <p:cNvSpPr/>
          <p:nvPr/>
        </p:nvSpPr>
        <p:spPr>
          <a:xfrm>
            <a:off x="853440" y="2312248"/>
            <a:ext cx="4979988" cy="105709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CA" dirty="0">
                <a:latin typeface="Calibri" panose="020F0502020204030204" pitchFamily="34" charset="0"/>
                <a:cs typeface="Calibri" panose="020F0502020204030204" pitchFamily="34" charset="0"/>
              </a:rPr>
              <a:t>Les personnes âgées de 80 ans et plus</a:t>
            </a:r>
          </a:p>
        </p:txBody>
      </p:sp>
      <p:sp>
        <p:nvSpPr>
          <p:cNvPr id="24" name="Oval 23">
            <a:extLst>
              <a:ext uri="{FF2B5EF4-FFF2-40B4-BE49-F238E27FC236}">
                <a16:creationId xmlns:a16="http://schemas.microsoft.com/office/drawing/2014/main" id="{C02179E2-8B27-42D0-BFC0-D240449D4E3D}"/>
              </a:ext>
            </a:extLst>
          </p:cNvPr>
          <p:cNvSpPr/>
          <p:nvPr/>
        </p:nvSpPr>
        <p:spPr>
          <a:xfrm>
            <a:off x="1093286" y="2500436"/>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3223534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4D270CBE-9940-4470-BC00-EE4567F26B91}"/>
              </a:ext>
            </a:extLst>
          </p:cNvPr>
          <p:cNvSpPr>
            <a:spLocks noGrp="1"/>
          </p:cNvSpPr>
          <p:nvPr>
            <p:ph type="ftr" sz="quarter" idx="11"/>
          </p:nvPr>
        </p:nvSpPr>
        <p:spPr>
          <a:xfrm>
            <a:off x="762950" y="5919220"/>
            <a:ext cx="10669118" cy="609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555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BPCO : bronchopneumopathie chronique obstructive; CDC : Centers for </a:t>
            </a:r>
            <a:r>
              <a:rPr lang="fr-CA" err="1">
                <a:solidFill>
                  <a:srgbClr val="555555"/>
                </a:solidFill>
                <a:ea typeface="+mn-lt"/>
                <a:cs typeface="Calibri" panose="020F0502020204030204" pitchFamily="34" charset="0"/>
              </a:rPr>
              <a:t>Disease</a:t>
            </a:r>
            <a:r>
              <a:rPr lang="fr-CA">
                <a:solidFill>
                  <a:srgbClr val="555555"/>
                </a:solidFill>
                <a:ea typeface="+mn-lt"/>
                <a:cs typeface="Calibri" panose="020F0502020204030204" pitchFamily="34" charset="0"/>
              </a:rPr>
              <a:t> Control and Prevention; </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OMS : Organisation mondiale de la Santé; VEMS : volume expiratoire maximal par seconde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Global Initiative for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lt"/>
                <a:cs typeface="Calibri" panose="020F0502020204030204" pitchFamily="34" charset="0"/>
              </a:rPr>
              <a:t>Chronic</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 Obstructive Lung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lt"/>
                <a:cs typeface="Calibri" panose="020F0502020204030204" pitchFamily="34" charset="0"/>
              </a:rPr>
              <a:t>Disease</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 – GOLD. Global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lt"/>
                <a:cs typeface="Calibri" panose="020F0502020204030204" pitchFamily="34" charset="0"/>
              </a:rPr>
              <a:t>strategy</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 for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lt"/>
                <a:cs typeface="Calibri" panose="020F0502020204030204" pitchFamily="34" charset="0"/>
              </a:rPr>
              <a:t>prevention</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lt"/>
                <a:cs typeface="Calibri" panose="020F0502020204030204" pitchFamily="34" charset="0"/>
              </a:rPr>
              <a:t>diagnosis</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lt"/>
                <a:cs typeface="Calibri" panose="020F0502020204030204" pitchFamily="34" charset="0"/>
              </a:rPr>
              <a:t> and management of COPD: 2022 Report </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rPr>
              <a:t>© 2022 Global Initiative for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ea"/>
                <a:cs typeface="+mn-cs"/>
              </a:rPr>
              <a:t>Chronic</a:t>
            </a:r>
            <a:r>
              <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rPr>
              <a:t> Obstructive Lung </a:t>
            </a:r>
            <a:r>
              <a:rPr kumimoji="0" lang="fr-CA" sz="900" b="0" i="0" u="none" strike="noStrike" kern="1200" cap="none" spc="0" normalizeH="0" baseline="0" noProof="0" err="1">
                <a:ln>
                  <a:noFill/>
                </a:ln>
                <a:solidFill>
                  <a:srgbClr val="555555"/>
                </a:solidFill>
                <a:effectLst/>
                <a:uLnTx/>
                <a:uFillTx/>
                <a:latin typeface="Calibri" panose="020F0502020204030204" pitchFamily="34" charset="0"/>
                <a:ea typeface="+mn-ea"/>
                <a:cs typeface="+mn-cs"/>
              </a:rPr>
              <a:t>Disease</a:t>
            </a:r>
            <a:endParaRPr kumimoji="0" lang="fr-CA" sz="900" b="0" i="0" u="none" strike="noStrike" kern="1200" cap="none" spc="0" normalizeH="0" baseline="0" noProof="0">
              <a:ln>
                <a:noFill/>
              </a:ln>
              <a:solidFill>
                <a:srgbClr val="555555"/>
              </a:solidFill>
              <a:effectLst/>
              <a:uLnTx/>
              <a:uFillTx/>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F1D87405-F12A-E548-9694-AA2865A25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013" y="64422"/>
            <a:ext cx="4630651" cy="1240353"/>
          </a:xfrm>
          <a:prstGeom prst="rect">
            <a:avLst/>
          </a:prstGeom>
        </p:spPr>
      </p:pic>
      <p:sp>
        <p:nvSpPr>
          <p:cNvPr id="11" name="Slide Number Placeholder 10">
            <a:extLst>
              <a:ext uri="{FF2B5EF4-FFF2-40B4-BE49-F238E27FC236}">
                <a16:creationId xmlns:a16="http://schemas.microsoft.com/office/drawing/2014/main" id="{9267AC31-793C-40F0-A8A7-D32A8BC10F5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89393D-23C3-F148-91BA-4F8B005EBEDD}"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AD79149-832C-4365-9FB6-B6D054B38D25}"/>
              </a:ext>
            </a:extLst>
          </p:cNvPr>
          <p:cNvSpPr txBox="1"/>
          <p:nvPr/>
        </p:nvSpPr>
        <p:spPr>
          <a:xfrm>
            <a:off x="769850" y="1528905"/>
            <a:ext cx="1029993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a:ln>
                  <a:noFill/>
                </a:ln>
                <a:solidFill>
                  <a:srgbClr val="F87FAE">
                    <a:lumMod val="50000"/>
                  </a:srgbClr>
                </a:solidFill>
                <a:effectLst/>
                <a:uLnTx/>
                <a:uFillTx/>
                <a:latin typeface="Calibri" panose="020F0502020204030204" pitchFamily="34" charset="0"/>
                <a:ea typeface="+mn-ea"/>
                <a:cs typeface="Calibri" panose="020F0502020204030204" pitchFamily="34" charset="0"/>
              </a:rPr>
              <a:t>VACCINATION CHEZ LES PATIENTS ATTEINTS DE BPCO STABLE</a:t>
            </a:r>
          </a:p>
        </p:txBody>
      </p:sp>
      <p:sp>
        <p:nvSpPr>
          <p:cNvPr id="10" name="TextBox 9">
            <a:extLst>
              <a:ext uri="{FF2B5EF4-FFF2-40B4-BE49-F238E27FC236}">
                <a16:creationId xmlns:a16="http://schemas.microsoft.com/office/drawing/2014/main" id="{6A3CFB54-5178-433A-B5B3-152CD9F4A59E}"/>
              </a:ext>
            </a:extLst>
          </p:cNvPr>
          <p:cNvSpPr txBox="1"/>
          <p:nvPr/>
        </p:nvSpPr>
        <p:spPr>
          <a:xfrm>
            <a:off x="759932" y="2076505"/>
            <a:ext cx="11063768" cy="3818336"/>
          </a:xfrm>
          <a:prstGeom prst="rect">
            <a:avLst/>
          </a:prstGeom>
        </p:spPr>
        <p:txBody>
          <a:bodyPr vert="horz" lIns="91440" tIns="45720" rIns="91440" bIns="45720" rtlCol="0" anchor="t" anchorCtr="0">
            <a:noAutofit/>
          </a:bodyPr>
          <a:lstStyle>
            <a:lvl1pPr marL="232828" lvl="0" indent="-232828" defTabSz="914377">
              <a:lnSpc>
                <a:spcPct val="90000"/>
              </a:lnSpc>
              <a:spcBef>
                <a:spcPts val="0"/>
              </a:spcBef>
              <a:spcAft>
                <a:spcPts val="600"/>
              </a:spcAft>
              <a:buClr>
                <a:schemeClr val="accent1"/>
              </a:buClr>
              <a:buFont typeface="Arial" panose="020B0604020202020204" pitchFamily="34" charset="0"/>
              <a:buChar char="•"/>
              <a:tabLst/>
              <a:defRPr sz="2800">
                <a:latin typeface="Calibri" panose="020F0502020204030204" pitchFamily="34" charset="0"/>
                <a:cs typeface="Calibri" panose="020F0502020204030204" pitchFamily="34" charset="0"/>
              </a:defRPr>
            </a:lvl1pPr>
            <a:lvl2pPr marL="459306" lvl="1" indent="-234945" defTabSz="914377">
              <a:lnSpc>
                <a:spcPct val="90000"/>
              </a:lnSpc>
              <a:spcBef>
                <a:spcPts val="0"/>
              </a:spcBef>
              <a:spcAft>
                <a:spcPts val="600"/>
              </a:spcAft>
              <a:buFont typeface="Arial" panose="020B0604020202020204" pitchFamily="34" charset="0"/>
              <a:buChar char="•"/>
              <a:tabLst/>
              <a:defRPr>
                <a:solidFill>
                  <a:schemeClr val="accent2"/>
                </a:solidFill>
                <a:latin typeface="Calibri" panose="020F0502020204030204" pitchFamily="34" charset="0"/>
                <a:cs typeface="Calibri" panose="020F0502020204030204" pitchFamily="34" charset="0"/>
              </a:defRPr>
            </a:lvl2pPr>
            <a:lvl3pPr marL="615935" lvl="2" indent="-148163" defTabSz="914377">
              <a:lnSpc>
                <a:spcPct val="90000"/>
              </a:lnSpc>
              <a:spcBef>
                <a:spcPts val="0"/>
              </a:spcBef>
              <a:spcAft>
                <a:spcPts val="600"/>
              </a:spcAft>
              <a:buFont typeface="Arial" panose="020B0604020202020204" pitchFamily="34" charset="0"/>
              <a:buChar char="•"/>
              <a:tabLst/>
              <a:defRPr sz="1800">
                <a:solidFill>
                  <a:schemeClr val="accent1"/>
                </a:solidFill>
                <a:latin typeface="Calibri" panose="020F0502020204030204" pitchFamily="34" charset="0"/>
                <a:cs typeface="Calibri" panose="020F0502020204030204" pitchFamily="34" charset="0"/>
              </a:defRPr>
            </a:lvl3pPr>
            <a:lvl4pPr marL="798513" lvl="3" indent="-147638" defTabSz="914377">
              <a:lnSpc>
                <a:spcPct val="90000"/>
              </a:lnSpc>
              <a:spcBef>
                <a:spcPts val="0"/>
              </a:spcBef>
              <a:spcAft>
                <a:spcPts val="600"/>
              </a:spcAft>
              <a:buFont typeface="Arial" panose="020B0604020202020204" pitchFamily="34" charset="0"/>
              <a:buChar char="•"/>
              <a:tabLst/>
              <a:defRPr sz="1800">
                <a:solidFill>
                  <a:schemeClr val="accent2">
                    <a:lumMod val="60000"/>
                    <a:lumOff val="40000"/>
                  </a:schemeClr>
                </a:solidFill>
                <a:latin typeface="Calibri" panose="020F0502020204030204" pitchFamily="34" charset="0"/>
                <a:cs typeface="Calibri" panose="020F0502020204030204" pitchFamily="34" charset="0"/>
              </a:defRPr>
            </a:lvl4pPr>
            <a:lvl5pPr marL="1030288" lvl="4" indent="-147638" defTabSz="914377">
              <a:lnSpc>
                <a:spcPct val="90000"/>
              </a:lnSpc>
              <a:spcBef>
                <a:spcPts val="0"/>
              </a:spcBef>
              <a:spcAft>
                <a:spcPts val="600"/>
              </a:spcAft>
              <a:buFont typeface="Arial" panose="020B0604020202020204" pitchFamily="34" charset="0"/>
              <a:buChar char="•"/>
              <a:tabLst/>
              <a:defRPr sz="1800">
                <a:solidFill>
                  <a:schemeClr val="accent2">
                    <a:lumMod val="60000"/>
                    <a:lumOff val="40000"/>
                  </a:schemeClr>
                </a:solidFill>
                <a:latin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marL="232828" marR="0" lvl="0" indent="-232828" algn="l" defTabSz="914377" rtl="0" eaLnBrk="1" fontAlgn="auto" latinLnBrk="0" hangingPunct="1">
              <a:lnSpc>
                <a:spcPct val="90000"/>
              </a:lnSpc>
              <a:spcBef>
                <a:spcPts val="0"/>
              </a:spcBef>
              <a:spcAft>
                <a:spcPts val="1800"/>
              </a:spcAft>
              <a:buClr>
                <a:srgbClr val="F87FAE"/>
              </a:buClr>
              <a:buSzTx/>
              <a:buFont typeface="Arial" panose="020B0604020202020204" pitchFamily="34" charset="0"/>
              <a:buChar char="•"/>
              <a:tabLst/>
              <a:defRPr/>
            </a:pP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 vaccination contre la grippe diminue les maladies graves et la mortalité chez les patients atteints de BPCO </a:t>
            </a:r>
            <a:b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(preuve de niveau B)</a:t>
            </a:r>
          </a:p>
          <a:p>
            <a:pPr marL="232828" marR="0" lvl="0" indent="-232828" algn="l" defTabSz="914377" rtl="0" eaLnBrk="1" fontAlgn="auto" latinLnBrk="0" hangingPunct="1">
              <a:lnSpc>
                <a:spcPct val="90000"/>
              </a:lnSpc>
              <a:spcBef>
                <a:spcPts val="0"/>
              </a:spcBef>
              <a:spcAft>
                <a:spcPts val="1800"/>
              </a:spcAft>
              <a:buClr>
                <a:srgbClr val="F87FAE"/>
              </a:buClr>
              <a:buSzTx/>
              <a:buFont typeface="Arial" panose="020B0604020202020204" pitchFamily="34" charset="0"/>
              <a:buChar char="•"/>
              <a:tabLst/>
              <a:defRPr/>
            </a:pP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L’OMS et les CDC recommandent la vaccination contre le SRAS-CoV-2 (COVID-19) chez les personnes atteintes de BPCO </a:t>
            </a:r>
            <a:b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(preuve de niveau B)</a:t>
            </a:r>
          </a:p>
          <a:p>
            <a:pPr marL="232828" marR="0" lvl="0" indent="-232828" algn="l" defTabSz="914377" rtl="0" eaLnBrk="1" fontAlgn="auto" latinLnBrk="0" hangingPunct="1">
              <a:lnSpc>
                <a:spcPct val="90000"/>
              </a:lnSpc>
              <a:spcBef>
                <a:spcPts val="0"/>
              </a:spcBef>
              <a:spcAft>
                <a:spcPts val="1800"/>
              </a:spcAft>
              <a:buClr>
                <a:srgbClr val="F87FAE"/>
              </a:buClr>
              <a:buSzTx/>
              <a:buFont typeface="Arial" panose="020B0604020202020204" pitchFamily="34" charset="0"/>
              <a:buChar char="•"/>
              <a:tabLst/>
              <a:defRPr/>
            </a:pP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Le vaccin polysaccharidique 23-valent contre le pneumocoque (PPSV23) s’est avéré capable de diminuer l’incidence de la pneumopathie communautaire chez les patients âgés de &lt; 65 ans atteints de BPCO et ayant un VEMS de &lt; 40 % de la valeur théorique ainsi que chez ceux présentant des comorbidités (preuve de niveau B)</a:t>
            </a:r>
          </a:p>
          <a:p>
            <a:pPr marL="232828" marR="0" lvl="0" indent="-232828" algn="l" defTabSz="914377" rtl="0" eaLnBrk="1" fontAlgn="auto" latinLnBrk="0" hangingPunct="1">
              <a:lnSpc>
                <a:spcPct val="90000"/>
              </a:lnSpc>
              <a:spcBef>
                <a:spcPts val="0"/>
              </a:spcBef>
              <a:spcAft>
                <a:spcPts val="1800"/>
              </a:spcAft>
              <a:buClr>
                <a:srgbClr val="F87FAE"/>
              </a:buClr>
              <a:buSzTx/>
              <a:buFont typeface="Arial" panose="020B0604020202020204" pitchFamily="34" charset="0"/>
              <a:buChar char="•"/>
              <a:tabLst/>
              <a:defRPr/>
            </a:pP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Dans la population générale d’adultes âgés de ≥ 65 ans, le vaccin conjugué 13-valent contre le pneumocoque (PCV13) s’est montré significativement efficace pour diminuer la bactériémie et les pneumococcies invasives graves (preuve de niveau B)</a:t>
            </a:r>
          </a:p>
          <a:p>
            <a:pPr marL="232828" marR="0" lvl="0" indent="-232828" algn="l" defTabSz="914377" rtl="0" eaLnBrk="1" fontAlgn="auto" latinLnBrk="0" hangingPunct="1">
              <a:lnSpc>
                <a:spcPct val="90000"/>
              </a:lnSpc>
              <a:spcBef>
                <a:spcPts val="0"/>
              </a:spcBef>
              <a:spcAft>
                <a:spcPts val="1800"/>
              </a:spcAft>
              <a:buClr>
                <a:srgbClr val="F87FAE"/>
              </a:buClr>
              <a:buSzTx/>
              <a:buFont typeface="Arial" panose="020B0604020202020204" pitchFamily="34" charset="0"/>
              <a:buChar char="•"/>
              <a:tabLst/>
              <a:defRPr/>
            </a:pP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Les CDC recommandent la vaccination contre la diphtérie, le tétanos et la coqueluche acellulaire (</a:t>
            </a:r>
            <a:r>
              <a:rPr kumimoji="0" lang="fr-CA" sz="160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dcaT</a:t>
            </a: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pour protéger contre la coqueluche chez les adultes atteints de BPCO qui n’ont pas été vaccinés durant l’adolescence (preuve de niveau B) et le </a:t>
            </a:r>
            <a:r>
              <a:rPr kumimoji="0" lang="fr-CA"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vaccin contre le zona </a:t>
            </a:r>
            <a:r>
              <a:rPr kumimoji="0" lang="fr-CA"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pour protéger contre le zona chez les adultes atteints de BPCO qui sont âgés de ≥ 50 ans (preuve de niveau B)</a:t>
            </a:r>
          </a:p>
        </p:txBody>
      </p:sp>
    </p:spTree>
    <p:extLst>
      <p:ext uri="{BB962C8B-B14F-4D97-AF65-F5344CB8AC3E}">
        <p14:creationId xmlns:p14="http://schemas.microsoft.com/office/powerpoint/2010/main" val="2357193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23CCF9-FEFA-4C29-D900-96B32A3C36CC}"/>
              </a:ext>
            </a:extLst>
          </p:cNvPr>
          <p:cNvSpPr>
            <a:spLocks noGrp="1"/>
          </p:cNvSpPr>
          <p:nvPr>
            <p:ph type="title"/>
          </p:nvPr>
        </p:nvSpPr>
        <p:spPr>
          <a:xfrm>
            <a:off x="709136" y="2195372"/>
            <a:ext cx="6463824" cy="2926080"/>
          </a:xfrm>
        </p:spPr>
        <p:txBody>
          <a:bodyPr>
            <a:noAutofit/>
          </a:bodyPr>
          <a:lstStyle/>
          <a:p>
            <a:r>
              <a:rPr lang="fr-FR" sz="4800"/>
              <a:t>L’administration concomitante du vaccin Zona-SU avec d’autres vaccins est-elle sécuritaire et efficace?</a:t>
            </a:r>
            <a:endParaRPr lang="en-CA" sz="4800"/>
          </a:p>
        </p:txBody>
      </p:sp>
      <p:sp>
        <p:nvSpPr>
          <p:cNvPr id="8" name="Slide Number Placeholder 7">
            <a:extLst>
              <a:ext uri="{FF2B5EF4-FFF2-40B4-BE49-F238E27FC236}">
                <a16:creationId xmlns:a16="http://schemas.microsoft.com/office/drawing/2014/main" id="{85E5D4DC-B499-4FF4-86FD-020D0C6225B5}"/>
              </a:ext>
            </a:extLst>
          </p:cNvPr>
          <p:cNvSpPr>
            <a:spLocks noGrp="1"/>
          </p:cNvSpPr>
          <p:nvPr>
            <p:ph type="sldNum" sz="quarter" idx="4"/>
          </p:nvPr>
        </p:nvSpPr>
        <p:spPr/>
        <p:txBody>
          <a:bodyPr/>
          <a:lstStyle/>
          <a:p>
            <a:fld id="{2789393D-23C3-F148-91BA-4F8B005EBEDD}" type="slidenum">
              <a:rPr lang="en-US" smtClean="0"/>
              <a:pPr/>
              <a:t>52</a:t>
            </a:fld>
            <a:endParaRPr lang="en-US"/>
          </a:p>
        </p:txBody>
      </p:sp>
      <p:sp>
        <p:nvSpPr>
          <p:cNvPr id="5" name="Footer Placeholder 4">
            <a:extLst>
              <a:ext uri="{FF2B5EF4-FFF2-40B4-BE49-F238E27FC236}">
                <a16:creationId xmlns:a16="http://schemas.microsoft.com/office/drawing/2014/main" id="{7FE9EE49-26F5-41F5-AF07-13247232755E}"/>
              </a:ext>
            </a:extLst>
          </p:cNvPr>
          <p:cNvSpPr>
            <a:spLocks noGrp="1"/>
          </p:cNvSpPr>
          <p:nvPr>
            <p:ph type="ftr" sz="quarter" idx="3"/>
          </p:nvPr>
        </p:nvSpPr>
        <p:spPr/>
        <p:txBody>
          <a:bodyPr/>
          <a:lstStyle/>
          <a:p>
            <a:endParaRPr lang="en-US"/>
          </a:p>
        </p:txBody>
      </p:sp>
      <p:sp>
        <p:nvSpPr>
          <p:cNvPr id="2" name="ZoneTexte 1">
            <a:extLst>
              <a:ext uri="{FF2B5EF4-FFF2-40B4-BE49-F238E27FC236}">
                <a16:creationId xmlns:a16="http://schemas.microsoft.com/office/drawing/2014/main" id="{706227F4-C1DB-BA9F-DFD8-58971C751522}"/>
              </a:ext>
            </a:extLst>
          </p:cNvPr>
          <p:cNvSpPr txBox="1"/>
          <p:nvPr/>
        </p:nvSpPr>
        <p:spPr>
          <a:xfrm>
            <a:off x="5898931" y="4598275"/>
            <a:ext cx="1809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latin typeface="Calibri" panose="020F0502020204030204" pitchFamily="34" charset="0"/>
            </a:endParaRPr>
          </a:p>
        </p:txBody>
      </p:sp>
    </p:spTree>
    <p:extLst>
      <p:ext uri="{BB962C8B-B14F-4D97-AF65-F5344CB8AC3E}">
        <p14:creationId xmlns:p14="http://schemas.microsoft.com/office/powerpoint/2010/main" val="3516510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Title 1"/>
          <p:cNvSpPr txBox="1">
            <a:spLocks noGrp="1"/>
          </p:cNvSpPr>
          <p:nvPr>
            <p:ph type="title"/>
            <p:custDataLst>
              <p:tags r:id="rId1"/>
            </p:custDataLst>
          </p:nvPr>
        </p:nvSpPr>
        <p:spPr>
          <a:xfrm>
            <a:off x="733829" y="161365"/>
            <a:ext cx="10485120" cy="1046468"/>
          </a:xfrm>
        </p:spPr>
        <p:txBody>
          <a:bodyPr>
            <a:normAutofit/>
          </a:bodyPr>
          <a:lstStyle/>
          <a:p>
            <a:r>
              <a:rPr lang="fr-FR"/>
              <a:t>Administration simultanée avec d’autres vaccins</a:t>
            </a:r>
          </a:p>
        </p:txBody>
      </p:sp>
      <p:graphicFrame>
        <p:nvGraphicFramePr>
          <p:cNvPr id="1766" name="Content Placeholder 5"/>
          <p:cNvGraphicFramePr/>
          <p:nvPr>
            <p:custDataLst>
              <p:tags r:id="rId2"/>
            </p:custDataLst>
            <p:extLst>
              <p:ext uri="{D42A27DB-BD31-4B8C-83A1-F6EECF244321}">
                <p14:modId xmlns:p14="http://schemas.microsoft.com/office/powerpoint/2010/main" val="2478258314"/>
              </p:ext>
            </p:extLst>
          </p:nvPr>
        </p:nvGraphicFramePr>
        <p:xfrm>
          <a:off x="862013" y="1905000"/>
          <a:ext cx="10453687" cy="3693161"/>
        </p:xfrm>
        <a:graphic>
          <a:graphicData uri="http://schemas.openxmlformats.org/drawingml/2006/table">
            <a:tbl>
              <a:tblPr firstRow="1" bandRow="1">
                <a:effectLst/>
              </a:tblPr>
              <a:tblGrid>
                <a:gridCol w="10453687">
                  <a:extLst>
                    <a:ext uri="{9D8B030D-6E8A-4147-A177-3AD203B41FA5}">
                      <a16:colId xmlns:a16="http://schemas.microsoft.com/office/drawing/2014/main" val="20000"/>
                    </a:ext>
                  </a:extLst>
                </a:gridCol>
              </a:tblGrid>
              <a:tr h="649847">
                <a:tc>
                  <a:txBody>
                    <a:bodyPr/>
                    <a:lstStyle/>
                    <a:p>
                      <a:pPr algn="ctr"/>
                      <a:r>
                        <a:rPr sz="3200" b="1">
                          <a:solidFill>
                            <a:srgbClr val="FFFFFF"/>
                          </a:solidFill>
                          <a:latin typeface="Calibri" panose="020F0502020204030204" pitchFamily="34" charset="0"/>
                          <a:cs typeface="Calibri" panose="020F0502020204030204" pitchFamily="34" charset="0"/>
                          <a:sym typeface="Calibri"/>
                        </a:rPr>
                        <a:t>Zona-SU</a:t>
                      </a:r>
                      <a:r>
                        <a:rPr lang="fr-FR" sz="3200" b="1">
                          <a:solidFill>
                            <a:srgbClr val="FFFFFF"/>
                          </a:solidFill>
                          <a:latin typeface="Calibri" panose="020F0502020204030204" pitchFamily="34" charset="0"/>
                          <a:cs typeface="Calibri" panose="020F0502020204030204" pitchFamily="34" charset="0"/>
                        </a:rPr>
                        <a:t> </a:t>
                      </a:r>
                      <a:endParaRPr sz="3200" b="1">
                        <a:solidFill>
                          <a:srgbClr val="FFFFFF"/>
                        </a:solidFill>
                        <a:latin typeface="Calibri" panose="020F0502020204030204" pitchFamily="34" charset="0"/>
                        <a:cs typeface="Calibri" panose="020F0502020204030204" pitchFamily="34" charset="0"/>
                        <a:sym typeface="Calibri"/>
                      </a:endParaRPr>
                    </a:p>
                  </a:txBody>
                  <a:tcPr marL="60960" marR="60960" marT="60960" marB="6096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273050">
                <a:tc>
                  <a:txBody>
                    <a:bodyPr/>
                    <a:lstStyle/>
                    <a:p>
                      <a:pPr lvl="0" algn="ctr">
                        <a:buNone/>
                      </a:pPr>
                      <a:r>
                        <a:rPr lang="fr-CA" sz="2400" kern="1200" noProof="0">
                          <a:solidFill>
                            <a:schemeClr val="tx1"/>
                          </a:solidFill>
                          <a:latin typeface="Calibri" panose="020F0502020204030204" pitchFamily="34" charset="0"/>
                          <a:ea typeface="+mn-ea"/>
                          <a:cs typeface="Calibri" panose="020F0502020204030204" pitchFamily="34" charset="0"/>
                        </a:rPr>
                        <a:t>Un vaccin inactivé peut être administré </a:t>
                      </a:r>
                      <a:r>
                        <a:rPr lang="fr-CA" sz="2400" b="1" kern="1200" noProof="0">
                          <a:solidFill>
                            <a:schemeClr val="tx1"/>
                          </a:solidFill>
                          <a:latin typeface="Calibri" panose="020F0502020204030204" pitchFamily="34" charset="0"/>
                          <a:ea typeface="+mn-ea"/>
                          <a:cs typeface="Calibri" panose="020F0502020204030204" pitchFamily="34" charset="0"/>
                        </a:rPr>
                        <a:t>en même temps</a:t>
                      </a:r>
                      <a:r>
                        <a:rPr lang="fr-CA" sz="2400" kern="1200" noProof="0">
                          <a:solidFill>
                            <a:schemeClr val="tx1"/>
                          </a:solidFill>
                          <a:latin typeface="Calibri" panose="020F0502020204030204" pitchFamily="34" charset="0"/>
                          <a:ea typeface="+mn-ea"/>
                          <a:cs typeface="Calibri" panose="020F0502020204030204" pitchFamily="34" charset="0"/>
                        </a:rPr>
                        <a:t> qu’un autre vaccin inactivé ou qu’un vaccin vivant atténué ou n’importe quand avant ou après.</a:t>
                      </a:r>
                    </a:p>
                  </a:txBody>
                  <a:tcPr marL="60960" marR="60960" marT="60960" marB="144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70264">
                <a:tc>
                  <a:txBody>
                    <a:bodyPr/>
                    <a:lstStyle/>
                    <a:p>
                      <a:pPr algn="ctr"/>
                      <a:r>
                        <a:rPr lang="fr-CA" sz="2400" noProof="0">
                          <a:solidFill>
                            <a:schemeClr val="tx1"/>
                          </a:solidFill>
                          <a:latin typeface="Calibri" panose="020F0502020204030204" pitchFamily="34" charset="0"/>
                          <a:cs typeface="Calibri" panose="020F0502020204030204" pitchFamily="34" charset="0"/>
                        </a:rPr>
                        <a:t>Dans le cas de vaccins administrés par voie parentérale au cours de la même visite, </a:t>
                      </a:r>
                      <a:r>
                        <a:rPr lang="fr-CA" sz="2400" b="1" kern="1200" noProof="0">
                          <a:solidFill>
                            <a:schemeClr val="tx1"/>
                          </a:solidFill>
                          <a:latin typeface="Calibri" panose="020F0502020204030204" pitchFamily="34" charset="0"/>
                          <a:ea typeface="+mn-ea"/>
                          <a:cs typeface="Calibri" panose="020F0502020204030204" pitchFamily="34" charset="0"/>
                        </a:rPr>
                        <a:t>différents points d’injection</a:t>
                      </a:r>
                      <a:r>
                        <a:rPr lang="fr-CA" sz="2400" b="1" i="0" u="none" strike="noStrike" noProof="0">
                          <a:solidFill>
                            <a:schemeClr val="tx1"/>
                          </a:solidFill>
                          <a:latin typeface="Calibri" panose="020F0502020204030204" pitchFamily="34" charset="0"/>
                        </a:rPr>
                        <a:t> (dans la mesure du possible)</a:t>
                      </a:r>
                      <a:r>
                        <a:rPr lang="fr-CA" sz="2400" b="0" noProof="0">
                          <a:solidFill>
                            <a:schemeClr val="tx1"/>
                          </a:solidFill>
                          <a:latin typeface="Calibri" panose="020F0502020204030204" pitchFamily="34" charset="0"/>
                          <a:cs typeface="Calibri" panose="020F0502020204030204" pitchFamily="34" charset="0"/>
                        </a:rPr>
                        <a:t>,</a:t>
                      </a:r>
                      <a:r>
                        <a:rPr lang="fr-CA" sz="2400" b="1" noProof="0">
                          <a:solidFill>
                            <a:schemeClr val="tx1"/>
                          </a:solidFill>
                          <a:latin typeface="Calibri" panose="020F0502020204030204" pitchFamily="34" charset="0"/>
                          <a:cs typeface="Calibri" panose="020F0502020204030204" pitchFamily="34" charset="0"/>
                        </a:rPr>
                        <a:t> </a:t>
                      </a:r>
                      <a:r>
                        <a:rPr lang="fr-CA" sz="2400" noProof="0">
                          <a:solidFill>
                            <a:schemeClr val="tx1"/>
                          </a:solidFill>
                          <a:latin typeface="Calibri" panose="020F0502020204030204" pitchFamily="34" charset="0"/>
                          <a:cs typeface="Calibri" panose="020F0502020204030204" pitchFamily="34" charset="0"/>
                        </a:rPr>
                        <a:t>et une aiguille </a:t>
                      </a:r>
                      <a:br>
                        <a:rPr lang="fr-CA" sz="2400" noProof="0">
                          <a:solidFill>
                            <a:schemeClr val="tx1"/>
                          </a:solidFill>
                          <a:latin typeface="Calibri" panose="020F0502020204030204" pitchFamily="34" charset="0"/>
                          <a:cs typeface="Calibri" panose="020F0502020204030204" pitchFamily="34" charset="0"/>
                        </a:rPr>
                      </a:br>
                      <a:r>
                        <a:rPr lang="fr-CA" sz="2400" noProof="0">
                          <a:solidFill>
                            <a:schemeClr val="tx1"/>
                          </a:solidFill>
                          <a:latin typeface="Calibri" panose="020F0502020204030204" pitchFamily="34" charset="0"/>
                          <a:cs typeface="Calibri" panose="020F0502020204030204" pitchFamily="34" charset="0"/>
                        </a:rPr>
                        <a:t>et une seringue différentes doivent être utilisées. </a:t>
                      </a:r>
                      <a:endParaRPr lang="fr-CA">
                        <a:solidFill>
                          <a:schemeClr val="tx1"/>
                        </a:solidFill>
                        <a:latin typeface="Calibri" panose="020F0502020204030204" pitchFamily="34" charset="0"/>
                      </a:endParaRPr>
                    </a:p>
                  </a:txBody>
                  <a:tcPr marL="60960" marR="60960" marT="144000" marB="6096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Slide Number Placeholder 7">
            <a:extLst>
              <a:ext uri="{FF2B5EF4-FFF2-40B4-BE49-F238E27FC236}">
                <a16:creationId xmlns:a16="http://schemas.microsoft.com/office/drawing/2014/main" id="{26915A73-AABB-4113-8BAC-890156F93AEC}"/>
              </a:ext>
            </a:extLst>
          </p:cNvPr>
          <p:cNvSpPr>
            <a:spLocks noGrp="1"/>
          </p:cNvSpPr>
          <p:nvPr>
            <p:ph type="sldNum" sz="quarter" idx="12"/>
          </p:nvPr>
        </p:nvSpPr>
        <p:spPr/>
        <p:txBody>
          <a:bodyPr/>
          <a:lstStyle/>
          <a:p>
            <a:fld id="{2789393D-23C3-F148-91BA-4F8B005EBEDD}" type="slidenum">
              <a:rPr lang="en-US" smtClean="0"/>
              <a:pPr/>
              <a:t>53</a:t>
            </a:fld>
            <a:endParaRPr lang="en-US"/>
          </a:p>
        </p:txBody>
      </p:sp>
      <p:sp>
        <p:nvSpPr>
          <p:cNvPr id="2" name="Footer Placeholder 7">
            <a:extLst>
              <a:ext uri="{FF2B5EF4-FFF2-40B4-BE49-F238E27FC236}">
                <a16:creationId xmlns:a16="http://schemas.microsoft.com/office/drawing/2014/main" id="{19728814-0021-0212-5CEA-25335C774CA8}"/>
              </a:ext>
            </a:extLst>
          </p:cNvPr>
          <p:cNvSpPr txBox="1">
            <a:spLocks/>
          </p:cNvSpPr>
          <p:nvPr/>
        </p:nvSpPr>
        <p:spPr>
          <a:xfrm>
            <a:off x="761441" y="5834511"/>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r-FR"/>
              <a:t>Ministère de la Santé et des Services sociaux. PIQ. [En ligne], mis à jour le 15 juin 2021. </a:t>
            </a:r>
          </a:p>
          <a:p>
            <a:r>
              <a:rPr lang="fr-FR"/>
              <a:t>[</a:t>
            </a:r>
            <a:r>
              <a:rPr lang="fr-FR">
                <a:solidFill>
                  <a:srgbClr val="555555"/>
                </a:solidFill>
                <a:cs typeface="Calibri" panose="020F0502020204030204" pitchFamily="34" charset="0"/>
                <a:hlinkClick r:id="rId5">
                  <a:extLst>
                    <a:ext uri="{A12FA001-AC4F-418D-AE19-62706E023703}">
                      <ahyp:hlinkClr xmlns:ahyp="http://schemas.microsoft.com/office/drawing/2018/hyperlinkcolor" val="tx"/>
                    </a:ext>
                  </a:extLst>
                </a:hlinkClick>
              </a:rPr>
              <a:t>https://msss.gouv.qc.ca/professionnels/vaccination/piq-vaccinologie-pratique/principes-pour-l-administration-des-vaccins</a:t>
            </a:r>
            <a:r>
              <a:rPr lang="fr-FR"/>
              <a:t>/]</a:t>
            </a:r>
          </a:p>
          <a:p>
            <a:r>
              <a:rPr lang="fr-FR"/>
              <a:t>Gouvernement du Canada. Méthodes d'administration des vaccins : Guide canadien d'immunisation. [En ligne], mis à jour le 4 février 2022. [</a:t>
            </a:r>
            <a:r>
              <a:rPr lang="fr-FR">
                <a:solidFill>
                  <a:srgbClr val="555555"/>
                </a:solidFill>
                <a:cs typeface="Calibri" panose="020F0502020204030204" pitchFamily="34" charset="0"/>
                <a:hlinkClick r:id="rId6">
                  <a:extLst>
                    <a:ext uri="{A12FA001-AC4F-418D-AE19-62706E023703}">
                      <ahyp:hlinkClr xmlns:ahyp="http://schemas.microsoft.com/office/drawing/2018/hyperlinkcolor" val="tx"/>
                    </a:ext>
                  </a:extLst>
                </a:hlinkClick>
              </a:rPr>
              <a:t>https://www.canada.ca/fr/sante-publique/services/publications/vie-saine/guide-canadien-immunisation-partie-1-information-cle-immunisation/page-8-methodes-administration-vaccins.html</a:t>
            </a:r>
            <a:r>
              <a:rPr lang="fr-FR"/>
              <a:t>].</a:t>
            </a:r>
          </a:p>
        </p:txBody>
      </p:sp>
    </p:spTree>
    <p:extLst>
      <p:ext uri="{BB962C8B-B14F-4D97-AF65-F5344CB8AC3E}">
        <p14:creationId xmlns:p14="http://schemas.microsoft.com/office/powerpoint/2010/main" val="1590609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person&#10;&#10;Description automatically generated">
            <a:extLst>
              <a:ext uri="{FF2B5EF4-FFF2-40B4-BE49-F238E27FC236}">
                <a16:creationId xmlns:a16="http://schemas.microsoft.com/office/drawing/2014/main" id="{7DC63549-2EA6-2AC4-8922-AAFB093144C0}"/>
              </a:ext>
            </a:extLst>
          </p:cNvPr>
          <p:cNvPicPr>
            <a:picLocks noChangeAspect="1"/>
          </p:cNvPicPr>
          <p:nvPr/>
        </p:nvPicPr>
        <p:blipFill rotWithShape="1">
          <a:blip r:embed="rId3"/>
          <a:srcRect l="9782" t="10723" r="8347"/>
          <a:stretch/>
        </p:blipFill>
        <p:spPr>
          <a:xfrm>
            <a:off x="-9939" y="1710360"/>
            <a:ext cx="6096000"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426200" y="533083"/>
            <a:ext cx="4912360" cy="5242560"/>
          </a:xfrm>
        </p:spPr>
        <p:txBody>
          <a:bodyPr vert="horz" lIns="91440" tIns="45720" rIns="91440" bIns="45720" rtlCol="0" anchor="t">
            <a:noAutofit/>
          </a:bodyPr>
          <a:lstStyle/>
          <a:p>
            <a:pPr marL="0" indent="0">
              <a:spcAft>
                <a:spcPts val="1800"/>
              </a:spcAft>
              <a:buNone/>
            </a:pPr>
            <a:r>
              <a:rPr lang="fr-CA" sz="2800"/>
              <a:t>Un homme de 42 ans </a:t>
            </a:r>
            <a:br>
              <a:rPr lang="fr-CA" sz="2800"/>
            </a:br>
            <a:r>
              <a:rPr lang="fr-CA" sz="2800"/>
              <a:t>avec une BPCO se présente </a:t>
            </a:r>
            <a:br>
              <a:rPr lang="fr-CA" sz="2800"/>
            </a:br>
            <a:r>
              <a:rPr lang="fr-CA" sz="2800"/>
              <a:t>pour un rendez-vous de suivi.</a:t>
            </a:r>
          </a:p>
          <a:p>
            <a:pPr marL="0" indent="0">
              <a:spcAft>
                <a:spcPts val="600"/>
              </a:spcAft>
              <a:buNone/>
            </a:pPr>
            <a:r>
              <a:rPr lang="fr-CA" sz="2400" b="1"/>
              <a:t>Messages clés du cas</a:t>
            </a:r>
          </a:p>
          <a:p>
            <a:pPr>
              <a:spcAft>
                <a:spcPts val="1200"/>
              </a:spcAft>
            </a:pPr>
            <a:r>
              <a:rPr lang="fr-FR" sz="1800"/>
              <a:t>Le PIQ autorise l’utilisation du vaccin Zona-SU pour les personnes âgées de 18 à 49 ans qui présentent des conditions médicales chroniques augmentant leur risque de zona ou </a:t>
            </a:r>
            <a:br>
              <a:rPr lang="fr-FR" sz="1800"/>
            </a:br>
            <a:r>
              <a:rPr lang="fr-FR" sz="1800"/>
              <a:t>de ses complications (dont la BPCO)</a:t>
            </a:r>
            <a:endParaRPr lang="en-US" sz="1800"/>
          </a:p>
          <a:p>
            <a:r>
              <a:rPr lang="fr-FR" sz="1800"/>
              <a:t>Le vaccin Zona-SU</a:t>
            </a:r>
            <a:r>
              <a:rPr lang="fr-CA" sz="1800"/>
              <a:t> peut être administré de manière concomitante avec d’autres vaccins inactivés ou vivants</a:t>
            </a:r>
            <a:endParaRPr lang="fr-FR" sz="1800"/>
          </a:p>
          <a:p>
            <a:pPr lvl="1"/>
            <a:r>
              <a:rPr lang="fr-CA" sz="1600"/>
              <a:t>En général, toutes les doses de vaccin qu’une personne peut recevoir au cours d’une seule visite devraient lui être administrées afin d’accroître </a:t>
            </a:r>
            <a:br>
              <a:rPr lang="fr-CA" sz="1600"/>
            </a:br>
            <a:r>
              <a:rPr lang="fr-CA" sz="1600"/>
              <a:t>la probabilité d’une immunisation complète</a:t>
            </a:r>
          </a:p>
          <a:p>
            <a:pPr lvl="1"/>
            <a:r>
              <a:rPr lang="fr-CA" sz="1600"/>
              <a:t>Il faut profiter de toutes les consultations pour vérifier le statut vaccinal des patients et, au besoin, les vacciner</a:t>
            </a:r>
            <a:endParaRPr lang="fr-CA" sz="1800"/>
          </a:p>
        </p:txBody>
      </p:sp>
      <p:sp>
        <p:nvSpPr>
          <p:cNvPr id="9" name="Footer Placeholder 8">
            <a:extLst>
              <a:ext uri="{FF2B5EF4-FFF2-40B4-BE49-F238E27FC236}">
                <a16:creationId xmlns:a16="http://schemas.microsoft.com/office/drawing/2014/main" id="{1AF66A81-170A-436B-9D04-53D25FD523CA}"/>
              </a:ext>
            </a:extLst>
          </p:cNvPr>
          <p:cNvSpPr>
            <a:spLocks noGrp="1"/>
          </p:cNvSpPr>
          <p:nvPr>
            <p:ph type="ftr" sz="quarter" idx="3"/>
          </p:nvPr>
        </p:nvSpPr>
        <p:spPr>
          <a:xfrm>
            <a:off x="6458551" y="5919220"/>
            <a:ext cx="4754884" cy="609600"/>
          </a:xfrm>
        </p:spPr>
        <p:txBody>
          <a:bodyPr/>
          <a:lstStyle/>
          <a:p>
            <a:r>
              <a:rPr lang="fr-CA" sz="900"/>
              <a:t>BPCO : bronchopneumopathie chronique obstructive; </a:t>
            </a:r>
            <a:r>
              <a:rPr lang="fr-CA" sz="900">
                <a:latin typeface="Calibri" panose="020F0502020204030204" pitchFamily="34" charset="0"/>
              </a:rPr>
              <a:t>PIQ : Protocole d’immunisation du Québec</a:t>
            </a:r>
            <a:endParaRPr lang="en-US"/>
          </a:p>
        </p:txBody>
      </p:sp>
      <p:sp>
        <p:nvSpPr>
          <p:cNvPr id="10" name="Slide Number Placeholder 9">
            <a:extLst>
              <a:ext uri="{FF2B5EF4-FFF2-40B4-BE49-F238E27FC236}">
                <a16:creationId xmlns:a16="http://schemas.microsoft.com/office/drawing/2014/main" id="{2908ADB5-D2F8-4C4A-8D5B-F90932C03C4E}"/>
              </a:ext>
            </a:extLst>
          </p:cNvPr>
          <p:cNvSpPr>
            <a:spLocks noGrp="1"/>
          </p:cNvSpPr>
          <p:nvPr>
            <p:ph type="sldNum" sz="quarter" idx="12"/>
          </p:nvPr>
        </p:nvSpPr>
        <p:spPr/>
        <p:txBody>
          <a:bodyPr/>
          <a:lstStyle/>
          <a:p>
            <a:fld id="{2789393D-23C3-F148-91BA-4F8B005EBEDD}" type="slidenum">
              <a:rPr lang="en-US" smtClean="0"/>
              <a:pPr/>
              <a:t>54</a:t>
            </a:fld>
            <a:endParaRPr lang="en-US"/>
          </a:p>
        </p:txBody>
      </p:sp>
      <p:sp>
        <p:nvSpPr>
          <p:cNvPr id="11" name="Rectangle: Rounded Corners 10">
            <a:hlinkClick r:id="rId4" action="ppaction://hlinksldjump"/>
            <a:extLst>
              <a:ext uri="{FF2B5EF4-FFF2-40B4-BE49-F238E27FC236}">
                <a16:creationId xmlns:a16="http://schemas.microsoft.com/office/drawing/2014/main" id="{7A096277-015A-4134-AE92-E32E14C335D8}"/>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13" name="Title 1">
            <a:extLst>
              <a:ext uri="{FF2B5EF4-FFF2-40B4-BE49-F238E27FC236}">
                <a16:creationId xmlns:a16="http://schemas.microsoft.com/office/drawing/2014/main" id="{C4FA3327-1C4C-0209-B1DB-A291384DBE74}"/>
              </a:ext>
            </a:extLst>
          </p:cNvPr>
          <p:cNvSpPr>
            <a:spLocks noGrp="1"/>
          </p:cNvSpPr>
          <p:nvPr>
            <p:ph type="title"/>
          </p:nvPr>
        </p:nvSpPr>
        <p:spPr>
          <a:xfrm>
            <a:off x="853440" y="304800"/>
            <a:ext cx="4389120" cy="1600200"/>
          </a:xfrm>
        </p:spPr>
        <p:txBody>
          <a:bodyPr/>
          <a:lstStyle/>
          <a:p>
            <a:r>
              <a:rPr lang="fr-CA"/>
              <a:t>CAS n</a:t>
            </a:r>
            <a:r>
              <a:rPr lang="fr-CA" baseline="30000"/>
              <a:t>o </a:t>
            </a:r>
            <a:r>
              <a:rPr lang="fr-CA"/>
              <a:t>4</a:t>
            </a:r>
          </a:p>
        </p:txBody>
      </p:sp>
      <p:sp>
        <p:nvSpPr>
          <p:cNvPr id="15" name="Rectangle 14">
            <a:extLst>
              <a:ext uri="{FF2B5EF4-FFF2-40B4-BE49-F238E27FC236}">
                <a16:creationId xmlns:a16="http://schemas.microsoft.com/office/drawing/2014/main" id="{91CA4B12-A11A-D3FB-12D2-51B9F795504A}"/>
              </a:ext>
            </a:extLst>
          </p:cNvPr>
          <p:cNvSpPr/>
          <p:nvPr/>
        </p:nvSpPr>
        <p:spPr>
          <a:xfrm>
            <a:off x="4941916" y="1710360"/>
            <a:ext cx="1154084" cy="396654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4262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itting at a table&#10;&#10;Description automatically generated with low confidence">
            <a:extLst>
              <a:ext uri="{FF2B5EF4-FFF2-40B4-BE49-F238E27FC236}">
                <a16:creationId xmlns:a16="http://schemas.microsoft.com/office/drawing/2014/main" id="{2AA6B3E3-C630-B2BC-DBD0-99DDBE3550BC}"/>
              </a:ext>
            </a:extLst>
          </p:cNvPr>
          <p:cNvPicPr>
            <a:picLocks noChangeAspect="1"/>
          </p:cNvPicPr>
          <p:nvPr/>
        </p:nvPicPr>
        <p:blipFill rotWithShape="1">
          <a:blip r:embed="rId3"/>
          <a:srcRect l="5655"/>
          <a:stretch/>
        </p:blipFill>
        <p:spPr>
          <a:xfrm>
            <a:off x="-1" y="1720299"/>
            <a:ext cx="6096001"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53607" y="853440"/>
            <a:ext cx="4584953" cy="5242560"/>
          </a:xfrm>
        </p:spPr>
        <p:txBody>
          <a:bodyPr vert="horz" lIns="91440" tIns="45720" rIns="91440" bIns="45720" rtlCol="0" anchor="t">
            <a:normAutofit/>
          </a:bodyPr>
          <a:lstStyle/>
          <a:p>
            <a:pPr marL="0" indent="0">
              <a:buNone/>
            </a:pPr>
            <a:r>
              <a:rPr lang="fr-CA" sz="2800"/>
              <a:t>Une femme de 64 ans, </a:t>
            </a:r>
            <a:br>
              <a:rPr lang="fr-CA" sz="2800"/>
            </a:br>
            <a:r>
              <a:rPr lang="fr-CA" sz="2800"/>
              <a:t>dont la sœur vient de faire un zona, s’inquiète pour </a:t>
            </a:r>
            <a:br>
              <a:rPr lang="fr-CA" sz="2800"/>
            </a:br>
            <a:r>
              <a:rPr lang="fr-CA" sz="2800"/>
              <a:t>son propre risque. Elle se demande si elle est adéquatement protégée par le vaccin Zona-VA qu’elle a reçu il y a 6 ans.</a:t>
            </a:r>
          </a:p>
          <a:p>
            <a:pPr lvl="0"/>
            <a:endParaRPr lang="fr-CA" sz="2800"/>
          </a:p>
          <a:p>
            <a:pPr marL="0" indent="0">
              <a:buNone/>
            </a:pPr>
            <a:r>
              <a:rPr lang="fr-CA" sz="2800">
                <a:solidFill>
                  <a:schemeClr val="accent1">
                    <a:lumMod val="50000"/>
                  </a:schemeClr>
                </a:solidFill>
              </a:rPr>
              <a:t>Quels sont ses propres facteurs de risque?</a:t>
            </a:r>
          </a:p>
          <a:p>
            <a:pPr lvl="1"/>
            <a:endParaRPr lang="fr-CA" sz="2400"/>
          </a:p>
          <a:p>
            <a:pPr lvl="1"/>
            <a:endParaRPr lang="fr-CA" sz="2400"/>
          </a:p>
          <a:p>
            <a:endParaRPr lang="fr-CA" sz="2800"/>
          </a:p>
          <a:p>
            <a:endParaRPr lang="fr-CA" sz="2800"/>
          </a:p>
        </p:txBody>
      </p:sp>
      <p:sp>
        <p:nvSpPr>
          <p:cNvPr id="9" name="Footer Placeholder 8">
            <a:extLst>
              <a:ext uri="{FF2B5EF4-FFF2-40B4-BE49-F238E27FC236}">
                <a16:creationId xmlns:a16="http://schemas.microsoft.com/office/drawing/2014/main" id="{0BD01175-F930-4D1A-B1DA-71BA76BD46DF}"/>
              </a:ext>
            </a:extLst>
          </p:cNvPr>
          <p:cNvSpPr>
            <a:spLocks noGrp="1"/>
          </p:cNvSpPr>
          <p:nvPr>
            <p:ph type="ftr" sz="quarter" idx="3"/>
          </p:nvPr>
        </p:nvSpPr>
        <p:spPr>
          <a:xfrm>
            <a:off x="6847114" y="5919220"/>
            <a:ext cx="4584953" cy="609600"/>
          </a:xfrm>
        </p:spPr>
        <p:txBody>
          <a:bodyPr/>
          <a:lstStyle/>
          <a:p>
            <a:endParaRPr lang="en-US"/>
          </a:p>
        </p:txBody>
      </p:sp>
      <p:sp>
        <p:nvSpPr>
          <p:cNvPr id="10" name="Slide Number Placeholder 9">
            <a:extLst>
              <a:ext uri="{FF2B5EF4-FFF2-40B4-BE49-F238E27FC236}">
                <a16:creationId xmlns:a16="http://schemas.microsoft.com/office/drawing/2014/main" id="{5DC782FF-95DD-435A-A91F-AA6BCFCE0C25}"/>
              </a:ext>
            </a:extLst>
          </p:cNvPr>
          <p:cNvSpPr>
            <a:spLocks noGrp="1"/>
          </p:cNvSpPr>
          <p:nvPr>
            <p:ph type="sldNum" sz="quarter" idx="12"/>
          </p:nvPr>
        </p:nvSpPr>
        <p:spPr/>
        <p:txBody>
          <a:bodyPr/>
          <a:lstStyle/>
          <a:p>
            <a:fld id="{2789393D-23C3-F148-91BA-4F8B005EBEDD}" type="slidenum">
              <a:rPr lang="en-US" smtClean="0"/>
              <a:pPr/>
              <a:t>55</a:t>
            </a:fld>
            <a:endParaRPr lang="en-US"/>
          </a:p>
        </p:txBody>
      </p:sp>
      <p:sp>
        <p:nvSpPr>
          <p:cNvPr id="14" name="Title 1">
            <a:extLst>
              <a:ext uri="{FF2B5EF4-FFF2-40B4-BE49-F238E27FC236}">
                <a16:creationId xmlns:a16="http://schemas.microsoft.com/office/drawing/2014/main" id="{EE0C5E98-9C9F-E9EF-EF0A-AB1D94D7A1CC}"/>
              </a:ext>
            </a:extLst>
          </p:cNvPr>
          <p:cNvSpPr>
            <a:spLocks noGrp="1"/>
          </p:cNvSpPr>
          <p:nvPr>
            <p:ph type="title"/>
          </p:nvPr>
        </p:nvSpPr>
        <p:spPr>
          <a:xfrm>
            <a:off x="853440" y="304800"/>
            <a:ext cx="4389120" cy="1600200"/>
          </a:xfrm>
        </p:spPr>
        <p:txBody>
          <a:bodyPr/>
          <a:lstStyle/>
          <a:p>
            <a:r>
              <a:rPr lang="fr-CA"/>
              <a:t>CAS n</a:t>
            </a:r>
            <a:r>
              <a:rPr lang="fr-CA" baseline="30000"/>
              <a:t>o </a:t>
            </a:r>
            <a:r>
              <a:rPr lang="fr-CA"/>
              <a:t>5</a:t>
            </a:r>
          </a:p>
        </p:txBody>
      </p:sp>
      <p:sp>
        <p:nvSpPr>
          <p:cNvPr id="16" name="Rectangle 15">
            <a:extLst>
              <a:ext uri="{FF2B5EF4-FFF2-40B4-BE49-F238E27FC236}">
                <a16:creationId xmlns:a16="http://schemas.microsoft.com/office/drawing/2014/main" id="{3F41BD90-CF74-8947-5A80-37E3918521EC}"/>
              </a:ext>
            </a:extLst>
          </p:cNvPr>
          <p:cNvSpPr/>
          <p:nvPr/>
        </p:nvSpPr>
        <p:spPr>
          <a:xfrm>
            <a:off x="4941916" y="1714500"/>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6275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D93F72-5714-4017-9A7F-73B3EF37CCD0}"/>
              </a:ext>
            </a:extLst>
          </p:cNvPr>
          <p:cNvSpPr>
            <a:spLocks noGrp="1"/>
          </p:cNvSpPr>
          <p:nvPr>
            <p:ph type="ftr" sz="quarter" idx="11"/>
          </p:nvPr>
        </p:nvSpPr>
        <p:spPr>
          <a:xfrm>
            <a:off x="762950" y="5912868"/>
            <a:ext cx="10298627" cy="609600"/>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sz="800">
                <a:latin typeface="+mj-lt"/>
                <a:ea typeface="+mj-ea"/>
                <a:cs typeface="+mj-cs"/>
                <a:sym typeface="Calibri"/>
              </a:defRPr>
            </a:pPr>
            <a:r>
              <a:rPr kumimoji="0" lang="fr-CA" sz="933"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sym typeface="Calibri"/>
              </a:rPr>
              <a:t>VIH : virus de l’immunodéficience humaine</a:t>
            </a:r>
          </a:p>
          <a:p>
            <a:r>
              <a:rPr kumimoji="0" lang="fr-CA"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Gnann</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JW Jr., </a:t>
            </a:r>
            <a:r>
              <a:rPr kumimoji="0" lang="fr-CA"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Whitley</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RJ. </a:t>
            </a:r>
            <a:r>
              <a:rPr kumimoji="0" lang="fr-CA"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N </a:t>
            </a:r>
            <a:r>
              <a:rPr kumimoji="0" lang="fr-CA" b="0" i="1"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Engl</a:t>
            </a:r>
            <a:r>
              <a:rPr kumimoji="0" lang="fr-CA"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 Med. </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2002;347:340-6; </a:t>
            </a:r>
            <a:r>
              <a:rPr kumimoji="0" lang="fr-CA" b="0" i="0"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Arvin</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A, et coll. </a:t>
            </a:r>
            <a:r>
              <a:rPr kumimoji="0" lang="fr-CA"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N </a:t>
            </a:r>
            <a:r>
              <a:rPr kumimoji="0" lang="fr-CA" b="0" i="1" u="none" strike="noStrike" kern="1200" cap="none" spc="0" normalizeH="0" baseline="0" noProof="0" err="1">
                <a:ln>
                  <a:noFill/>
                </a:ln>
                <a:effectLst/>
                <a:uLnTx/>
                <a:uFillTx/>
                <a:latin typeface="Calibri" panose="020F0502020204030204" pitchFamily="34" charset="0"/>
                <a:cs typeface="Calibri" panose="020F0502020204030204" pitchFamily="34" charset="0"/>
                <a:sym typeface="Calibri"/>
              </a:rPr>
              <a:t>Engl</a:t>
            </a:r>
            <a:r>
              <a:rPr kumimoji="0" lang="fr-CA" b="0" i="1"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J Med. </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2005;352:226-67; </a:t>
            </a:r>
            <a:r>
              <a:rPr kumimoji="0" lang="fr-CA"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Opstelten</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W, et coll</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Ann </a:t>
            </a:r>
            <a:r>
              <a:rPr kumimoji="0" lang="fr-CA" b="0" i="1"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Epidemiol</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2006;16(9):692-5; Hernandez PO, et coll. </a:t>
            </a:r>
            <a:r>
              <a:rPr lang="fr-CA" i="1">
                <a:latin typeface="Calibri" panose="020F0502020204030204" pitchFamily="34" charset="0"/>
                <a:ea typeface="Arial"/>
                <a:cs typeface="Calibri" panose="020F0502020204030204" pitchFamily="34" charset="0"/>
                <a:sym typeface="Arial"/>
              </a:rPr>
              <a:t>J Clin</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lang="fr-CA" i="1" err="1">
                <a:latin typeface="Calibri" panose="020F0502020204030204" pitchFamily="34" charset="0"/>
                <a:ea typeface="Arial"/>
                <a:cs typeface="Calibri" panose="020F0502020204030204" pitchFamily="34" charset="0"/>
                <a:sym typeface="Arial"/>
              </a:rPr>
              <a:t>Virol</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2011;52(4):344-8</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a:t>
            </a:r>
            <a:r>
              <a:rPr kumimoji="0" lang="fr-CA"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Parruti</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G, et coll. </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BMC </a:t>
            </a:r>
            <a:r>
              <a:rPr kumimoji="0" lang="fr-CA" b="0" i="1"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Medicine</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2010;8:58-67; </a:t>
            </a:r>
            <a:r>
              <a:rPr kumimoji="0" lang="fr-CA" b="0" i="0" u="none" strike="noStrike" kern="1200" cap="none" spc="0" normalizeH="0" baseline="0" noProof="0" err="1">
                <a:ln>
                  <a:noFill/>
                </a:ln>
                <a:effectLst/>
                <a:uLnTx/>
                <a:uFillTx/>
                <a:latin typeface="Calibri" panose="020F0502020204030204" pitchFamily="34" charset="0"/>
                <a:ea typeface="Arial"/>
                <a:cs typeface="Calibri" panose="020F0502020204030204" pitchFamily="34" charset="0"/>
                <a:sym typeface="Arial"/>
              </a:rPr>
              <a:t>Joesoef</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RM, et coll. </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Mayo Clin Proc. </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2012;87(10):961-7;</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 Guignard AP, et coll. </a:t>
            </a:r>
            <a:r>
              <a:rPr kumimoji="0" lang="fr-CA" b="0" i="1"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Infection</a:t>
            </a:r>
            <a:r>
              <a:rPr kumimoji="0" lang="fr-CA" b="0" i="0" u="none" strike="noStrike" kern="1200" cap="none" spc="0" normalizeH="0" baseline="0" noProof="0">
                <a:ln>
                  <a:noFill/>
                </a:ln>
                <a:effectLst/>
                <a:uLnTx/>
                <a:uFillTx/>
                <a:latin typeface="Calibri" panose="020F0502020204030204" pitchFamily="34" charset="0"/>
                <a:cs typeface="Calibri" panose="020F0502020204030204" pitchFamily="34" charset="0"/>
                <a:sym typeface="Calibri"/>
              </a:rPr>
              <a:t>. 2014;42:729-35</a:t>
            </a:r>
            <a:r>
              <a:rPr kumimoji="0" lang="fr-CA"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sym typeface="Arial"/>
              </a:rPr>
              <a:t>.</a:t>
            </a:r>
            <a:endParaRPr lang="fr-FR" b="0" i="0" u="none" strike="noStrike" kern="1200" cap="none" spc="0" normalizeH="0" baseline="0" noProof="0">
              <a:ln>
                <a:noFill/>
              </a:ln>
              <a:effectLst/>
              <a:uLnTx/>
              <a:uFillTx/>
              <a:latin typeface="Calibri" panose="020F0502020204030204" pitchFamily="34" charset="0"/>
              <a:ea typeface="Arial"/>
              <a:cs typeface="Calibri" panose="020F0502020204030204" pitchFamily="34" charset="0"/>
            </a:endParaRPr>
          </a:p>
        </p:txBody>
      </p:sp>
      <p:sp>
        <p:nvSpPr>
          <p:cNvPr id="16" name="Title 1">
            <a:extLst>
              <a:ext uri="{FF2B5EF4-FFF2-40B4-BE49-F238E27FC236}">
                <a16:creationId xmlns:a16="http://schemas.microsoft.com/office/drawing/2014/main" id="{2381311C-072C-4F46-87BC-A2C6888986DC}"/>
              </a:ext>
            </a:extLst>
          </p:cNvPr>
          <p:cNvSpPr txBox="1">
            <a:spLocks noGrp="1"/>
          </p:cNvSpPr>
          <p:nvPr>
            <p:ph type="title"/>
            <p:custDataLst>
              <p:tags r:id="rId1"/>
            </p:custDataLst>
          </p:nvPr>
        </p:nvSpPr>
        <p:spPr>
          <a:xfrm>
            <a:off x="733829" y="161365"/>
            <a:ext cx="10485120" cy="1046468"/>
          </a:xfrm>
        </p:spPr>
        <p:txBody>
          <a:bodyPr>
            <a:noAutofit/>
          </a:bodyPr>
          <a:lstStyle/>
          <a:p>
            <a:r>
              <a:rPr lang="fr-FR"/>
              <a:t>Facteurs de risque du zona</a:t>
            </a:r>
          </a:p>
        </p:txBody>
      </p:sp>
      <p:sp>
        <p:nvSpPr>
          <p:cNvPr id="19" name="Rectangle 6">
            <a:extLst>
              <a:ext uri="{FF2B5EF4-FFF2-40B4-BE49-F238E27FC236}">
                <a16:creationId xmlns:a16="http://schemas.microsoft.com/office/drawing/2014/main" id="{BB619268-43A0-4CEB-A79E-3DA9FA090090}"/>
              </a:ext>
            </a:extLst>
          </p:cNvPr>
          <p:cNvSpPr txBox="1"/>
          <p:nvPr>
            <p:custDataLst>
              <p:tags r:id="rId2"/>
            </p:custDataLst>
          </p:nvPr>
        </p:nvSpPr>
        <p:spPr>
          <a:xfrm>
            <a:off x="543558" y="5731652"/>
            <a:ext cx="11049005" cy="597465"/>
          </a:xfrm>
          <a:prstGeom prst="rect">
            <a:avLst/>
          </a:prstGeom>
          <a:ln w="12700">
            <a:miter lim="400000"/>
          </a:ln>
          <a:extLst>
            <a:ext uri="{C572A759-6A51-4108-AA02-DFA0A04FC94B}">
              <ma14:wrappingTextBoxFlag xmlns:ma14="http://schemas.microsoft.com/office/mac/drawingml/2011/main" xmlns="" val="1"/>
            </a:ext>
          </a:extLst>
        </p:spPr>
        <p:txBody>
          <a:bodyPr lIns="60957" tIns="60957" rIns="60957" bIns="60957">
            <a:spAutoFit/>
          </a:bodyPr>
          <a:lstStyle/>
          <a:p>
            <a:pPr marL="0" marR="0" lvl="0" indent="0" algn="r" defTabSz="914377" rtl="0" eaLnBrk="1" fontAlgn="auto" latinLnBrk="0" hangingPunct="1">
              <a:lnSpc>
                <a:spcPct val="100000"/>
              </a:lnSpc>
              <a:spcBef>
                <a:spcPts val="533"/>
              </a:spcBef>
              <a:spcAft>
                <a:spcPts val="0"/>
              </a:spcAft>
              <a:buClrTx/>
              <a:buSzTx/>
              <a:buFontTx/>
              <a:buNone/>
              <a:tabLst/>
              <a:defRPr sz="1000">
                <a:latin typeface="+mj-lt"/>
                <a:ea typeface="+mj-ea"/>
                <a:cs typeface="+mj-cs"/>
                <a:sym typeface="Calibri"/>
              </a:defRPr>
            </a:pPr>
            <a:endParaRPr kumimoji="0" sz="1333"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Calibri"/>
            </a:endParaRPr>
          </a:p>
          <a:p>
            <a:pPr marL="0" marR="0" lvl="0" indent="0" algn="r" defTabSz="914377" rtl="0" eaLnBrk="1" fontAlgn="auto" latinLnBrk="0" hangingPunct="1">
              <a:lnSpc>
                <a:spcPct val="100000"/>
              </a:lnSpc>
              <a:spcBef>
                <a:spcPts val="533"/>
              </a:spcBef>
              <a:spcAft>
                <a:spcPts val="0"/>
              </a:spcAft>
              <a:buClrTx/>
              <a:buSzTx/>
              <a:buFontTx/>
              <a:buNone/>
              <a:tabLst/>
              <a:defRPr sz="1000">
                <a:latin typeface="+mj-lt"/>
                <a:ea typeface="+mj-ea"/>
                <a:cs typeface="+mj-cs"/>
                <a:sym typeface="Calibri"/>
              </a:defRPr>
            </a:pPr>
            <a:r>
              <a:rPr kumimoji="0" sz="1333"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Calibri"/>
              </a:rPr>
              <a:t> </a:t>
            </a:r>
          </a:p>
        </p:txBody>
      </p:sp>
      <p:sp>
        <p:nvSpPr>
          <p:cNvPr id="6" name="Slide Number Placeholder 5">
            <a:extLst>
              <a:ext uri="{FF2B5EF4-FFF2-40B4-BE49-F238E27FC236}">
                <a16:creationId xmlns:a16="http://schemas.microsoft.com/office/drawing/2014/main" id="{5EDA533D-3B55-4A2F-983C-910016E3EE9D}"/>
              </a:ext>
            </a:extLst>
          </p:cNvPr>
          <p:cNvSpPr>
            <a:spLocks noGrp="1"/>
          </p:cNvSpPr>
          <p:nvPr>
            <p:ph type="sldNum" sz="quarter" idx="12"/>
          </p:nvPr>
        </p:nvSpPr>
        <p:spPr/>
        <p:txBody>
          <a:bodyPr/>
          <a:lstStyle/>
          <a:p>
            <a:fld id="{2789393D-23C3-F148-91BA-4F8B005EBEDD}" type="slidenum">
              <a:rPr lang="en-US" smtClean="0"/>
              <a:pPr/>
              <a:t>56</a:t>
            </a:fld>
            <a:endParaRPr lang="en-US"/>
          </a:p>
        </p:txBody>
      </p:sp>
      <p:sp>
        <p:nvSpPr>
          <p:cNvPr id="33" name="Content Placeholder 2">
            <a:extLst>
              <a:ext uri="{FF2B5EF4-FFF2-40B4-BE49-F238E27FC236}">
                <a16:creationId xmlns:a16="http://schemas.microsoft.com/office/drawing/2014/main" id="{E3BAAF6D-B0AA-4B94-850C-22ED2791F655}"/>
              </a:ext>
            </a:extLst>
          </p:cNvPr>
          <p:cNvSpPr txBox="1">
            <a:spLocks/>
          </p:cNvSpPr>
          <p:nvPr>
            <p:custDataLst>
              <p:tags r:id="rId3"/>
            </p:custDataLst>
          </p:nvPr>
        </p:nvSpPr>
        <p:spPr>
          <a:xfrm>
            <a:off x="862014" y="5185245"/>
            <a:ext cx="5052057" cy="850647"/>
          </a:xfrm>
          <a:prstGeom prst="roundRect">
            <a:avLst>
              <a:gd name="adj" fmla="val 30293"/>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kumimoji="0"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Antécédents familiaux</a:t>
            </a:r>
          </a:p>
          <a:p>
            <a:pPr marL="173038" marR="0" lvl="0" indent="-173038" algn="l" defTabSz="457200" rtl="0" eaLnBrk="1" fontAlgn="auto" latinLnBrk="0" hangingPunct="1">
              <a:lnSpc>
                <a:spcPct val="90000"/>
              </a:lnSpc>
              <a:spcBef>
                <a:spcPts val="0"/>
              </a:spcBef>
              <a:spcAft>
                <a:spcPts val="600"/>
              </a:spcAft>
              <a:buClrTx/>
              <a:buSzPct val="100000"/>
              <a:buFont typeface="Arial"/>
              <a:buChar char="•"/>
              <a:tabLst/>
              <a:defRPr/>
            </a:pP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Prédisposition génétique du côté maternel</a:t>
            </a:r>
          </a:p>
        </p:txBody>
      </p:sp>
      <p:sp>
        <p:nvSpPr>
          <p:cNvPr id="34" name="Content Placeholder 2">
            <a:extLst>
              <a:ext uri="{FF2B5EF4-FFF2-40B4-BE49-F238E27FC236}">
                <a16:creationId xmlns:a16="http://schemas.microsoft.com/office/drawing/2014/main" id="{DAC7EE56-E00F-46F9-A870-182A3E2523EB}"/>
              </a:ext>
            </a:extLst>
          </p:cNvPr>
          <p:cNvSpPr txBox="1">
            <a:spLocks/>
          </p:cNvSpPr>
          <p:nvPr>
            <p:custDataLst>
              <p:tags r:id="rId4"/>
            </p:custDataLst>
          </p:nvPr>
        </p:nvSpPr>
        <p:spPr>
          <a:xfrm>
            <a:off x="862013" y="2177472"/>
            <a:ext cx="5052058" cy="1620759"/>
          </a:xfrm>
          <a:prstGeom prst="roundRect">
            <a:avLst>
              <a:gd name="adj" fmla="val 14434"/>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lang="fr-FR" b="1">
                <a:solidFill>
                  <a:schemeClr val="bg1"/>
                </a:solidFill>
                <a:latin typeface="Calibri" panose="020F0502020204030204" pitchFamily="34" charset="0"/>
                <a:cs typeface="Calibri" panose="020F0502020204030204" pitchFamily="34" charset="0"/>
              </a:rPr>
              <a:t>Immunosuppression</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VIH – SIDA</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Cancers</a:t>
            </a:r>
          </a:p>
          <a:p>
            <a:pPr marL="173038" indent="-173038">
              <a:lnSpc>
                <a:spcPct val="90000"/>
              </a:lnSpc>
              <a:spcBef>
                <a:spcPts val="0"/>
              </a:spcBef>
              <a:spcAft>
                <a:spcPts val="600"/>
              </a:spcAft>
              <a:buClrTx/>
              <a:defRPr/>
            </a:pPr>
            <a:r>
              <a:rPr lang="fr-FR" sz="1800">
                <a:solidFill>
                  <a:schemeClr val="bg1"/>
                </a:solidFill>
                <a:latin typeface="Calibri" panose="020F0502020204030204" pitchFamily="34" charset="0"/>
                <a:cs typeface="Calibri" panose="020F0502020204030204" pitchFamily="34" charset="0"/>
              </a:rPr>
              <a:t>Traitements immunosuppresseurs</a:t>
            </a:r>
            <a:endParaRPr lang="fr-FR" sz="1800" b="1">
              <a:solidFill>
                <a:schemeClr val="bg1"/>
              </a:solidFill>
              <a:latin typeface="Calibri" panose="020F0502020204030204" pitchFamily="34" charset="0"/>
              <a:cs typeface="Calibri" panose="020F0502020204030204" pitchFamily="34" charset="0"/>
            </a:endParaRPr>
          </a:p>
        </p:txBody>
      </p:sp>
      <p:sp>
        <p:nvSpPr>
          <p:cNvPr id="35" name="Content Placeholder 2">
            <a:extLst>
              <a:ext uri="{FF2B5EF4-FFF2-40B4-BE49-F238E27FC236}">
                <a16:creationId xmlns:a16="http://schemas.microsoft.com/office/drawing/2014/main" id="{E9100F70-2F85-415B-A2A0-02525D138DAA}"/>
              </a:ext>
            </a:extLst>
          </p:cNvPr>
          <p:cNvSpPr txBox="1">
            <a:spLocks/>
          </p:cNvSpPr>
          <p:nvPr>
            <p:custDataLst>
              <p:tags r:id="rId5"/>
            </p:custDataLst>
          </p:nvPr>
        </p:nvSpPr>
        <p:spPr>
          <a:xfrm>
            <a:off x="862013" y="3910494"/>
            <a:ext cx="5052058" cy="1162489"/>
          </a:xfrm>
          <a:prstGeom prst="roundRect">
            <a:avLst>
              <a:gd name="adj" fmla="val 23780"/>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90000"/>
              </a:lnSpc>
              <a:spcBef>
                <a:spcPts val="0"/>
              </a:spcBef>
              <a:spcAft>
                <a:spcPts val="600"/>
              </a:spcAft>
              <a:buClr>
                <a:srgbClr val="7F8FA9"/>
              </a:buClr>
              <a:buSzPct val="100000"/>
              <a:buFont typeface="Arial"/>
              <a:buNone/>
              <a:tabLst/>
              <a:defRPr/>
            </a:pPr>
            <a:r>
              <a:rPr kumimoji="0"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Sexe</a:t>
            </a:r>
            <a:endParaRPr lang="fr-FR"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457200" rtl="0" eaLnBrk="1" fontAlgn="auto" latinLnBrk="0" hangingPunct="1">
              <a:lnSpc>
                <a:spcPct val="90000"/>
              </a:lnSpc>
              <a:spcBef>
                <a:spcPts val="0"/>
              </a:spcBef>
              <a:spcAft>
                <a:spcPts val="600"/>
              </a:spcAft>
              <a:buClrTx/>
              <a:buSzPct val="100000"/>
              <a:buFont typeface="Arial"/>
              <a:buChar char="•"/>
              <a:tabLst/>
              <a:defRPr/>
            </a:pPr>
            <a:r>
              <a:rPr kumimoji="0" lang="fr-FR"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Le sexe féminin </a:t>
            </a:r>
            <a:r>
              <a:rPr kumimoji="0" lang="fr-FR"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est un facteur de risque </a:t>
            </a:r>
            <a:br>
              <a:rPr kumimoji="0" lang="fr-FR"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br>
            <a:r>
              <a:rPr kumimoji="0" lang="fr-FR"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Arial"/>
              </a:rPr>
              <a:t>chez les personnes âgées entre 25 et 64 ans</a:t>
            </a:r>
            <a:endParaRPr lang="fr-FR" sz="1800" b="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6" name="Content Placeholder 3">
            <a:extLst>
              <a:ext uri="{FF2B5EF4-FFF2-40B4-BE49-F238E27FC236}">
                <a16:creationId xmlns:a16="http://schemas.microsoft.com/office/drawing/2014/main" id="{2FA4CE1A-745F-4EA6-A4D6-7EEF9830D9CB}"/>
              </a:ext>
            </a:extLst>
          </p:cNvPr>
          <p:cNvSpPr txBox="1"/>
          <p:nvPr>
            <p:custDataLst>
              <p:tags r:id="rId6"/>
            </p:custDataLst>
          </p:nvPr>
        </p:nvSpPr>
        <p:spPr>
          <a:xfrm>
            <a:off x="6263642" y="1554431"/>
            <a:ext cx="5052058" cy="529021"/>
          </a:xfrm>
          <a:prstGeom prst="roundRect">
            <a:avLst>
              <a:gd name="adj" fmla="val 50000"/>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marL="0" marR="0" lvl="0" indent="0" algn="l" defTabSz="914400" rtl="0" eaLnBrk="1" fontAlgn="auto" latinLnBrk="0" hangingPunct="1">
              <a:lnSpc>
                <a:spcPct val="90000"/>
              </a:lnSpc>
              <a:spcAft>
                <a:spcPts val="600"/>
              </a:spcAft>
              <a:buClr>
                <a:srgbClr val="7F8FA9"/>
              </a:buClr>
              <a:buSzPct val="100000"/>
              <a:buFontTx/>
              <a:buNone/>
              <a:tabLst/>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Tabagisme</a:t>
            </a:r>
          </a:p>
        </p:txBody>
      </p:sp>
      <p:sp>
        <p:nvSpPr>
          <p:cNvPr id="37" name="Content Placeholder 3">
            <a:extLst>
              <a:ext uri="{FF2B5EF4-FFF2-40B4-BE49-F238E27FC236}">
                <a16:creationId xmlns:a16="http://schemas.microsoft.com/office/drawing/2014/main" id="{E946609C-0CF7-4A39-A008-D0733C489D23}"/>
              </a:ext>
            </a:extLst>
          </p:cNvPr>
          <p:cNvSpPr txBox="1"/>
          <p:nvPr>
            <p:custDataLst>
              <p:tags r:id="rId7"/>
            </p:custDataLst>
          </p:nvPr>
        </p:nvSpPr>
        <p:spPr>
          <a:xfrm>
            <a:off x="6263642" y="2177472"/>
            <a:ext cx="5052058" cy="529021"/>
          </a:xfrm>
          <a:prstGeom prst="roundRect">
            <a:avLst>
              <a:gd name="adj" fmla="val 50000"/>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marL="0" marR="0" lvl="0" indent="0" algn="l" defTabSz="914400" rtl="0" eaLnBrk="1" fontAlgn="auto" latinLnBrk="0" hangingPunct="1">
              <a:lnSpc>
                <a:spcPct val="90000"/>
              </a:lnSpc>
              <a:spcAft>
                <a:spcPts val="600"/>
              </a:spcAft>
              <a:buClr>
                <a:srgbClr val="7F8FA9"/>
              </a:buClr>
              <a:buSzPct val="100000"/>
              <a:buFontTx/>
              <a:buNone/>
              <a:tabLst/>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Traumatisme et chirurgie</a:t>
            </a:r>
          </a:p>
        </p:txBody>
      </p:sp>
      <p:sp>
        <p:nvSpPr>
          <p:cNvPr id="38" name="Content Placeholder 3">
            <a:extLst>
              <a:ext uri="{FF2B5EF4-FFF2-40B4-BE49-F238E27FC236}">
                <a16:creationId xmlns:a16="http://schemas.microsoft.com/office/drawing/2014/main" id="{759149A6-85D0-4F9A-881E-D67634FEF2FF}"/>
              </a:ext>
            </a:extLst>
          </p:cNvPr>
          <p:cNvSpPr txBox="1"/>
          <p:nvPr>
            <p:custDataLst>
              <p:tags r:id="rId8"/>
            </p:custDataLst>
          </p:nvPr>
        </p:nvSpPr>
        <p:spPr>
          <a:xfrm>
            <a:off x="6263642" y="2811074"/>
            <a:ext cx="5052058" cy="3224817"/>
          </a:xfrm>
          <a:prstGeom prst="roundRect">
            <a:avLst>
              <a:gd name="adj" fmla="val 11506"/>
            </a:avLst>
          </a:prstGeom>
          <a:solidFill>
            <a:schemeClr val="bg1">
              <a:lumMod val="75000"/>
            </a:schemeClr>
          </a:solidFill>
          <a:ln w="12700">
            <a:miter lim="400000"/>
          </a:ln>
          <a:extLst>
            <a:ext uri="{C572A759-6A51-4108-AA02-DFA0A04FC94B}">
              <ma14:wrappingTextBoxFlag xmlns:ma14="http://schemas.microsoft.com/office/mac/drawingml/2011/main" xmlns="" val="1"/>
            </a:ext>
          </a:extLst>
        </p:spPr>
        <p:txBody>
          <a:bodyPr lIns="274320" tIns="0" rIns="60957" bIns="0" anchor="ctr">
            <a:noAutofit/>
          </a:bodyPr>
          <a:lstStyle/>
          <a:p>
            <a:pPr>
              <a:lnSpc>
                <a:spcPct val="90000"/>
              </a:lnSpc>
              <a:spcAft>
                <a:spcPts val="600"/>
              </a:spcAft>
              <a:buClr>
                <a:srgbClr val="7F8FA9"/>
              </a:buClr>
              <a:buSzPct val="100000"/>
              <a:defRPr sz="1600">
                <a:solidFill>
                  <a:srgbClr val="629DD1"/>
                </a:solidFill>
                <a:latin typeface="Arial"/>
                <a:ea typeface="Arial"/>
                <a:cs typeface="Arial"/>
                <a:sym typeface="Arial"/>
              </a:defRPr>
            </a:pPr>
            <a:r>
              <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Maladies chroniques</a:t>
            </a:r>
            <a:r>
              <a:rPr lang="fr-CA" sz="2000" b="1">
                <a:solidFill>
                  <a:schemeClr val="bg1"/>
                </a:solidFill>
                <a:latin typeface="Calibri" panose="020F0502020204030204" pitchFamily="34" charset="0"/>
                <a:cs typeface="Calibri" panose="020F0502020204030204" pitchFamily="34" charset="0"/>
                <a:sym typeface="Arial"/>
              </a:rPr>
              <a:t> </a:t>
            </a:r>
            <a:endParaRPr kumimoji="0" lang="fr-CA" sz="20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endParaRPr>
          </a:p>
          <a:p>
            <a:pPr marL="173038" indent="-173038">
              <a:lnSpc>
                <a:spcPct val="90000"/>
              </a:lnSpc>
              <a:spcAft>
                <a:spcPts val="600"/>
              </a:spcAft>
              <a:buSzPct val="100000"/>
              <a:buFont typeface="Arial" panose="020B0604020202020204" pitchFamily="34" charset="0"/>
              <a:buChar char="•"/>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Diabète de type 2</a:t>
            </a:r>
            <a:r>
              <a:rPr lang="fr-CA" sz="1800">
                <a:solidFill>
                  <a:schemeClr val="bg1"/>
                </a:solidFill>
                <a:latin typeface="Calibri" panose="020F0502020204030204" pitchFamily="34" charset="0"/>
                <a:cs typeface="Calibri" panose="020F0502020204030204" pitchFamily="34" charset="0"/>
                <a:sym typeface="Arial"/>
              </a:rPr>
              <a:t> </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lang="fr-CA" sz="1800">
                <a:solidFill>
                  <a:schemeClr val="bg1"/>
                </a:solidFill>
                <a:latin typeface="Calibri" panose="020F0502020204030204" pitchFamily="34" charset="0"/>
                <a:cs typeface="Calibri" panose="020F0502020204030204" pitchFamily="34" charset="0"/>
                <a:sym typeface="Arial"/>
              </a:rPr>
              <a:t>Bronchopneumopathie chronique obstructive (BPCO)</a:t>
            </a:r>
            <a:endParaRPr lang="fr-CA" sz="1800">
              <a:solidFill>
                <a:schemeClr val="bg1"/>
              </a:solidFill>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Maladie cardiaque</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Dépression</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Rhinite allergique</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173038" marR="0" lvl="0" indent="-173038" algn="l" defTabSz="914400" rtl="0" eaLnBrk="1" fontAlgn="auto" latinLnBrk="0" hangingPunct="1">
              <a:lnSpc>
                <a:spcPct val="90000"/>
              </a:lnSpc>
              <a:spcAft>
                <a:spcPts val="600"/>
              </a:spcAft>
              <a:buSzPct val="100000"/>
              <a:buFont typeface="Arial" panose="020B0604020202020204" pitchFamily="34" charset="0"/>
              <a:buChar char="•"/>
              <a:tabLst/>
              <a:defRPr sz="1400">
                <a:solidFill>
                  <a:srgbClr val="604EDA"/>
                </a:solidFill>
                <a:latin typeface="Arial"/>
                <a:ea typeface="Arial"/>
                <a:cs typeface="Arial"/>
                <a:sym typeface="Arial"/>
              </a:defRPr>
            </a:pPr>
            <a:r>
              <a:rPr kumimoji="0"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Etc.</a:t>
            </a:r>
            <a:endParaRPr lang="fr-CA"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973F1ED0-9BC5-4534-ADF8-19C21F1789D5}"/>
              </a:ext>
            </a:extLst>
          </p:cNvPr>
          <p:cNvSpPr txBox="1"/>
          <p:nvPr/>
        </p:nvSpPr>
        <p:spPr>
          <a:xfrm>
            <a:off x="862013" y="1554431"/>
            <a:ext cx="5066347" cy="510778"/>
          </a:xfrm>
          <a:prstGeom prst="roundRect">
            <a:avLst>
              <a:gd name="adj" fmla="val 50000"/>
            </a:avLst>
          </a:prstGeom>
          <a:solidFill>
            <a:schemeClr val="accent1">
              <a:lumMod val="50000"/>
            </a:schemeClr>
          </a:solidFill>
          <a:ln w="12700">
            <a:miter lim="400000"/>
          </a:ln>
        </p:spPr>
        <p:txBody>
          <a:bodyPr lIns="274320" tIns="0" rIns="60957" bIns="0" anchor="ctr">
            <a:noAutofit/>
          </a:bodyPr>
          <a:lstStyle>
            <a:defPPr>
              <a:defRPr lang="en-US"/>
            </a:defPPr>
            <a:lvl1pPr marR="0" lvl="0" indent="0" defTabSz="457200" fontAlgn="auto">
              <a:lnSpc>
                <a:spcPct val="90000"/>
              </a:lnSpc>
              <a:spcBef>
                <a:spcPts val="0"/>
              </a:spcBef>
              <a:spcAft>
                <a:spcPts val="600"/>
              </a:spcAft>
              <a:buClr>
                <a:srgbClr val="7F8FA9"/>
              </a:buClr>
              <a:buSzPct val="100000"/>
              <a:buFont typeface="Arial"/>
              <a:buNone/>
              <a:tabLst/>
              <a:defRPr kumimoji="0" sz="2000" b="1" i="0" u="none" strike="noStrike" cap="none" spc="0" normalizeH="0" baseline="0">
                <a:ln>
                  <a:noFill/>
                </a:ln>
                <a:solidFill>
                  <a:schemeClr val="bg1"/>
                </a:solidFill>
                <a:effectLst/>
                <a:uLnTx/>
                <a:uFillTx/>
                <a:latin typeface="Calibri" panose="020F0502020204030204" pitchFamily="34" charset="0"/>
                <a:ea typeface="Arial"/>
                <a:cs typeface="Calibri" panose="020F0502020204030204" pitchFamily="34" charset="0"/>
              </a:defRPr>
            </a:lvl1pPr>
            <a:lvl2pPr marL="625475" marR="0" indent="-168275" defTabSz="45720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defRPr>
            </a:lvl2pPr>
            <a:lvl3pPr marL="1076325" marR="0" indent="-161925" defTabSz="45720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defRPr>
            </a:lvl3pPr>
            <a:lvl4pPr marL="1525588" marR="0" indent="-153988" defTabSz="45720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defRPr>
            </a:lvl4pPr>
            <a:lvl5pPr marL="1970088" marR="0" indent="-141288" defTabSz="45720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defRPr>
            </a:lvl5pPr>
            <a:lvl6pPr marL="2606038" marR="0" indent="-320038" defTabSz="45720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defRPr>
            </a:lvl6pPr>
            <a:lvl7pPr marL="3063238" marR="0" indent="-320038" defTabSz="45720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defRPr>
            </a:lvl7pPr>
            <a:lvl8pPr marL="3520440" marR="0" indent="-320038" defTabSz="45720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defRPr>
            </a:lvl8pPr>
            <a:lvl9pPr marL="3977640" marR="0" indent="-320040" defTabSz="45720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defRPr>
            </a:lvl9pPr>
          </a:lstStyle>
          <a:p>
            <a:r>
              <a:rPr lang="fr-FR"/>
              <a:t>Âge</a:t>
            </a:r>
            <a:endParaRPr lang="en-US"/>
          </a:p>
        </p:txBody>
      </p:sp>
    </p:spTree>
    <p:extLst>
      <p:ext uri="{BB962C8B-B14F-4D97-AF65-F5344CB8AC3E}">
        <p14:creationId xmlns:p14="http://schemas.microsoft.com/office/powerpoint/2010/main" val="1781752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437D4A7-5ECA-4357-BB53-5ED7F371F7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a:ea typeface="+mn-ea"/>
                <a:cs typeface="+mn-cs"/>
              </a:rPr>
              <a:t>* Par 1000 personnes-années.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a:ea typeface="+mn-ea"/>
                <a:cs typeface="+mn-cs"/>
              </a:rPr>
              <a:t>† Définie comme ≥ 30 jours de douleur.</a:t>
            </a:r>
          </a:p>
          <a:p>
            <a:r>
              <a:rPr lang="en-US" sz="900">
                <a:latin typeface="Calibri"/>
              </a:rPr>
              <a:t>Harpaz R, </a:t>
            </a:r>
            <a:r>
              <a:rPr lang="en-US"/>
              <a:t>Ortega-Sanchez IR, Seward JF</a:t>
            </a:r>
            <a:r>
              <a:rPr lang="en-US" sz="900">
                <a:latin typeface="Calibri"/>
              </a:rPr>
              <a:t>; Advisory Committee on Immunization Practices (ACIP) Centers for Disease Control and Prevention (CDC). </a:t>
            </a:r>
            <a:r>
              <a:rPr lang="en-US" sz="900" i="1">
                <a:latin typeface="Calibri"/>
              </a:rPr>
              <a:t>MMWR </a:t>
            </a:r>
            <a:r>
              <a:rPr lang="en-US" sz="900" i="1" err="1">
                <a:latin typeface="Calibri"/>
              </a:rPr>
              <a:t>Recomm</a:t>
            </a:r>
            <a:r>
              <a:rPr lang="en-US" sz="900" i="1">
                <a:latin typeface="Calibri"/>
              </a:rPr>
              <a:t> Rep</a:t>
            </a:r>
            <a:r>
              <a:rPr lang="en-US" sz="900">
                <a:latin typeface="Calibri"/>
              </a:rPr>
              <a:t>. 2008;57(RR-5):1-30.</a:t>
            </a:r>
            <a:endParaRPr lang="fr-FR" sz="900">
              <a:latin typeface="Calibri" panose="020F0502020204030204" pitchFamily="34" charset="0"/>
            </a:endParaRPr>
          </a:p>
        </p:txBody>
      </p:sp>
      <p:sp>
        <p:nvSpPr>
          <p:cNvPr id="9" name="Slide Number Placeholder 8">
            <a:extLst>
              <a:ext uri="{FF2B5EF4-FFF2-40B4-BE49-F238E27FC236}">
                <a16:creationId xmlns:a16="http://schemas.microsoft.com/office/drawing/2014/main" id="{AA586680-24BF-4F84-926F-2477BDBEA48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89393D-23C3-F148-91BA-4F8B005EBEDD}"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71E32663-72BD-45CA-92D0-0BCFA0704D93}"/>
              </a:ext>
            </a:extLst>
          </p:cNvPr>
          <p:cNvSpPr txBox="1"/>
          <p:nvPr/>
        </p:nvSpPr>
        <p:spPr>
          <a:xfrm>
            <a:off x="2241868" y="1574579"/>
            <a:ext cx="770826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Taux* de zona et de névralgie post-herpétique (NPH)</a:t>
            </a:r>
            <a:r>
              <a:rPr kumimoji="0" lang="fr-CA" sz="18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selon l’âge aux États-Unis</a:t>
            </a:r>
          </a:p>
        </p:txBody>
      </p:sp>
      <p:grpSp>
        <p:nvGrpSpPr>
          <p:cNvPr id="69" name="Group 68">
            <a:extLst>
              <a:ext uri="{FF2B5EF4-FFF2-40B4-BE49-F238E27FC236}">
                <a16:creationId xmlns:a16="http://schemas.microsoft.com/office/drawing/2014/main" id="{693015E0-9E22-4507-935E-D027F087C5D6}"/>
              </a:ext>
            </a:extLst>
          </p:cNvPr>
          <p:cNvGrpSpPr/>
          <p:nvPr/>
        </p:nvGrpSpPr>
        <p:grpSpPr>
          <a:xfrm>
            <a:off x="795866" y="2255928"/>
            <a:ext cx="10519833" cy="3778625"/>
            <a:chOff x="984344" y="2255928"/>
            <a:chExt cx="10090220" cy="3778625"/>
          </a:xfrm>
        </p:grpSpPr>
        <p:sp>
          <p:nvSpPr>
            <p:cNvPr id="7" name="TextBox 6">
              <a:extLst>
                <a:ext uri="{FF2B5EF4-FFF2-40B4-BE49-F238E27FC236}">
                  <a16:creationId xmlns:a16="http://schemas.microsoft.com/office/drawing/2014/main" id="{49356DA1-48ED-4C64-AA21-D221C4D1B676}"/>
                </a:ext>
              </a:extLst>
            </p:cNvPr>
            <p:cNvSpPr txBox="1"/>
            <p:nvPr/>
          </p:nvSpPr>
          <p:spPr>
            <a:xfrm rot="16200000">
              <a:off x="896532" y="3672495"/>
              <a:ext cx="483401" cy="30777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Taux</a:t>
              </a:r>
            </a:p>
          </p:txBody>
        </p:sp>
        <p:sp>
          <p:nvSpPr>
            <p:cNvPr id="5" name="Freeform: Shape 4">
              <a:extLst>
                <a:ext uri="{FF2B5EF4-FFF2-40B4-BE49-F238E27FC236}">
                  <a16:creationId xmlns:a16="http://schemas.microsoft.com/office/drawing/2014/main" id="{B3E0B495-D4A4-44B4-92FE-C23C7E4B1ED5}"/>
                </a:ext>
              </a:extLst>
            </p:cNvPr>
            <p:cNvSpPr/>
            <p:nvPr/>
          </p:nvSpPr>
          <p:spPr>
            <a:xfrm>
              <a:off x="1773767" y="2379133"/>
              <a:ext cx="9300797" cy="2971800"/>
            </a:xfrm>
            <a:custGeom>
              <a:avLst/>
              <a:gdLst>
                <a:gd name="connsiteX0" fmla="*/ 0 w 9541933"/>
                <a:gd name="connsiteY0" fmla="*/ 0 h 2971800"/>
                <a:gd name="connsiteX1" fmla="*/ 0 w 9541933"/>
                <a:gd name="connsiteY1" fmla="*/ 2971800 h 2971800"/>
                <a:gd name="connsiteX2" fmla="*/ 9541933 w 9541933"/>
                <a:gd name="connsiteY2" fmla="*/ 2971800 h 2971800"/>
              </a:gdLst>
              <a:ahLst/>
              <a:cxnLst>
                <a:cxn ang="0">
                  <a:pos x="connsiteX0" y="connsiteY0"/>
                </a:cxn>
                <a:cxn ang="0">
                  <a:pos x="connsiteX1" y="connsiteY1"/>
                </a:cxn>
                <a:cxn ang="0">
                  <a:pos x="connsiteX2" y="connsiteY2"/>
                </a:cxn>
              </a:cxnLst>
              <a:rect l="l" t="t" r="r" b="b"/>
              <a:pathLst>
                <a:path w="9541933" h="2971800">
                  <a:moveTo>
                    <a:pt x="0" y="0"/>
                  </a:moveTo>
                  <a:lnTo>
                    <a:pt x="0" y="2971800"/>
                  </a:lnTo>
                  <a:lnTo>
                    <a:pt x="9541933" y="297180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unito"/>
                <a:ea typeface="+mn-ea"/>
                <a:cs typeface="+mn-cs"/>
              </a:endParaRPr>
            </a:p>
          </p:txBody>
        </p:sp>
        <p:sp>
          <p:nvSpPr>
            <p:cNvPr id="10" name="TextBox 9">
              <a:extLst>
                <a:ext uri="{FF2B5EF4-FFF2-40B4-BE49-F238E27FC236}">
                  <a16:creationId xmlns:a16="http://schemas.microsoft.com/office/drawing/2014/main" id="{E97E9528-A8C3-4FE3-8773-ED84806AABC8}"/>
                </a:ext>
              </a:extLst>
            </p:cNvPr>
            <p:cNvSpPr txBox="1"/>
            <p:nvPr/>
          </p:nvSpPr>
          <p:spPr>
            <a:xfrm>
              <a:off x="1486226" y="5227822"/>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0</a:t>
              </a:r>
            </a:p>
          </p:txBody>
        </p:sp>
        <p:cxnSp>
          <p:nvCxnSpPr>
            <p:cNvPr id="11" name="Straight Connector 10">
              <a:extLst>
                <a:ext uri="{FF2B5EF4-FFF2-40B4-BE49-F238E27FC236}">
                  <a16:creationId xmlns:a16="http://schemas.microsoft.com/office/drawing/2014/main" id="{032583EC-0A35-4942-9D54-E9605430F717}"/>
                </a:ext>
              </a:extLst>
            </p:cNvPr>
            <p:cNvCxnSpPr/>
            <p:nvPr/>
          </p:nvCxnSpPr>
          <p:spPr>
            <a:xfrm>
              <a:off x="1694392" y="5350933"/>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Box 11">
              <a:extLst>
                <a:ext uri="{FF2B5EF4-FFF2-40B4-BE49-F238E27FC236}">
                  <a16:creationId xmlns:a16="http://schemas.microsoft.com/office/drawing/2014/main" id="{0DE294B5-2244-4EBC-8710-B30EC4C1C02B}"/>
                </a:ext>
              </a:extLst>
            </p:cNvPr>
            <p:cNvSpPr txBox="1"/>
            <p:nvPr/>
          </p:nvSpPr>
          <p:spPr>
            <a:xfrm>
              <a:off x="1486226" y="4957648"/>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cxnSp>
          <p:nvCxnSpPr>
            <p:cNvPr id="13" name="Straight Connector 12">
              <a:extLst>
                <a:ext uri="{FF2B5EF4-FFF2-40B4-BE49-F238E27FC236}">
                  <a16:creationId xmlns:a16="http://schemas.microsoft.com/office/drawing/2014/main" id="{739D235F-0EB2-4861-AA7A-AD73DDA1CE54}"/>
                </a:ext>
              </a:extLst>
            </p:cNvPr>
            <p:cNvCxnSpPr/>
            <p:nvPr/>
          </p:nvCxnSpPr>
          <p:spPr>
            <a:xfrm>
              <a:off x="1694392" y="5080759"/>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A7B61921-7510-4F04-AB36-84014398E140}"/>
                </a:ext>
              </a:extLst>
            </p:cNvPr>
            <p:cNvSpPr txBox="1"/>
            <p:nvPr/>
          </p:nvSpPr>
          <p:spPr>
            <a:xfrm>
              <a:off x="1486226" y="4687476"/>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cxnSp>
          <p:nvCxnSpPr>
            <p:cNvPr id="15" name="Straight Connector 14">
              <a:extLst>
                <a:ext uri="{FF2B5EF4-FFF2-40B4-BE49-F238E27FC236}">
                  <a16:creationId xmlns:a16="http://schemas.microsoft.com/office/drawing/2014/main" id="{8997627F-150F-4498-B449-54CF2CEF8A91}"/>
                </a:ext>
              </a:extLst>
            </p:cNvPr>
            <p:cNvCxnSpPr/>
            <p:nvPr/>
          </p:nvCxnSpPr>
          <p:spPr>
            <a:xfrm>
              <a:off x="1694392" y="4810587"/>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9928E472-2307-4ADD-895C-DC7CE44A9A37}"/>
                </a:ext>
              </a:extLst>
            </p:cNvPr>
            <p:cNvSpPr txBox="1"/>
            <p:nvPr/>
          </p:nvSpPr>
          <p:spPr>
            <a:xfrm>
              <a:off x="1486226" y="4417304"/>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cxnSp>
          <p:nvCxnSpPr>
            <p:cNvPr id="17" name="Straight Connector 16">
              <a:extLst>
                <a:ext uri="{FF2B5EF4-FFF2-40B4-BE49-F238E27FC236}">
                  <a16:creationId xmlns:a16="http://schemas.microsoft.com/office/drawing/2014/main" id="{C3219133-0A09-4012-AE64-C6496A47B7D2}"/>
                </a:ext>
              </a:extLst>
            </p:cNvPr>
            <p:cNvCxnSpPr/>
            <p:nvPr/>
          </p:nvCxnSpPr>
          <p:spPr>
            <a:xfrm>
              <a:off x="1694392" y="4540415"/>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97B0A933-B670-4592-A73D-8583BBE34B14}"/>
                </a:ext>
              </a:extLst>
            </p:cNvPr>
            <p:cNvSpPr txBox="1"/>
            <p:nvPr/>
          </p:nvSpPr>
          <p:spPr>
            <a:xfrm>
              <a:off x="1486226" y="4147132"/>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cxnSp>
          <p:nvCxnSpPr>
            <p:cNvPr id="19" name="Straight Connector 18">
              <a:extLst>
                <a:ext uri="{FF2B5EF4-FFF2-40B4-BE49-F238E27FC236}">
                  <a16:creationId xmlns:a16="http://schemas.microsoft.com/office/drawing/2014/main" id="{D4261509-CA59-400A-8DD5-0D764873BE35}"/>
                </a:ext>
              </a:extLst>
            </p:cNvPr>
            <p:cNvCxnSpPr/>
            <p:nvPr/>
          </p:nvCxnSpPr>
          <p:spPr>
            <a:xfrm>
              <a:off x="1694392" y="4270243"/>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00D83394-35D0-40BB-A2DD-A5890AAEC670}"/>
                </a:ext>
              </a:extLst>
            </p:cNvPr>
            <p:cNvSpPr txBox="1"/>
            <p:nvPr/>
          </p:nvSpPr>
          <p:spPr>
            <a:xfrm>
              <a:off x="1486226" y="3876960"/>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cxnSp>
          <p:nvCxnSpPr>
            <p:cNvPr id="21" name="Straight Connector 20">
              <a:extLst>
                <a:ext uri="{FF2B5EF4-FFF2-40B4-BE49-F238E27FC236}">
                  <a16:creationId xmlns:a16="http://schemas.microsoft.com/office/drawing/2014/main" id="{C2ECE835-887B-471A-9D5C-603960A5D78B}"/>
                </a:ext>
              </a:extLst>
            </p:cNvPr>
            <p:cNvCxnSpPr/>
            <p:nvPr/>
          </p:nvCxnSpPr>
          <p:spPr>
            <a:xfrm>
              <a:off x="1694392" y="4000071"/>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F6E690E5-7F7F-40AA-BE5A-74A381E75AD5}"/>
                </a:ext>
              </a:extLst>
            </p:cNvPr>
            <p:cNvSpPr txBox="1"/>
            <p:nvPr/>
          </p:nvSpPr>
          <p:spPr>
            <a:xfrm>
              <a:off x="1486226" y="3606788"/>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cxnSp>
          <p:nvCxnSpPr>
            <p:cNvPr id="23" name="Straight Connector 22">
              <a:extLst>
                <a:ext uri="{FF2B5EF4-FFF2-40B4-BE49-F238E27FC236}">
                  <a16:creationId xmlns:a16="http://schemas.microsoft.com/office/drawing/2014/main" id="{23935581-E626-4C6A-9C2A-C8AD2CF6EF92}"/>
                </a:ext>
              </a:extLst>
            </p:cNvPr>
            <p:cNvCxnSpPr/>
            <p:nvPr/>
          </p:nvCxnSpPr>
          <p:spPr>
            <a:xfrm>
              <a:off x="1694392" y="3729899"/>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CFC9B642-6681-4A15-A6A9-668138E8F414}"/>
                </a:ext>
              </a:extLst>
            </p:cNvPr>
            <p:cNvSpPr txBox="1"/>
            <p:nvPr/>
          </p:nvSpPr>
          <p:spPr>
            <a:xfrm>
              <a:off x="1486226" y="3336616"/>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a:t>
              </a:r>
            </a:p>
          </p:txBody>
        </p:sp>
        <p:cxnSp>
          <p:nvCxnSpPr>
            <p:cNvPr id="25" name="Straight Connector 24">
              <a:extLst>
                <a:ext uri="{FF2B5EF4-FFF2-40B4-BE49-F238E27FC236}">
                  <a16:creationId xmlns:a16="http://schemas.microsoft.com/office/drawing/2014/main" id="{022511DD-3035-4683-9C83-1B468F12A122}"/>
                </a:ext>
              </a:extLst>
            </p:cNvPr>
            <p:cNvCxnSpPr/>
            <p:nvPr/>
          </p:nvCxnSpPr>
          <p:spPr>
            <a:xfrm>
              <a:off x="1694392" y="3459727"/>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4996B9FC-7F4F-4803-B76A-CF5A29B3D708}"/>
                </a:ext>
              </a:extLst>
            </p:cNvPr>
            <p:cNvSpPr txBox="1"/>
            <p:nvPr/>
          </p:nvSpPr>
          <p:spPr>
            <a:xfrm>
              <a:off x="1486226" y="3066444"/>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a:t>
              </a:r>
            </a:p>
          </p:txBody>
        </p:sp>
        <p:cxnSp>
          <p:nvCxnSpPr>
            <p:cNvPr id="27" name="Straight Connector 26">
              <a:extLst>
                <a:ext uri="{FF2B5EF4-FFF2-40B4-BE49-F238E27FC236}">
                  <a16:creationId xmlns:a16="http://schemas.microsoft.com/office/drawing/2014/main" id="{3DA81D69-5132-4FD1-A6CC-94C6F4DF775F}"/>
                </a:ext>
              </a:extLst>
            </p:cNvPr>
            <p:cNvCxnSpPr/>
            <p:nvPr/>
          </p:nvCxnSpPr>
          <p:spPr>
            <a:xfrm>
              <a:off x="1694392" y="3189555"/>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id="{C1FAAC1C-1183-4E86-9074-08DF652475F4}"/>
                </a:ext>
              </a:extLst>
            </p:cNvPr>
            <p:cNvSpPr txBox="1"/>
            <p:nvPr/>
          </p:nvSpPr>
          <p:spPr>
            <a:xfrm>
              <a:off x="1486226" y="2796272"/>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9</a:t>
              </a:r>
            </a:p>
          </p:txBody>
        </p:sp>
        <p:cxnSp>
          <p:nvCxnSpPr>
            <p:cNvPr id="29" name="Straight Connector 28">
              <a:extLst>
                <a:ext uri="{FF2B5EF4-FFF2-40B4-BE49-F238E27FC236}">
                  <a16:creationId xmlns:a16="http://schemas.microsoft.com/office/drawing/2014/main" id="{8E3CA3D0-6372-4EF1-8244-1E1090858904}"/>
                </a:ext>
              </a:extLst>
            </p:cNvPr>
            <p:cNvCxnSpPr/>
            <p:nvPr/>
          </p:nvCxnSpPr>
          <p:spPr>
            <a:xfrm>
              <a:off x="1694392" y="2919383"/>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0" name="TextBox 29">
              <a:extLst>
                <a:ext uri="{FF2B5EF4-FFF2-40B4-BE49-F238E27FC236}">
                  <a16:creationId xmlns:a16="http://schemas.microsoft.com/office/drawing/2014/main" id="{672156CC-150F-4F44-BDD1-2AFE7DD13E6E}"/>
                </a:ext>
              </a:extLst>
            </p:cNvPr>
            <p:cNvSpPr txBox="1"/>
            <p:nvPr/>
          </p:nvSpPr>
          <p:spPr>
            <a:xfrm>
              <a:off x="1382031" y="2526100"/>
              <a:ext cx="208391"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a:t>
              </a:r>
            </a:p>
          </p:txBody>
        </p:sp>
        <p:cxnSp>
          <p:nvCxnSpPr>
            <p:cNvPr id="31" name="Straight Connector 30">
              <a:extLst>
                <a:ext uri="{FF2B5EF4-FFF2-40B4-BE49-F238E27FC236}">
                  <a16:creationId xmlns:a16="http://schemas.microsoft.com/office/drawing/2014/main" id="{6AD822A1-1850-4AFC-AEFA-DAD18115681A}"/>
                </a:ext>
              </a:extLst>
            </p:cNvPr>
            <p:cNvCxnSpPr/>
            <p:nvPr/>
          </p:nvCxnSpPr>
          <p:spPr>
            <a:xfrm>
              <a:off x="1694392" y="2649211"/>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TextBox 31">
              <a:extLst>
                <a:ext uri="{FF2B5EF4-FFF2-40B4-BE49-F238E27FC236}">
                  <a16:creationId xmlns:a16="http://schemas.microsoft.com/office/drawing/2014/main" id="{1DF7A35D-8605-437D-9F28-34C55C64B4EA}"/>
                </a:ext>
              </a:extLst>
            </p:cNvPr>
            <p:cNvSpPr txBox="1"/>
            <p:nvPr/>
          </p:nvSpPr>
          <p:spPr>
            <a:xfrm>
              <a:off x="1382031" y="2255928"/>
              <a:ext cx="208391"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a:t>
              </a:r>
            </a:p>
          </p:txBody>
        </p:sp>
        <p:cxnSp>
          <p:nvCxnSpPr>
            <p:cNvPr id="33" name="Straight Connector 32">
              <a:extLst>
                <a:ext uri="{FF2B5EF4-FFF2-40B4-BE49-F238E27FC236}">
                  <a16:creationId xmlns:a16="http://schemas.microsoft.com/office/drawing/2014/main" id="{AFCB73D7-DCE3-494C-8FC1-C776F6322C76}"/>
                </a:ext>
              </a:extLst>
            </p:cNvPr>
            <p:cNvCxnSpPr/>
            <p:nvPr/>
          </p:nvCxnSpPr>
          <p:spPr>
            <a:xfrm>
              <a:off x="1694392" y="2379039"/>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4" name="TextBox 33">
              <a:extLst>
                <a:ext uri="{FF2B5EF4-FFF2-40B4-BE49-F238E27FC236}">
                  <a16:creationId xmlns:a16="http://schemas.microsoft.com/office/drawing/2014/main" id="{270FBD64-481C-492C-B0B6-7396BBE68BC9}"/>
                </a:ext>
              </a:extLst>
            </p:cNvPr>
            <p:cNvSpPr txBox="1"/>
            <p:nvPr/>
          </p:nvSpPr>
          <p:spPr>
            <a:xfrm>
              <a:off x="2477646"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20</a:t>
              </a:r>
            </a:p>
          </p:txBody>
        </p:sp>
        <p:cxnSp>
          <p:nvCxnSpPr>
            <p:cNvPr id="36" name="Straight Connector 35">
              <a:extLst>
                <a:ext uri="{FF2B5EF4-FFF2-40B4-BE49-F238E27FC236}">
                  <a16:creationId xmlns:a16="http://schemas.microsoft.com/office/drawing/2014/main" id="{DD5866B7-3D9A-4CFE-9B23-551ADAD44404}"/>
                </a:ext>
              </a:extLst>
            </p:cNvPr>
            <p:cNvCxnSpPr/>
            <p:nvPr/>
          </p:nvCxnSpPr>
          <p:spPr>
            <a:xfrm>
              <a:off x="2583957"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id="{1D222C4E-09BA-40BD-8BD8-D2EFCF2FA8A0}"/>
                </a:ext>
              </a:extLst>
            </p:cNvPr>
            <p:cNvSpPr txBox="1"/>
            <p:nvPr/>
          </p:nvSpPr>
          <p:spPr>
            <a:xfrm>
              <a:off x="3745721"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30</a:t>
              </a:r>
            </a:p>
          </p:txBody>
        </p:sp>
        <p:cxnSp>
          <p:nvCxnSpPr>
            <p:cNvPr id="38" name="Straight Connector 37">
              <a:extLst>
                <a:ext uri="{FF2B5EF4-FFF2-40B4-BE49-F238E27FC236}">
                  <a16:creationId xmlns:a16="http://schemas.microsoft.com/office/drawing/2014/main" id="{90A6AD56-C76B-47F6-B4B3-35BD81918F99}"/>
                </a:ext>
              </a:extLst>
            </p:cNvPr>
            <p:cNvCxnSpPr/>
            <p:nvPr/>
          </p:nvCxnSpPr>
          <p:spPr>
            <a:xfrm>
              <a:off x="3852032"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C85ECB1A-4641-4895-8300-1F5EA052D5BD}"/>
                </a:ext>
              </a:extLst>
            </p:cNvPr>
            <p:cNvSpPr txBox="1"/>
            <p:nvPr/>
          </p:nvSpPr>
          <p:spPr>
            <a:xfrm>
              <a:off x="5013796"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40</a:t>
              </a:r>
            </a:p>
          </p:txBody>
        </p:sp>
        <p:cxnSp>
          <p:nvCxnSpPr>
            <p:cNvPr id="40" name="Straight Connector 39">
              <a:extLst>
                <a:ext uri="{FF2B5EF4-FFF2-40B4-BE49-F238E27FC236}">
                  <a16:creationId xmlns:a16="http://schemas.microsoft.com/office/drawing/2014/main" id="{2256DBF8-F611-476A-A2F5-C609D82A0E45}"/>
                </a:ext>
              </a:extLst>
            </p:cNvPr>
            <p:cNvCxnSpPr/>
            <p:nvPr/>
          </p:nvCxnSpPr>
          <p:spPr>
            <a:xfrm>
              <a:off x="5120107"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id="{B0974D46-ED39-4383-A0A8-05BA704DD2A2}"/>
                </a:ext>
              </a:extLst>
            </p:cNvPr>
            <p:cNvSpPr txBox="1"/>
            <p:nvPr/>
          </p:nvSpPr>
          <p:spPr>
            <a:xfrm>
              <a:off x="6281871"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50</a:t>
              </a:r>
            </a:p>
          </p:txBody>
        </p:sp>
        <p:cxnSp>
          <p:nvCxnSpPr>
            <p:cNvPr id="42" name="Straight Connector 41">
              <a:extLst>
                <a:ext uri="{FF2B5EF4-FFF2-40B4-BE49-F238E27FC236}">
                  <a16:creationId xmlns:a16="http://schemas.microsoft.com/office/drawing/2014/main" id="{11B933A9-C6FF-48F2-9D7A-6A89F4492E5E}"/>
                </a:ext>
              </a:extLst>
            </p:cNvPr>
            <p:cNvCxnSpPr/>
            <p:nvPr/>
          </p:nvCxnSpPr>
          <p:spPr>
            <a:xfrm>
              <a:off x="6388182"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id="{CFD55993-DDD9-48C3-952D-2333343CAFC4}"/>
                </a:ext>
              </a:extLst>
            </p:cNvPr>
            <p:cNvSpPr txBox="1"/>
            <p:nvPr/>
          </p:nvSpPr>
          <p:spPr>
            <a:xfrm>
              <a:off x="7549946"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60</a:t>
              </a:r>
            </a:p>
          </p:txBody>
        </p:sp>
        <p:cxnSp>
          <p:nvCxnSpPr>
            <p:cNvPr id="44" name="Straight Connector 43">
              <a:extLst>
                <a:ext uri="{FF2B5EF4-FFF2-40B4-BE49-F238E27FC236}">
                  <a16:creationId xmlns:a16="http://schemas.microsoft.com/office/drawing/2014/main" id="{71DA580E-0B99-4A78-B238-529E68547276}"/>
                </a:ext>
              </a:extLst>
            </p:cNvPr>
            <p:cNvCxnSpPr/>
            <p:nvPr/>
          </p:nvCxnSpPr>
          <p:spPr>
            <a:xfrm>
              <a:off x="7656257"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99046120-11E3-4CBC-95FA-37E787A7EDC4}"/>
                </a:ext>
              </a:extLst>
            </p:cNvPr>
            <p:cNvSpPr txBox="1"/>
            <p:nvPr/>
          </p:nvSpPr>
          <p:spPr>
            <a:xfrm>
              <a:off x="8818021"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70</a:t>
              </a:r>
            </a:p>
          </p:txBody>
        </p:sp>
        <p:cxnSp>
          <p:nvCxnSpPr>
            <p:cNvPr id="46" name="Straight Connector 45">
              <a:extLst>
                <a:ext uri="{FF2B5EF4-FFF2-40B4-BE49-F238E27FC236}">
                  <a16:creationId xmlns:a16="http://schemas.microsoft.com/office/drawing/2014/main" id="{682565A6-F314-4978-84A3-9DEED5FCC484}"/>
                </a:ext>
              </a:extLst>
            </p:cNvPr>
            <p:cNvCxnSpPr/>
            <p:nvPr/>
          </p:nvCxnSpPr>
          <p:spPr>
            <a:xfrm>
              <a:off x="8924332"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FE07413C-6488-4DEC-9C71-80F25E81806F}"/>
                </a:ext>
              </a:extLst>
            </p:cNvPr>
            <p:cNvSpPr txBox="1"/>
            <p:nvPr/>
          </p:nvSpPr>
          <p:spPr>
            <a:xfrm>
              <a:off x="10034802" y="5469123"/>
              <a:ext cx="310984"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80</a:t>
              </a:r>
            </a:p>
          </p:txBody>
        </p:sp>
        <p:cxnSp>
          <p:nvCxnSpPr>
            <p:cNvPr id="48" name="Straight Connector 47">
              <a:extLst>
                <a:ext uri="{FF2B5EF4-FFF2-40B4-BE49-F238E27FC236}">
                  <a16:creationId xmlns:a16="http://schemas.microsoft.com/office/drawing/2014/main" id="{6D76E2F4-398D-4246-8EAA-9F4E07F88BE0}"/>
                </a:ext>
              </a:extLst>
            </p:cNvPr>
            <p:cNvCxnSpPr/>
            <p:nvPr/>
          </p:nvCxnSpPr>
          <p:spPr>
            <a:xfrm>
              <a:off x="10192410"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a16="http://schemas.microsoft.com/office/drawing/2014/main" id="{DA140D68-DF86-4F24-B6B0-04DBD849467A}"/>
                </a:ext>
              </a:extLst>
            </p:cNvPr>
            <p:cNvSpPr txBox="1"/>
            <p:nvPr/>
          </p:nvSpPr>
          <p:spPr>
            <a:xfrm>
              <a:off x="5918536" y="5726776"/>
              <a:ext cx="935064" cy="30777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Âge (ans)</a:t>
              </a:r>
            </a:p>
          </p:txBody>
        </p:sp>
        <p:grpSp>
          <p:nvGrpSpPr>
            <p:cNvPr id="68" name="Group 67">
              <a:extLst>
                <a:ext uri="{FF2B5EF4-FFF2-40B4-BE49-F238E27FC236}">
                  <a16:creationId xmlns:a16="http://schemas.microsoft.com/office/drawing/2014/main" id="{21A0052F-B67D-4FE9-B1EA-CBA7795638F2}"/>
                </a:ext>
              </a:extLst>
            </p:cNvPr>
            <p:cNvGrpSpPr/>
            <p:nvPr/>
          </p:nvGrpSpPr>
          <p:grpSpPr>
            <a:xfrm>
              <a:off x="2336976" y="2361324"/>
              <a:ext cx="792550" cy="534652"/>
              <a:chOff x="2336976" y="2361324"/>
              <a:chExt cx="792550" cy="534652"/>
            </a:xfrm>
          </p:grpSpPr>
          <p:sp>
            <p:nvSpPr>
              <p:cNvPr id="50" name="TextBox 49">
                <a:extLst>
                  <a:ext uri="{FF2B5EF4-FFF2-40B4-BE49-F238E27FC236}">
                    <a16:creationId xmlns:a16="http://schemas.microsoft.com/office/drawing/2014/main" id="{F5EB6715-D8ED-44CB-9050-88BC8A41D323}"/>
                  </a:ext>
                </a:extLst>
              </p:cNvPr>
              <p:cNvSpPr txBox="1"/>
              <p:nvPr/>
            </p:nvSpPr>
            <p:spPr>
              <a:xfrm>
                <a:off x="2607908" y="2361324"/>
                <a:ext cx="521618"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Zona</a:t>
                </a:r>
              </a:p>
            </p:txBody>
          </p:sp>
          <p:sp>
            <p:nvSpPr>
              <p:cNvPr id="51" name="TextBox 50">
                <a:extLst>
                  <a:ext uri="{FF2B5EF4-FFF2-40B4-BE49-F238E27FC236}">
                    <a16:creationId xmlns:a16="http://schemas.microsoft.com/office/drawing/2014/main" id="{BC1FC185-347C-4B65-879E-335D72B66AAE}"/>
                  </a:ext>
                </a:extLst>
              </p:cNvPr>
              <p:cNvSpPr txBox="1"/>
              <p:nvPr/>
            </p:nvSpPr>
            <p:spPr>
              <a:xfrm>
                <a:off x="2607908" y="2649755"/>
                <a:ext cx="352097"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NPH</a:t>
                </a:r>
              </a:p>
            </p:txBody>
          </p:sp>
          <p:sp>
            <p:nvSpPr>
              <p:cNvPr id="52" name="Rectangle 51">
                <a:extLst>
                  <a:ext uri="{FF2B5EF4-FFF2-40B4-BE49-F238E27FC236}">
                    <a16:creationId xmlns:a16="http://schemas.microsoft.com/office/drawing/2014/main" id="{D8CDF0F1-CA19-4912-BFD8-DF6506111C8F}"/>
                  </a:ext>
                </a:extLst>
              </p:cNvPr>
              <p:cNvSpPr/>
              <p:nvPr/>
            </p:nvSpPr>
            <p:spPr>
              <a:xfrm>
                <a:off x="2336976" y="2405604"/>
                <a:ext cx="17145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a:extLst>
                  <a:ext uri="{FF2B5EF4-FFF2-40B4-BE49-F238E27FC236}">
                    <a16:creationId xmlns:a16="http://schemas.microsoft.com/office/drawing/2014/main" id="{C1907E08-C773-408B-A5CE-3E38C8C2D3A2}"/>
                  </a:ext>
                </a:extLst>
              </p:cNvPr>
              <p:cNvSpPr/>
              <p:nvPr/>
            </p:nvSpPr>
            <p:spPr>
              <a:xfrm>
                <a:off x="2336976" y="2687140"/>
                <a:ext cx="17145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54" name="Rectangle 53">
              <a:extLst>
                <a:ext uri="{FF2B5EF4-FFF2-40B4-BE49-F238E27FC236}">
                  <a16:creationId xmlns:a16="http://schemas.microsoft.com/office/drawing/2014/main" id="{5F3E54CF-AC1D-40A4-A65F-D3C0BA8E7890}"/>
                </a:ext>
              </a:extLst>
            </p:cNvPr>
            <p:cNvSpPr/>
            <p:nvPr/>
          </p:nvSpPr>
          <p:spPr>
            <a:xfrm>
              <a:off x="2028519" y="5005570"/>
              <a:ext cx="1101008" cy="342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5" name="Rectangle 54">
              <a:extLst>
                <a:ext uri="{FF2B5EF4-FFF2-40B4-BE49-F238E27FC236}">
                  <a16:creationId xmlns:a16="http://schemas.microsoft.com/office/drawing/2014/main" id="{EEE8B6C5-F47C-4F66-97F8-2B580EA83F2E}"/>
                </a:ext>
              </a:extLst>
            </p:cNvPr>
            <p:cNvSpPr/>
            <p:nvPr/>
          </p:nvSpPr>
          <p:spPr>
            <a:xfrm>
              <a:off x="3296591" y="5320437"/>
              <a:ext cx="1101008" cy="27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Rectangle 55">
              <a:extLst>
                <a:ext uri="{FF2B5EF4-FFF2-40B4-BE49-F238E27FC236}">
                  <a16:creationId xmlns:a16="http://schemas.microsoft.com/office/drawing/2014/main" id="{B8041E80-C50F-4966-ADBB-99B681C80F89}"/>
                </a:ext>
              </a:extLst>
            </p:cNvPr>
            <p:cNvSpPr/>
            <p:nvPr/>
          </p:nvSpPr>
          <p:spPr>
            <a:xfrm>
              <a:off x="3296591" y="4914901"/>
              <a:ext cx="1101008" cy="40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8" name="Rectangle 57">
              <a:extLst>
                <a:ext uri="{FF2B5EF4-FFF2-40B4-BE49-F238E27FC236}">
                  <a16:creationId xmlns:a16="http://schemas.microsoft.com/office/drawing/2014/main" id="{8C376976-07AD-4D6E-9706-F1553EF6B151}"/>
                </a:ext>
              </a:extLst>
            </p:cNvPr>
            <p:cNvSpPr/>
            <p:nvPr/>
          </p:nvSpPr>
          <p:spPr>
            <a:xfrm>
              <a:off x="4564668" y="5272617"/>
              <a:ext cx="1101008" cy="75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9" name="Rectangle 58">
              <a:extLst>
                <a:ext uri="{FF2B5EF4-FFF2-40B4-BE49-F238E27FC236}">
                  <a16:creationId xmlns:a16="http://schemas.microsoft.com/office/drawing/2014/main" id="{CA7FA0DD-1B01-4BCF-BA4C-2717F570CD08}"/>
                </a:ext>
              </a:extLst>
            </p:cNvPr>
            <p:cNvSpPr/>
            <p:nvPr/>
          </p:nvSpPr>
          <p:spPr>
            <a:xfrm>
              <a:off x="4564668" y="4783667"/>
              <a:ext cx="1101008" cy="489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0" name="Rectangle 59">
              <a:extLst>
                <a:ext uri="{FF2B5EF4-FFF2-40B4-BE49-F238E27FC236}">
                  <a16:creationId xmlns:a16="http://schemas.microsoft.com/office/drawing/2014/main" id="{E5095BF4-B219-45B9-952E-E92CE1A76718}"/>
                </a:ext>
              </a:extLst>
            </p:cNvPr>
            <p:cNvSpPr/>
            <p:nvPr/>
          </p:nvSpPr>
          <p:spPr>
            <a:xfrm>
              <a:off x="5834171" y="5213350"/>
              <a:ext cx="1101008" cy="134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1" name="Rectangle 60">
              <a:extLst>
                <a:ext uri="{FF2B5EF4-FFF2-40B4-BE49-F238E27FC236}">
                  <a16:creationId xmlns:a16="http://schemas.microsoft.com/office/drawing/2014/main" id="{C1ADB3BA-17C3-4E29-AA44-8EA14FDAD084}"/>
                </a:ext>
              </a:extLst>
            </p:cNvPr>
            <p:cNvSpPr/>
            <p:nvPr/>
          </p:nvSpPr>
          <p:spPr>
            <a:xfrm>
              <a:off x="5834171" y="4226983"/>
              <a:ext cx="1101008" cy="987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2" name="Rectangle 61">
              <a:extLst>
                <a:ext uri="{FF2B5EF4-FFF2-40B4-BE49-F238E27FC236}">
                  <a16:creationId xmlns:a16="http://schemas.microsoft.com/office/drawing/2014/main" id="{D866F7E4-04A8-4D4E-940B-4D79AADFC24A}"/>
                </a:ext>
              </a:extLst>
            </p:cNvPr>
            <p:cNvSpPr/>
            <p:nvPr/>
          </p:nvSpPr>
          <p:spPr>
            <a:xfrm>
              <a:off x="7105068" y="5075768"/>
              <a:ext cx="1101008" cy="272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3" name="Rectangle 62">
              <a:extLst>
                <a:ext uri="{FF2B5EF4-FFF2-40B4-BE49-F238E27FC236}">
                  <a16:creationId xmlns:a16="http://schemas.microsoft.com/office/drawing/2014/main" id="{2CF508A7-0BDF-4D4C-9AEF-E48831BF0DDB}"/>
                </a:ext>
              </a:extLst>
            </p:cNvPr>
            <p:cNvSpPr/>
            <p:nvPr/>
          </p:nvSpPr>
          <p:spPr>
            <a:xfrm>
              <a:off x="7105068" y="3752351"/>
              <a:ext cx="1101008" cy="1326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4" name="Rectangle 63">
              <a:extLst>
                <a:ext uri="{FF2B5EF4-FFF2-40B4-BE49-F238E27FC236}">
                  <a16:creationId xmlns:a16="http://schemas.microsoft.com/office/drawing/2014/main" id="{266091F8-F840-478C-8945-E40C76142800}"/>
                </a:ext>
              </a:extLst>
            </p:cNvPr>
            <p:cNvSpPr/>
            <p:nvPr/>
          </p:nvSpPr>
          <p:spPr>
            <a:xfrm>
              <a:off x="8375256" y="4669367"/>
              <a:ext cx="1101008" cy="678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5" name="Rectangle 64">
              <a:extLst>
                <a:ext uri="{FF2B5EF4-FFF2-40B4-BE49-F238E27FC236}">
                  <a16:creationId xmlns:a16="http://schemas.microsoft.com/office/drawing/2014/main" id="{C0D45F1C-575F-4576-BC7D-5E13FB9EDBF3}"/>
                </a:ext>
              </a:extLst>
            </p:cNvPr>
            <p:cNvSpPr/>
            <p:nvPr/>
          </p:nvSpPr>
          <p:spPr>
            <a:xfrm>
              <a:off x="8375256" y="3058583"/>
              <a:ext cx="1101008" cy="1610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6" name="Rectangle 65">
              <a:extLst>
                <a:ext uri="{FF2B5EF4-FFF2-40B4-BE49-F238E27FC236}">
                  <a16:creationId xmlns:a16="http://schemas.microsoft.com/office/drawing/2014/main" id="{66A4DD36-6E6C-4477-A5DA-088F3A7789FE}"/>
                </a:ext>
              </a:extLst>
            </p:cNvPr>
            <p:cNvSpPr/>
            <p:nvPr/>
          </p:nvSpPr>
          <p:spPr>
            <a:xfrm>
              <a:off x="9641545" y="4402667"/>
              <a:ext cx="1101008" cy="945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7" name="Rectangle 66">
              <a:extLst>
                <a:ext uri="{FF2B5EF4-FFF2-40B4-BE49-F238E27FC236}">
                  <a16:creationId xmlns:a16="http://schemas.microsoft.com/office/drawing/2014/main" id="{641380B9-0157-4ED5-9646-00BBA262CA46}"/>
                </a:ext>
              </a:extLst>
            </p:cNvPr>
            <p:cNvSpPr/>
            <p:nvPr/>
          </p:nvSpPr>
          <p:spPr>
            <a:xfrm>
              <a:off x="9641545" y="2504017"/>
              <a:ext cx="1101008" cy="1901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 name="Titre 1">
            <a:extLst>
              <a:ext uri="{FF2B5EF4-FFF2-40B4-BE49-F238E27FC236}">
                <a16:creationId xmlns:a16="http://schemas.microsoft.com/office/drawing/2014/main" id="{A3BCB3A4-60C9-69B5-60FC-9E92B0FAA9EE}"/>
              </a:ext>
            </a:extLst>
          </p:cNvPr>
          <p:cNvSpPr>
            <a:spLocks noGrp="1"/>
          </p:cNvSpPr>
          <p:nvPr>
            <p:ph type="title"/>
          </p:nvPr>
        </p:nvSpPr>
        <p:spPr>
          <a:xfrm>
            <a:off x="743585" y="151765"/>
            <a:ext cx="10485438" cy="1046163"/>
          </a:xfrm>
        </p:spPr>
        <p:txBody>
          <a:bodyPr vert="horz" lIns="91440" tIns="45720" rIns="91440" bIns="45720" rtlCol="0" anchor="ctr">
            <a:noAutofit/>
          </a:bodyPr>
          <a:lstStyle/>
          <a:p>
            <a:r>
              <a:rPr lang="fr-CA" sz="3200"/>
              <a:t>Le déclin de l’immunité cellulaire en lien avec l’âge </a:t>
            </a:r>
            <a:br>
              <a:rPr lang="fr-CA" sz="3200"/>
            </a:br>
            <a:r>
              <a:rPr lang="fr-CA" sz="3200"/>
              <a:t>est associé avec une augmentation du risque de zona</a:t>
            </a:r>
            <a:endParaRPr lang="fr-FR" sz="3200"/>
          </a:p>
        </p:txBody>
      </p:sp>
    </p:spTree>
    <p:extLst>
      <p:ext uri="{BB962C8B-B14F-4D97-AF65-F5344CB8AC3E}">
        <p14:creationId xmlns:p14="http://schemas.microsoft.com/office/powerpoint/2010/main" val="3946324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03E998-DDAE-4AB3-8A1E-3F07479CCED0}"/>
              </a:ext>
            </a:extLst>
          </p:cNvPr>
          <p:cNvSpPr>
            <a:spLocks noGrp="1"/>
          </p:cNvSpPr>
          <p:nvPr>
            <p:ph type="sldNum" sz="quarter" idx="4"/>
          </p:nvPr>
        </p:nvSpPr>
        <p:spPr/>
        <p:txBody>
          <a:bodyPr/>
          <a:lstStyle/>
          <a:p>
            <a:fld id="{2789393D-23C3-F148-91BA-4F8B005EBEDD}" type="slidenum">
              <a:rPr lang="en-US" smtClean="0"/>
              <a:pPr/>
              <a:t>58</a:t>
            </a:fld>
            <a:endParaRPr lang="en-US"/>
          </a:p>
        </p:txBody>
      </p:sp>
      <p:sp>
        <p:nvSpPr>
          <p:cNvPr id="6" name="Footer Placeholder 5">
            <a:extLst>
              <a:ext uri="{FF2B5EF4-FFF2-40B4-BE49-F238E27FC236}">
                <a16:creationId xmlns:a16="http://schemas.microsoft.com/office/drawing/2014/main" id="{ABE100C5-3FEB-4F4C-B931-92F95B277B1E}"/>
              </a:ext>
            </a:extLst>
          </p:cNvPr>
          <p:cNvSpPr>
            <a:spLocks noGrp="1"/>
          </p:cNvSpPr>
          <p:nvPr>
            <p:ph type="ftr" sz="quarter" idx="3"/>
          </p:nvPr>
        </p:nvSpPr>
        <p:spPr/>
        <p:txBody>
          <a:bodyPr/>
          <a:lstStyle/>
          <a:p>
            <a:endParaRPr lang="en-US"/>
          </a:p>
        </p:txBody>
      </p:sp>
      <p:sp>
        <p:nvSpPr>
          <p:cNvPr id="10" name="TextBox 9">
            <a:extLst>
              <a:ext uri="{FF2B5EF4-FFF2-40B4-BE49-F238E27FC236}">
                <a16:creationId xmlns:a16="http://schemas.microsoft.com/office/drawing/2014/main" id="{8B0AC8F9-A734-45E5-8F47-A24A76E11CF2}"/>
              </a:ext>
            </a:extLst>
          </p:cNvPr>
          <p:cNvSpPr txBox="1"/>
          <p:nvPr/>
        </p:nvSpPr>
        <p:spPr>
          <a:xfrm>
            <a:off x="720616" y="1446902"/>
            <a:ext cx="6096000" cy="4170372"/>
          </a:xfrm>
          <a:prstGeom prst="rect">
            <a:avLst/>
          </a:prstGeom>
          <a:noFill/>
        </p:spPr>
        <p:txBody>
          <a:bodyPr wrap="square">
            <a:spAutoFit/>
          </a:bodyPr>
          <a:lstStyle/>
          <a:p>
            <a:pPr>
              <a:spcAft>
                <a:spcPts val="3000"/>
              </a:spcAft>
            </a:pPr>
            <a:r>
              <a:rPr lang="fr-FR" sz="4800">
                <a:solidFill>
                  <a:schemeClr val="bg1"/>
                </a:solidFill>
                <a:latin typeface="Calibri" panose="020F0502020204030204" pitchFamily="34" charset="0"/>
                <a:cs typeface="Calibri" panose="020F0502020204030204" pitchFamily="34" charset="0"/>
              </a:rPr>
              <a:t>Faut-il la revacciner </a:t>
            </a:r>
            <a:br>
              <a:rPr lang="fr-FR" sz="4800">
                <a:solidFill>
                  <a:schemeClr val="bg1"/>
                </a:solidFill>
                <a:latin typeface="Calibri" panose="020F0502020204030204" pitchFamily="34" charset="0"/>
                <a:cs typeface="Calibri" panose="020F0502020204030204" pitchFamily="34" charset="0"/>
              </a:rPr>
            </a:br>
            <a:r>
              <a:rPr lang="fr-FR" sz="4800">
                <a:solidFill>
                  <a:schemeClr val="bg1"/>
                </a:solidFill>
                <a:latin typeface="Calibri" panose="020F0502020204030204" pitchFamily="34" charset="0"/>
                <a:cs typeface="Calibri" panose="020F0502020204030204" pitchFamily="34" charset="0"/>
              </a:rPr>
              <a:t>avec le vaccin Zona-SU?</a:t>
            </a:r>
          </a:p>
          <a:p>
            <a:pPr>
              <a:spcAft>
                <a:spcPts val="3000"/>
              </a:spcAft>
            </a:pPr>
            <a:r>
              <a:rPr lang="fr-FR" sz="4800">
                <a:solidFill>
                  <a:schemeClr val="bg1"/>
                </a:solidFill>
                <a:latin typeface="Calibri" panose="020F0502020204030204" pitchFamily="34" charset="0"/>
                <a:cs typeface="Calibri" panose="020F0502020204030204" pitchFamily="34" charset="0"/>
              </a:rPr>
              <a:t>Dans l’affirmative, </a:t>
            </a:r>
            <a:br>
              <a:rPr lang="fr-FR" sz="4800">
                <a:solidFill>
                  <a:schemeClr val="bg1"/>
                </a:solidFill>
                <a:latin typeface="Calibri" panose="020F0502020204030204" pitchFamily="34" charset="0"/>
                <a:cs typeface="Calibri" panose="020F0502020204030204" pitchFamily="34" charset="0"/>
              </a:rPr>
            </a:br>
            <a:r>
              <a:rPr lang="fr-FR" sz="4800">
                <a:solidFill>
                  <a:schemeClr val="bg1"/>
                </a:solidFill>
                <a:latin typeface="Calibri" panose="020F0502020204030204" pitchFamily="34" charset="0"/>
                <a:cs typeface="Calibri" panose="020F0502020204030204" pitchFamily="34" charset="0"/>
              </a:rPr>
              <a:t>doit-elle recevoir </a:t>
            </a:r>
            <a:br>
              <a:rPr lang="fr-FR" sz="4800">
                <a:solidFill>
                  <a:schemeClr val="bg1"/>
                </a:solidFill>
                <a:latin typeface="Calibri" panose="020F0502020204030204" pitchFamily="34" charset="0"/>
                <a:cs typeface="Calibri" panose="020F0502020204030204" pitchFamily="34" charset="0"/>
              </a:rPr>
            </a:br>
            <a:r>
              <a:rPr lang="fr-FR" sz="4800">
                <a:solidFill>
                  <a:schemeClr val="bg1"/>
                </a:solidFill>
                <a:latin typeface="Calibri" panose="020F0502020204030204" pitchFamily="34" charset="0"/>
                <a:cs typeface="Calibri" panose="020F0502020204030204" pitchFamily="34" charset="0"/>
              </a:rPr>
              <a:t>1 ou 2 doses?</a:t>
            </a:r>
            <a:endParaRPr lang="en-US" sz="48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409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0BE8-CEE9-A525-A08C-B827EC18B28B}"/>
              </a:ext>
            </a:extLst>
          </p:cNvPr>
          <p:cNvSpPr>
            <a:spLocks noGrp="1"/>
          </p:cNvSpPr>
          <p:nvPr>
            <p:ph type="title"/>
          </p:nvPr>
        </p:nvSpPr>
        <p:spPr>
          <a:xfrm>
            <a:off x="733829" y="161365"/>
            <a:ext cx="10485120" cy="1046468"/>
          </a:xfrm>
        </p:spPr>
        <p:txBody>
          <a:bodyPr/>
          <a:lstStyle/>
          <a:p>
            <a:r>
              <a:rPr lang="fr-CA"/>
              <a:t>Recommandations  </a:t>
            </a:r>
            <a:endParaRPr lang="en-CA"/>
          </a:p>
        </p:txBody>
      </p:sp>
      <p:sp>
        <p:nvSpPr>
          <p:cNvPr id="3" name="Text Placeholder 2">
            <a:extLst>
              <a:ext uri="{FF2B5EF4-FFF2-40B4-BE49-F238E27FC236}">
                <a16:creationId xmlns:a16="http://schemas.microsoft.com/office/drawing/2014/main" id="{18D5F7E2-E04F-79AC-468D-4AFA6A605231}"/>
              </a:ext>
            </a:extLst>
          </p:cNvPr>
          <p:cNvSpPr>
            <a:spLocks noGrp="1"/>
          </p:cNvSpPr>
          <p:nvPr>
            <p:ph idx="1"/>
          </p:nvPr>
        </p:nvSpPr>
        <p:spPr>
          <a:xfrm>
            <a:off x="749705" y="1567507"/>
            <a:ext cx="9985589" cy="3965785"/>
          </a:xfrm>
        </p:spPr>
        <p:txBody>
          <a:bodyPr vert="horz" lIns="91440" tIns="45720" rIns="91440" bIns="45720" rtlCol="0" anchor="t">
            <a:normAutofit/>
          </a:bodyPr>
          <a:lstStyle/>
          <a:p>
            <a:pPr marL="0" indent="0">
              <a:buNone/>
            </a:pPr>
            <a:r>
              <a:rPr lang="fr-CA" b="1"/>
              <a:t>CCNI :</a:t>
            </a:r>
          </a:p>
          <a:p>
            <a:r>
              <a:rPr lang="fr-FR" sz="2200"/>
              <a:t>On devrait offrir le VRZ (Zona-SU) aux personnes de </a:t>
            </a:r>
            <a:r>
              <a:rPr lang="fr-FR" sz="2200" b="1"/>
              <a:t>≥ 50 ans qui ont déjà reçu le VVVCZ</a:t>
            </a:r>
            <a:r>
              <a:rPr lang="fr-FR" sz="2200"/>
              <a:t> (Zona-VA) </a:t>
            </a:r>
            <a:r>
              <a:rPr lang="fr-FR" sz="2200" b="1"/>
              <a:t>et qui ne présentent pas de contre-indication</a:t>
            </a:r>
            <a:r>
              <a:rPr lang="fr-FR" sz="2200"/>
              <a:t> </a:t>
            </a:r>
            <a:br>
              <a:rPr lang="fr-FR" sz="2200"/>
            </a:br>
            <a:r>
              <a:rPr lang="fr-FR" sz="2200"/>
              <a:t>(forte recommandation )</a:t>
            </a:r>
          </a:p>
          <a:p>
            <a:pPr>
              <a:spcAft>
                <a:spcPts val="2400"/>
              </a:spcAft>
            </a:pPr>
            <a:r>
              <a:rPr lang="fr-FR" sz="2200"/>
              <a:t>La revaccination par l’administration de 2 doses du VRZ (Zona-SU) peut être envisagée 1 an après l’administration du VVVCZ (Zona-VA) </a:t>
            </a:r>
            <a:br>
              <a:rPr lang="fr-FR" sz="2200"/>
            </a:br>
            <a:r>
              <a:rPr lang="fr-FR" sz="2200"/>
              <a:t>(recommandation discrétionnaire)</a:t>
            </a:r>
          </a:p>
          <a:p>
            <a:pPr marL="0" indent="0">
              <a:buNone/>
            </a:pPr>
            <a:r>
              <a:rPr lang="fr-FR" b="1"/>
              <a:t>PIQ : </a:t>
            </a:r>
          </a:p>
          <a:p>
            <a:r>
              <a:rPr lang="fr-CA" sz="2200">
                <a:solidFill>
                  <a:schemeClr val="tx1"/>
                </a:solidFill>
              </a:rPr>
              <a:t>Le PIQ recommande d’attendre un intervalle de 1 an avant de vacciner avec le vaccin Zona-SU une personne ayant déjà reçu le vaccin Zona-VA</a:t>
            </a:r>
          </a:p>
          <a:p>
            <a:endParaRPr lang="en-CA"/>
          </a:p>
          <a:p>
            <a:endParaRPr lang="en-CA"/>
          </a:p>
        </p:txBody>
      </p:sp>
      <p:sp>
        <p:nvSpPr>
          <p:cNvPr id="8" name="Slide Number Placeholder 7">
            <a:extLst>
              <a:ext uri="{FF2B5EF4-FFF2-40B4-BE49-F238E27FC236}">
                <a16:creationId xmlns:a16="http://schemas.microsoft.com/office/drawing/2014/main" id="{81535A06-D9F1-4DE7-A037-000F22287B3D}"/>
              </a:ext>
            </a:extLst>
          </p:cNvPr>
          <p:cNvSpPr>
            <a:spLocks noGrp="1"/>
          </p:cNvSpPr>
          <p:nvPr>
            <p:ph type="sldNum" sz="quarter" idx="12"/>
          </p:nvPr>
        </p:nvSpPr>
        <p:spPr/>
        <p:txBody>
          <a:bodyPr/>
          <a:lstStyle/>
          <a:p>
            <a:fld id="{2789393D-23C3-F148-91BA-4F8B005EBEDD}" type="slidenum">
              <a:rPr lang="en-US" smtClean="0"/>
              <a:pPr/>
              <a:t>59</a:t>
            </a:fld>
            <a:endParaRPr lang="en-US"/>
          </a:p>
        </p:txBody>
      </p:sp>
      <p:sp>
        <p:nvSpPr>
          <p:cNvPr id="4" name="Footer Placeholder 7">
            <a:extLst>
              <a:ext uri="{FF2B5EF4-FFF2-40B4-BE49-F238E27FC236}">
                <a16:creationId xmlns:a16="http://schemas.microsoft.com/office/drawing/2014/main" id="{EC9884FC-535A-135D-3373-FECA4A1FE3F1}"/>
              </a:ext>
            </a:extLst>
          </p:cNvPr>
          <p:cNvSpPr txBox="1">
            <a:spLocks/>
          </p:cNvSpPr>
          <p:nvPr/>
        </p:nvSpPr>
        <p:spPr>
          <a:xfrm>
            <a:off x="733829" y="5892966"/>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r>
              <a:rPr kumimoji="0" lang="fr-CA" sz="9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sym typeface="Calibri"/>
              </a:rPr>
              <a:t>CCNI : Comité consultatif national de l’immunisation; PIQ : Protocole d’immunisation du Québec; VRZ : vaccin recombinant contre le zona; VVVCZ : vaccin à virus vivant contre le zona </a:t>
            </a:r>
          </a:p>
          <a:p>
            <a:pPr>
              <a:defRPr/>
            </a:pP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Ministère de la Santé et des Services sociaux. </a:t>
            </a:r>
            <a:r>
              <a:rPr kumimoji="0" lang="fr-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[En ligne], mis à jour le </a:t>
            </a:r>
            <a:r>
              <a:rPr lang="fr-CA" sz="900">
                <a:latin typeface="Calibri" panose="020F0502020204030204" pitchFamily="34" charset="0"/>
                <a:cs typeface="Calibri" panose="020F0502020204030204" pitchFamily="34" charset="0"/>
              </a:rPr>
              <a:t>3 février 2022</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lang="fr-CA">
                <a:solidFill>
                  <a:srgbClr val="555555"/>
                </a:solidFill>
                <a:cs typeface="Calibri" panose="020F0502020204030204" pitchFamily="34" charset="0"/>
                <a:hlinkClick r:id="rId2">
                  <a:extLst>
                    <a:ext uri="{A12FA001-AC4F-418D-AE19-62706E023703}">
                      <ahyp:hlinkClr xmlns:ahyp="http://schemas.microsoft.com/office/drawing/2018/hyperlinkcolor" val="tx"/>
                    </a:ext>
                  </a:extLst>
                </a:hlinkClick>
              </a:rPr>
              <a:t>https://www.msss.gouv.qc.ca/professionnels/vaccination/piq-vaccins/zona-su-vaccin-sous-unitaire-contre-le-zona</a:t>
            </a:r>
            <a:r>
              <a:rPr kumimoji="0" lang="fr-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fr-CA" sz="900">
                <a:latin typeface="Calibri" panose="020F0502020204030204" pitchFamily="34" charset="0"/>
                <a:cs typeface="Calibri" panose="020F0502020204030204" pitchFamily="34" charset="0"/>
              </a:rPr>
              <a:t> </a:t>
            </a:r>
          </a:p>
          <a:p>
            <a:pPr>
              <a:defRPr/>
            </a:pPr>
            <a:r>
              <a:rPr lang="fr-CA" sz="900">
                <a:latin typeface="Calibri" panose="020F0502020204030204" pitchFamily="34" charset="0"/>
                <a:cs typeface="Calibri" panose="020F0502020204030204" pitchFamily="34" charset="0"/>
              </a:rPr>
              <a:t>Agence de la santé publique du Canada. </a:t>
            </a:r>
            <a:r>
              <a:rPr lang="fr-CA" sz="900" i="1">
                <a:latin typeface="Calibri" panose="020F0502020204030204" pitchFamily="34" charset="0"/>
                <a:cs typeface="Calibri" panose="020F0502020204030204" pitchFamily="34" charset="0"/>
              </a:rPr>
              <a:t>Recommandations à jour sur l’utilisation des vaccins contre le zona</a:t>
            </a:r>
            <a:r>
              <a:rPr lang="fr-CA" sz="900">
                <a:latin typeface="Calibri" panose="020F0502020204030204" pitchFamily="34" charset="0"/>
                <a:cs typeface="Calibri" panose="020F0502020204030204" pitchFamily="34" charset="0"/>
              </a:rPr>
              <a:t>, [En ligne], 2018, mis à jour le 9 octobre 2019. [</a:t>
            </a:r>
            <a:r>
              <a:rPr lang="fr-CA">
                <a:solidFill>
                  <a:srgbClr val="555555"/>
                </a:solidFill>
                <a:cs typeface="Calibri" panose="020F0502020204030204" pitchFamily="34" charset="0"/>
                <a:hlinkClick r:id="rId3">
                  <a:extLst>
                    <a:ext uri="{A12FA001-AC4F-418D-AE19-62706E023703}">
                      <ahyp:hlinkClr xmlns:ahyp="http://schemas.microsoft.com/office/drawing/2018/hyperlinkcolor" val="tx"/>
                    </a:ext>
                  </a:extLst>
                </a:hlinkClick>
              </a:rPr>
              <a:t>https://www.canada.ca/fr/services/sante/publications/vie-saine/recommandations-jour-utilisation-vaccins-contre-zona.html</a:t>
            </a:r>
            <a:r>
              <a:rPr lang="fr-CA" sz="900">
                <a:latin typeface="Calibri" panose="020F0502020204030204" pitchFamily="34" charset="0"/>
                <a:cs typeface="Calibri" panose="020F0502020204030204" pitchFamily="34" charset="0"/>
              </a:rPr>
              <a:t>].</a:t>
            </a:r>
            <a:endParaRPr lang="fr-CA">
              <a:latin typeface="Calibri" panose="020F0502020204030204" pitchFamily="34" charset="0"/>
            </a:endParaRPr>
          </a:p>
        </p:txBody>
      </p:sp>
    </p:spTree>
    <p:extLst>
      <p:ext uri="{BB962C8B-B14F-4D97-AF65-F5344CB8AC3E}">
        <p14:creationId xmlns:p14="http://schemas.microsoft.com/office/powerpoint/2010/main" val="2076288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CDF7-8EAC-9081-0D19-675CC20E685B}"/>
              </a:ext>
            </a:extLst>
          </p:cNvPr>
          <p:cNvSpPr>
            <a:spLocks noGrp="1"/>
          </p:cNvSpPr>
          <p:nvPr>
            <p:ph type="title"/>
          </p:nvPr>
        </p:nvSpPr>
        <p:spPr>
          <a:xfrm>
            <a:off x="733829" y="161365"/>
            <a:ext cx="10485120" cy="1046468"/>
          </a:xfrm>
        </p:spPr>
        <p:txBody>
          <a:bodyPr/>
          <a:lstStyle/>
          <a:p>
            <a:r>
              <a:rPr lang="fr-CA"/>
              <a:t>Divulgation de soutien financier</a:t>
            </a:r>
            <a:endParaRPr lang="en-CA"/>
          </a:p>
        </p:txBody>
      </p:sp>
      <p:sp>
        <p:nvSpPr>
          <p:cNvPr id="3" name="Content Placeholder 2">
            <a:extLst>
              <a:ext uri="{FF2B5EF4-FFF2-40B4-BE49-F238E27FC236}">
                <a16:creationId xmlns:a16="http://schemas.microsoft.com/office/drawing/2014/main" id="{379B7440-8673-BAFE-2E17-9AC18EFA030F}"/>
              </a:ext>
            </a:extLst>
          </p:cNvPr>
          <p:cNvSpPr>
            <a:spLocks noGrp="1"/>
          </p:cNvSpPr>
          <p:nvPr>
            <p:ph idx="1"/>
          </p:nvPr>
        </p:nvSpPr>
        <p:spPr>
          <a:xfrm>
            <a:off x="749300" y="1607503"/>
            <a:ext cx="11051540" cy="4332287"/>
          </a:xfrm>
        </p:spPr>
        <p:txBody>
          <a:bodyPr/>
          <a:lstStyle/>
          <a:p>
            <a:pPr marL="0" indent="0">
              <a:buNone/>
            </a:pPr>
            <a:r>
              <a:rPr lang="fr-CA" sz="2400" dirty="0"/>
              <a:t>Ce programme est rendu possible grâce à Master </a:t>
            </a:r>
            <a:r>
              <a:rPr lang="fr-CA" sz="2400" dirty="0" err="1"/>
              <a:t>Clinician</a:t>
            </a:r>
            <a:r>
              <a:rPr lang="fr-CA" sz="2400" dirty="0"/>
              <a:t> Alliance Inc. qui a reçu une subvention à visée éducative sans droit de regard de GSK Canada.</a:t>
            </a:r>
          </a:p>
          <a:p>
            <a:pPr marL="0" indent="0">
              <a:buNone/>
            </a:pPr>
            <a:endParaRPr lang="en-US" sz="2400" dirty="0"/>
          </a:p>
          <a:p>
            <a:pPr marL="0" indent="0">
              <a:spcAft>
                <a:spcPts val="1800"/>
              </a:spcAft>
              <a:buNone/>
            </a:pPr>
            <a:r>
              <a:rPr lang="fr-CA" sz="2400" b="1" dirty="0"/>
              <a:t>Conflits d’intérêts possibles :</a:t>
            </a:r>
          </a:p>
          <a:p>
            <a:pPr>
              <a:spcAft>
                <a:spcPts val="1800"/>
              </a:spcAft>
            </a:pPr>
            <a:r>
              <a:rPr lang="fr-CA" sz="2000" dirty="0"/>
              <a:t>Yann Gosselin-Gaudreault a reçu une rémunération de l’association locale de la FMOQ sous forme d’honoraires</a:t>
            </a:r>
          </a:p>
          <a:p>
            <a:pPr>
              <a:spcAft>
                <a:spcPts val="1800"/>
              </a:spcAft>
            </a:pPr>
            <a:r>
              <a:rPr lang="fr-CA" sz="2000" dirty="0"/>
              <a:t>Les membres du comité scientifique ont reçu une rémunération de Master </a:t>
            </a:r>
            <a:r>
              <a:rPr lang="fr-CA" sz="2000" dirty="0" err="1"/>
              <a:t>Clinician</a:t>
            </a:r>
            <a:r>
              <a:rPr lang="fr-CA" sz="2000" dirty="0"/>
              <a:t> Alliance Inc. </a:t>
            </a:r>
            <a:br>
              <a:rPr lang="fr-CA" sz="2000" dirty="0"/>
            </a:br>
            <a:r>
              <a:rPr lang="fr-CA" sz="2000" dirty="0"/>
              <a:t>sous forme d’honoraires </a:t>
            </a:r>
          </a:p>
          <a:p>
            <a:pPr>
              <a:spcAft>
                <a:spcPts val="1800"/>
              </a:spcAft>
            </a:pPr>
            <a:r>
              <a:rPr lang="fr-FR" sz="2000" dirty="0"/>
              <a:t>Le mandataire de la FMOQ a reçu une rémunération de la FMOQ </a:t>
            </a:r>
          </a:p>
          <a:p>
            <a:r>
              <a:rPr lang="fr-CA" sz="2000" dirty="0"/>
              <a:t>GSK Canada tire profit de la vente du produit suivant, lequel pourrait faire l’objet de discussions </a:t>
            </a:r>
            <a:br>
              <a:rPr lang="fr-CA" sz="2000" dirty="0"/>
            </a:br>
            <a:r>
              <a:rPr lang="fr-CA" sz="2000" dirty="0"/>
              <a:t>dans le cadre de ce programme :</a:t>
            </a:r>
          </a:p>
          <a:p>
            <a:pPr lvl="1"/>
            <a:r>
              <a:rPr lang="en-CA" sz="1800" dirty="0">
                <a:sym typeface="Calibri"/>
              </a:rPr>
              <a:t>Zona-SU </a:t>
            </a:r>
            <a:r>
              <a:rPr lang="fr-CA" sz="1800" dirty="0"/>
              <a:t>(SHINGRIX)</a:t>
            </a:r>
            <a:endParaRPr lang="fr-FR" sz="1800" dirty="0"/>
          </a:p>
          <a:p>
            <a:endParaRPr lang="en-CA" sz="2400" dirty="0"/>
          </a:p>
        </p:txBody>
      </p:sp>
      <p:sp>
        <p:nvSpPr>
          <p:cNvPr id="7" name="Slide Number Placeholder 6">
            <a:extLst>
              <a:ext uri="{FF2B5EF4-FFF2-40B4-BE49-F238E27FC236}">
                <a16:creationId xmlns:a16="http://schemas.microsoft.com/office/drawing/2014/main" id="{5838D10D-A500-4E96-902B-FA18602BED06}"/>
              </a:ext>
            </a:extLst>
          </p:cNvPr>
          <p:cNvSpPr>
            <a:spLocks noGrp="1"/>
          </p:cNvSpPr>
          <p:nvPr>
            <p:ph type="sldNum" sz="quarter" idx="12"/>
          </p:nvPr>
        </p:nvSpPr>
        <p:spPr/>
        <p:txBody>
          <a:bodyPr/>
          <a:lstStyle/>
          <a:p>
            <a:fld id="{2789393D-23C3-F148-91BA-4F8B005EBEDD}" type="slidenum">
              <a:rPr lang="en-US" smtClean="0"/>
              <a:pPr/>
              <a:t>6</a:t>
            </a:fld>
            <a:endParaRPr lang="en-US"/>
          </a:p>
        </p:txBody>
      </p:sp>
    </p:spTree>
    <p:extLst>
      <p:ext uri="{BB962C8B-B14F-4D97-AF65-F5344CB8AC3E}">
        <p14:creationId xmlns:p14="http://schemas.microsoft.com/office/powerpoint/2010/main" val="2480046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406F-5F8A-4352-BE94-245D64322BDE}"/>
              </a:ext>
            </a:extLst>
          </p:cNvPr>
          <p:cNvSpPr>
            <a:spLocks noGrp="1"/>
          </p:cNvSpPr>
          <p:nvPr>
            <p:ph type="title"/>
          </p:nvPr>
        </p:nvSpPr>
        <p:spPr>
          <a:xfrm>
            <a:off x="739616" y="2318139"/>
            <a:ext cx="6096000" cy="2926080"/>
          </a:xfrm>
        </p:spPr>
        <p:txBody>
          <a:bodyPr>
            <a:noAutofit/>
          </a:bodyPr>
          <a:lstStyle/>
          <a:p>
            <a:r>
              <a:rPr lang="fr-FR" sz="5400"/>
              <a:t>Quelle sera la durée de sa protection </a:t>
            </a:r>
            <a:br>
              <a:rPr lang="fr-FR" sz="5400"/>
            </a:br>
            <a:r>
              <a:rPr lang="fr-FR" sz="5400"/>
              <a:t>si elle reçoit maintenant le vaccin Zona-SU?</a:t>
            </a:r>
            <a:endParaRPr lang="en-US" sz="5400"/>
          </a:p>
        </p:txBody>
      </p:sp>
      <p:sp>
        <p:nvSpPr>
          <p:cNvPr id="7" name="Slide Number Placeholder 6">
            <a:extLst>
              <a:ext uri="{FF2B5EF4-FFF2-40B4-BE49-F238E27FC236}">
                <a16:creationId xmlns:a16="http://schemas.microsoft.com/office/drawing/2014/main" id="{158859E3-FD8E-43E3-8586-7DE9D330A0F9}"/>
              </a:ext>
            </a:extLst>
          </p:cNvPr>
          <p:cNvSpPr>
            <a:spLocks noGrp="1"/>
          </p:cNvSpPr>
          <p:nvPr>
            <p:ph type="sldNum" sz="quarter" idx="4"/>
          </p:nvPr>
        </p:nvSpPr>
        <p:spPr/>
        <p:txBody>
          <a:bodyPr/>
          <a:lstStyle/>
          <a:p>
            <a:fld id="{2789393D-23C3-F148-91BA-4F8B005EBEDD}" type="slidenum">
              <a:rPr lang="en-US" smtClean="0"/>
              <a:pPr/>
              <a:t>60</a:t>
            </a:fld>
            <a:endParaRPr lang="en-US"/>
          </a:p>
        </p:txBody>
      </p:sp>
      <p:sp>
        <p:nvSpPr>
          <p:cNvPr id="6" name="Footer Placeholder 5">
            <a:extLst>
              <a:ext uri="{FF2B5EF4-FFF2-40B4-BE49-F238E27FC236}">
                <a16:creationId xmlns:a16="http://schemas.microsoft.com/office/drawing/2014/main" id="{6E1C2A5F-79BE-4F00-B992-3E354B0F39A5}"/>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644041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BBB8EBE-3EF8-44C1-8165-16E25F83A5A3}"/>
              </a:ext>
            </a:extLst>
          </p:cNvPr>
          <p:cNvSpPr>
            <a:spLocks noGrp="1"/>
          </p:cNvSpPr>
          <p:nvPr>
            <p:ph type="ftr" sz="quarter" idx="11"/>
          </p:nvPr>
        </p:nvSpPr>
        <p:spPr/>
        <p:txBody>
          <a:bodyPr/>
          <a:lstStyle/>
          <a:p>
            <a:r>
              <a:rPr lang="en-US">
                <a:latin typeface="Calibri" panose="020F0502020204030204" pitchFamily="34" charset="0"/>
                <a:cs typeface="Calibri" panose="020F0502020204030204" pitchFamily="34" charset="0"/>
              </a:rPr>
              <a:t>Hastie A, et coll. </a:t>
            </a:r>
            <a:r>
              <a:rPr lang="en-US" i="1">
                <a:latin typeface="Calibri" panose="020F0502020204030204" pitchFamily="34" charset="0"/>
                <a:cs typeface="Calibri" panose="020F0502020204030204" pitchFamily="34" charset="0"/>
              </a:rPr>
              <a:t>J Infect Dis</a:t>
            </a:r>
            <a:r>
              <a:rPr lang="en-US">
                <a:latin typeface="Calibri" panose="020F0502020204030204" pitchFamily="34" charset="0"/>
                <a:cs typeface="Calibri" panose="020F0502020204030204" pitchFamily="34" charset="0"/>
              </a:rPr>
              <a:t>. </a:t>
            </a:r>
            <a:r>
              <a:rPr lang="en-CA">
                <a:cs typeface="Calibri" panose="020F0502020204030204" pitchFamily="34" charset="0"/>
              </a:rPr>
              <a:t>2021;224(12):2025-34 </a:t>
            </a:r>
            <a:endParaRPr lang="en-US">
              <a:cs typeface="Calibri" panose="020F0502020204030204" pitchFamily="34" charset="0"/>
            </a:endParaRPr>
          </a:p>
        </p:txBody>
      </p:sp>
      <p:sp>
        <p:nvSpPr>
          <p:cNvPr id="2" name="Titre 1">
            <a:extLst>
              <a:ext uri="{FF2B5EF4-FFF2-40B4-BE49-F238E27FC236}">
                <a16:creationId xmlns:a16="http://schemas.microsoft.com/office/drawing/2014/main" id="{BD32B594-D6F5-BF03-CD64-C6C2CD986106}"/>
              </a:ext>
            </a:extLst>
          </p:cNvPr>
          <p:cNvSpPr>
            <a:spLocks noGrp="1"/>
          </p:cNvSpPr>
          <p:nvPr>
            <p:ph type="title"/>
          </p:nvPr>
        </p:nvSpPr>
        <p:spPr>
          <a:xfrm>
            <a:off x="733829" y="161365"/>
            <a:ext cx="10485120" cy="1046468"/>
          </a:xfrm>
        </p:spPr>
        <p:txBody>
          <a:bodyPr>
            <a:normAutofit/>
          </a:bodyPr>
          <a:lstStyle/>
          <a:p>
            <a:r>
              <a:rPr lang="fr-FR"/>
              <a:t>Persistance de l’immunité : vaccin Zona-SU</a:t>
            </a:r>
          </a:p>
        </p:txBody>
      </p:sp>
      <p:sp>
        <p:nvSpPr>
          <p:cNvPr id="3" name="Espace réservé du texte 2">
            <a:extLst>
              <a:ext uri="{FF2B5EF4-FFF2-40B4-BE49-F238E27FC236}">
                <a16:creationId xmlns:a16="http://schemas.microsoft.com/office/drawing/2014/main" id="{CF43BE37-B1EE-D1C8-1028-FFAE7A83BF0E}"/>
              </a:ext>
            </a:extLst>
          </p:cNvPr>
          <p:cNvSpPr>
            <a:spLocks noGrp="1"/>
          </p:cNvSpPr>
          <p:nvPr>
            <p:ph idx="1"/>
          </p:nvPr>
        </p:nvSpPr>
        <p:spPr>
          <a:xfrm>
            <a:off x="749705" y="1567507"/>
            <a:ext cx="10682363" cy="4332318"/>
          </a:xfrm>
        </p:spPr>
        <p:txBody>
          <a:bodyPr vert="horz" lIns="91440" tIns="45720" rIns="91440" bIns="45720" rtlCol="0" anchor="t">
            <a:normAutofit/>
          </a:bodyPr>
          <a:lstStyle/>
          <a:p>
            <a:pPr>
              <a:spcAft>
                <a:spcPts val="3000"/>
              </a:spcAft>
            </a:pPr>
            <a:r>
              <a:rPr lang="fr-FR"/>
              <a:t>Chez des adultes de ≥ 60 ans, l’immunogénicité procurée par le vaccin Zona-SU est demeurée au-dessus du taux enregistré avant l’immunisation durant 10 ans après l’administration du premier vaccin</a:t>
            </a:r>
          </a:p>
          <a:p>
            <a:pPr>
              <a:spcAft>
                <a:spcPts val="3000"/>
              </a:spcAft>
            </a:pPr>
            <a:r>
              <a:rPr lang="fr-FR"/>
              <a:t>Les modélisations indiquent que la protection devrait durer </a:t>
            </a:r>
            <a:br>
              <a:rPr lang="fr-FR"/>
            </a:br>
            <a:r>
              <a:rPr lang="fr-FR"/>
              <a:t>au moins 20 ans</a:t>
            </a:r>
          </a:p>
          <a:p>
            <a:pPr>
              <a:spcAft>
                <a:spcPts val="3000"/>
              </a:spcAft>
            </a:pPr>
            <a:endParaRPr lang="fr-FR"/>
          </a:p>
        </p:txBody>
      </p:sp>
      <p:sp>
        <p:nvSpPr>
          <p:cNvPr id="8" name="Slide Number Placeholder 7">
            <a:extLst>
              <a:ext uri="{FF2B5EF4-FFF2-40B4-BE49-F238E27FC236}">
                <a16:creationId xmlns:a16="http://schemas.microsoft.com/office/drawing/2014/main" id="{15CD0150-A07A-47EF-A058-F388DAEB7971}"/>
              </a:ext>
            </a:extLst>
          </p:cNvPr>
          <p:cNvSpPr>
            <a:spLocks noGrp="1"/>
          </p:cNvSpPr>
          <p:nvPr>
            <p:ph type="sldNum" sz="quarter" idx="12"/>
          </p:nvPr>
        </p:nvSpPr>
        <p:spPr/>
        <p:txBody>
          <a:bodyPr/>
          <a:lstStyle/>
          <a:p>
            <a:fld id="{2789393D-23C3-F148-91BA-4F8B005EBEDD}" type="slidenum">
              <a:rPr lang="en-US" smtClean="0"/>
              <a:pPr/>
              <a:t>61</a:t>
            </a:fld>
            <a:endParaRPr lang="en-US"/>
          </a:p>
        </p:txBody>
      </p:sp>
    </p:spTree>
    <p:extLst>
      <p:ext uri="{BB962C8B-B14F-4D97-AF65-F5344CB8AC3E}">
        <p14:creationId xmlns:p14="http://schemas.microsoft.com/office/powerpoint/2010/main" val="597664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a child sitting at a table&#10;&#10;Description automatically generated with low confidence">
            <a:extLst>
              <a:ext uri="{FF2B5EF4-FFF2-40B4-BE49-F238E27FC236}">
                <a16:creationId xmlns:a16="http://schemas.microsoft.com/office/drawing/2014/main" id="{6C7236F3-62F7-69E6-E589-6A15352C143B}"/>
              </a:ext>
            </a:extLst>
          </p:cNvPr>
          <p:cNvPicPr>
            <a:picLocks noChangeAspect="1"/>
          </p:cNvPicPr>
          <p:nvPr/>
        </p:nvPicPr>
        <p:blipFill rotWithShape="1">
          <a:blip r:embed="rId3"/>
          <a:srcRect l="5655"/>
          <a:stretch/>
        </p:blipFill>
        <p:spPr>
          <a:xfrm>
            <a:off x="-1" y="1720299"/>
            <a:ext cx="6096001"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553201" y="853440"/>
            <a:ext cx="4988560" cy="5348068"/>
          </a:xfrm>
        </p:spPr>
        <p:txBody>
          <a:bodyPr vert="horz" lIns="91440" tIns="45720" rIns="91440" bIns="45720" rtlCol="0" anchor="t">
            <a:noAutofit/>
          </a:bodyPr>
          <a:lstStyle/>
          <a:p>
            <a:pPr marL="0" indent="0">
              <a:spcAft>
                <a:spcPts val="1800"/>
              </a:spcAft>
              <a:buNone/>
            </a:pPr>
            <a:r>
              <a:rPr lang="fr-CA" sz="2800"/>
              <a:t>Une femme de 64 ans, </a:t>
            </a:r>
            <a:br>
              <a:rPr lang="fr-CA" sz="2800"/>
            </a:br>
            <a:r>
              <a:rPr lang="fr-CA" sz="2800"/>
              <a:t>dont la sœur vient de faire un zona, s’inquiète pour son propre risque. Elle se demande si elle est adéquatement protégée par le vaccin Zona-VA </a:t>
            </a:r>
            <a:br>
              <a:rPr lang="fr-CA" sz="2800"/>
            </a:br>
            <a:r>
              <a:rPr lang="fr-CA" sz="2800"/>
              <a:t>qu’elle a reçu il y a 6 ans.</a:t>
            </a:r>
          </a:p>
          <a:p>
            <a:pPr marL="0" indent="0">
              <a:buNone/>
            </a:pPr>
            <a:r>
              <a:rPr lang="fr-CA" sz="2400" b="1"/>
              <a:t>Messages clés du cas</a:t>
            </a:r>
          </a:p>
          <a:p>
            <a:r>
              <a:rPr lang="fr-CA" sz="2000"/>
              <a:t>Le PIQ recommande d’attendre un intervalle de 1 an avant de vacciner avec le vaccin Zona-SU une personne ayant déjà reçu le vaccin Zona-VA</a:t>
            </a:r>
          </a:p>
          <a:p>
            <a:r>
              <a:rPr lang="fr-CA" sz="2000"/>
              <a:t>À l’heure actuelle, les données de persistance de l’immunité avec le vaccin Zona-SU sont disponibles à 10 ans</a:t>
            </a:r>
          </a:p>
          <a:p>
            <a:endParaRPr lang="fr-CA" sz="2000"/>
          </a:p>
          <a:p>
            <a:endParaRPr lang="fr-CA" sz="2000"/>
          </a:p>
          <a:p>
            <a:endParaRPr lang="fr-CA" sz="2400"/>
          </a:p>
        </p:txBody>
      </p:sp>
      <p:sp>
        <p:nvSpPr>
          <p:cNvPr id="9" name="Footer Placeholder 8">
            <a:extLst>
              <a:ext uri="{FF2B5EF4-FFF2-40B4-BE49-F238E27FC236}">
                <a16:creationId xmlns:a16="http://schemas.microsoft.com/office/drawing/2014/main" id="{8D10BD51-BF9D-44CA-8A28-0F239EED21EC}"/>
              </a:ext>
            </a:extLst>
          </p:cNvPr>
          <p:cNvSpPr>
            <a:spLocks noGrp="1"/>
          </p:cNvSpPr>
          <p:nvPr>
            <p:ph type="ftr" sz="quarter" idx="3"/>
          </p:nvPr>
        </p:nvSpPr>
        <p:spPr>
          <a:xfrm>
            <a:off x="6553201" y="6096000"/>
            <a:ext cx="4878867" cy="432820"/>
          </a:xfrm>
        </p:spPr>
        <p:txBody>
          <a:bodyPr/>
          <a:lstStyle/>
          <a:p>
            <a:r>
              <a:rPr lang="fr-CA" sz="900">
                <a:latin typeface="Calibri" panose="020F0502020204030204" pitchFamily="34" charset="0"/>
              </a:rPr>
              <a:t>PIQ : Protocole d’immunisation du Québec</a:t>
            </a:r>
            <a:endParaRPr lang="en-US"/>
          </a:p>
        </p:txBody>
      </p:sp>
      <p:sp>
        <p:nvSpPr>
          <p:cNvPr id="10" name="Slide Number Placeholder 9">
            <a:extLst>
              <a:ext uri="{FF2B5EF4-FFF2-40B4-BE49-F238E27FC236}">
                <a16:creationId xmlns:a16="http://schemas.microsoft.com/office/drawing/2014/main" id="{8F600284-EDF2-4B1A-A850-D79CD7399777}"/>
              </a:ext>
            </a:extLst>
          </p:cNvPr>
          <p:cNvSpPr>
            <a:spLocks noGrp="1"/>
          </p:cNvSpPr>
          <p:nvPr>
            <p:ph type="sldNum" sz="quarter" idx="12"/>
          </p:nvPr>
        </p:nvSpPr>
        <p:spPr/>
        <p:txBody>
          <a:bodyPr/>
          <a:lstStyle/>
          <a:p>
            <a:fld id="{2789393D-23C3-F148-91BA-4F8B005EBEDD}" type="slidenum">
              <a:rPr lang="en-US" smtClean="0"/>
              <a:pPr/>
              <a:t>62</a:t>
            </a:fld>
            <a:endParaRPr lang="en-US"/>
          </a:p>
        </p:txBody>
      </p:sp>
      <p:sp>
        <p:nvSpPr>
          <p:cNvPr id="11" name="Rectangle: Rounded Corners 10">
            <a:hlinkClick r:id="rId4" action="ppaction://hlinksldjump"/>
            <a:extLst>
              <a:ext uri="{FF2B5EF4-FFF2-40B4-BE49-F238E27FC236}">
                <a16:creationId xmlns:a16="http://schemas.microsoft.com/office/drawing/2014/main" id="{87DB7B6E-95E8-4151-A8C5-338E2509B49B}"/>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12" name="Title 1">
            <a:extLst>
              <a:ext uri="{FF2B5EF4-FFF2-40B4-BE49-F238E27FC236}">
                <a16:creationId xmlns:a16="http://schemas.microsoft.com/office/drawing/2014/main" id="{25EADDEA-6BC4-5B56-06D1-BD39C6E28A79}"/>
              </a:ext>
            </a:extLst>
          </p:cNvPr>
          <p:cNvSpPr>
            <a:spLocks noGrp="1"/>
          </p:cNvSpPr>
          <p:nvPr>
            <p:ph type="title"/>
          </p:nvPr>
        </p:nvSpPr>
        <p:spPr>
          <a:xfrm>
            <a:off x="853440" y="304800"/>
            <a:ext cx="4389120" cy="1600200"/>
          </a:xfrm>
        </p:spPr>
        <p:txBody>
          <a:bodyPr/>
          <a:lstStyle/>
          <a:p>
            <a:r>
              <a:rPr lang="fr-CA"/>
              <a:t>CAS n</a:t>
            </a:r>
            <a:r>
              <a:rPr lang="fr-CA" baseline="30000"/>
              <a:t>o </a:t>
            </a:r>
            <a:r>
              <a:rPr lang="fr-CA"/>
              <a:t>5</a:t>
            </a:r>
          </a:p>
        </p:txBody>
      </p:sp>
      <p:sp>
        <p:nvSpPr>
          <p:cNvPr id="14" name="Rectangle 13">
            <a:extLst>
              <a:ext uri="{FF2B5EF4-FFF2-40B4-BE49-F238E27FC236}">
                <a16:creationId xmlns:a16="http://schemas.microsoft.com/office/drawing/2014/main" id="{987824D9-558A-5DA4-338A-764F740541CE}"/>
              </a:ext>
            </a:extLst>
          </p:cNvPr>
          <p:cNvSpPr/>
          <p:nvPr/>
        </p:nvSpPr>
        <p:spPr>
          <a:xfrm>
            <a:off x="4941916" y="1714500"/>
            <a:ext cx="1154084" cy="3962399"/>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1908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33309" y="853440"/>
            <a:ext cx="4605251" cy="5242560"/>
          </a:xfrm>
        </p:spPr>
        <p:txBody>
          <a:bodyPr vert="horz" lIns="91440" tIns="45720" rIns="91440" bIns="45720" rtlCol="0" anchor="t">
            <a:normAutofit/>
          </a:bodyPr>
          <a:lstStyle/>
          <a:p>
            <a:pPr marL="0" indent="0">
              <a:buNone/>
            </a:pPr>
            <a:r>
              <a:rPr lang="fr-CA"/>
              <a:t>Une femme se </a:t>
            </a:r>
            <a:br>
              <a:rPr lang="fr-CA"/>
            </a:br>
            <a:r>
              <a:rPr lang="fr-CA"/>
              <a:t>présente avec un              2</a:t>
            </a:r>
            <a:r>
              <a:rPr lang="fr-CA" baseline="30000"/>
              <a:t>e</a:t>
            </a:r>
            <a:r>
              <a:rPr lang="fr-CA"/>
              <a:t> épisode de zona </a:t>
            </a:r>
            <a:br>
              <a:rPr lang="fr-CA"/>
            </a:br>
            <a:r>
              <a:rPr lang="fr-CA"/>
              <a:t>en moins de 12 mois. </a:t>
            </a:r>
          </a:p>
          <a:p>
            <a:endParaRPr lang="fr-CA"/>
          </a:p>
          <a:p>
            <a:pPr marL="0" indent="0">
              <a:spcAft>
                <a:spcPts val="3000"/>
              </a:spcAft>
              <a:buNone/>
            </a:pPr>
            <a:r>
              <a:rPr lang="fr-CA">
                <a:solidFill>
                  <a:schemeClr val="accent1">
                    <a:lumMod val="50000"/>
                  </a:schemeClr>
                </a:solidFill>
              </a:rPr>
              <a:t>Comment assurer </a:t>
            </a:r>
            <a:br>
              <a:rPr lang="fr-CA">
                <a:solidFill>
                  <a:schemeClr val="accent1">
                    <a:lumMod val="50000"/>
                  </a:schemeClr>
                </a:solidFill>
              </a:rPr>
            </a:br>
            <a:r>
              <a:rPr lang="fr-CA">
                <a:solidFill>
                  <a:schemeClr val="accent1">
                    <a:lumMod val="50000"/>
                  </a:schemeClr>
                </a:solidFill>
              </a:rPr>
              <a:t>sa prise en charge?</a:t>
            </a:r>
          </a:p>
          <a:p>
            <a:pPr marL="0" indent="0">
              <a:buNone/>
            </a:pPr>
            <a:r>
              <a:rPr lang="fr-CA">
                <a:solidFill>
                  <a:schemeClr val="accent1">
                    <a:lumMod val="50000"/>
                  </a:schemeClr>
                </a:solidFill>
              </a:rPr>
              <a:t>Est-ce que son âge </a:t>
            </a:r>
            <a:br>
              <a:rPr lang="fr-CA">
                <a:solidFill>
                  <a:schemeClr val="accent1">
                    <a:lumMod val="50000"/>
                  </a:schemeClr>
                </a:solidFill>
              </a:rPr>
            </a:br>
            <a:r>
              <a:rPr lang="fr-CA">
                <a:solidFill>
                  <a:schemeClr val="accent1">
                    <a:lumMod val="50000"/>
                  </a:schemeClr>
                </a:solidFill>
              </a:rPr>
              <a:t>a un impact sur vos recommandations?</a:t>
            </a:r>
          </a:p>
        </p:txBody>
      </p:sp>
      <p:sp>
        <p:nvSpPr>
          <p:cNvPr id="9" name="Footer Placeholder 8">
            <a:extLst>
              <a:ext uri="{FF2B5EF4-FFF2-40B4-BE49-F238E27FC236}">
                <a16:creationId xmlns:a16="http://schemas.microsoft.com/office/drawing/2014/main" id="{940DED1A-D812-488A-AD68-04AA265843A1}"/>
              </a:ext>
            </a:extLst>
          </p:cNvPr>
          <p:cNvSpPr>
            <a:spLocks noGrp="1"/>
          </p:cNvSpPr>
          <p:nvPr>
            <p:ph type="ftr" sz="quarter" idx="3"/>
          </p:nvPr>
        </p:nvSpPr>
        <p:spPr>
          <a:xfrm>
            <a:off x="6826816" y="5919220"/>
            <a:ext cx="4605251" cy="609600"/>
          </a:xfrm>
        </p:spPr>
        <p:txBody>
          <a:bodyPr/>
          <a:lstStyle/>
          <a:p>
            <a:endParaRPr lang="en-US"/>
          </a:p>
        </p:txBody>
      </p:sp>
      <p:sp>
        <p:nvSpPr>
          <p:cNvPr id="10" name="Slide Number Placeholder 9">
            <a:extLst>
              <a:ext uri="{FF2B5EF4-FFF2-40B4-BE49-F238E27FC236}">
                <a16:creationId xmlns:a16="http://schemas.microsoft.com/office/drawing/2014/main" id="{DC9691A7-4C90-4EDE-9F49-13471A86A0C1}"/>
              </a:ext>
            </a:extLst>
          </p:cNvPr>
          <p:cNvSpPr>
            <a:spLocks noGrp="1"/>
          </p:cNvSpPr>
          <p:nvPr>
            <p:ph type="sldNum" sz="quarter" idx="12"/>
          </p:nvPr>
        </p:nvSpPr>
        <p:spPr/>
        <p:txBody>
          <a:bodyPr/>
          <a:lstStyle/>
          <a:p>
            <a:fld id="{2789393D-23C3-F148-91BA-4F8B005EBEDD}" type="slidenum">
              <a:rPr lang="en-US" smtClean="0"/>
              <a:pPr/>
              <a:t>63</a:t>
            </a:fld>
            <a:endParaRPr lang="en-US"/>
          </a:p>
        </p:txBody>
      </p:sp>
      <p:sp>
        <p:nvSpPr>
          <p:cNvPr id="14" name="Title 1">
            <a:extLst>
              <a:ext uri="{FF2B5EF4-FFF2-40B4-BE49-F238E27FC236}">
                <a16:creationId xmlns:a16="http://schemas.microsoft.com/office/drawing/2014/main" id="{D65EED1B-8186-D3EB-1256-8D3D265D69BC}"/>
              </a:ext>
            </a:extLst>
          </p:cNvPr>
          <p:cNvSpPr>
            <a:spLocks noGrp="1"/>
          </p:cNvSpPr>
          <p:nvPr>
            <p:ph type="title"/>
          </p:nvPr>
        </p:nvSpPr>
        <p:spPr>
          <a:xfrm>
            <a:off x="853440" y="304800"/>
            <a:ext cx="4389120" cy="1600200"/>
          </a:xfrm>
        </p:spPr>
        <p:txBody>
          <a:bodyPr/>
          <a:lstStyle/>
          <a:p>
            <a:r>
              <a:rPr lang="fr-CA"/>
              <a:t>CAS n</a:t>
            </a:r>
            <a:r>
              <a:rPr lang="fr-CA" baseline="30000"/>
              <a:t>o </a:t>
            </a:r>
            <a:r>
              <a:rPr lang="fr-CA"/>
              <a:t>6</a:t>
            </a:r>
          </a:p>
        </p:txBody>
      </p:sp>
      <p:pic>
        <p:nvPicPr>
          <p:cNvPr id="15" name="Picture 2" descr="Shingles (Disease), Herpes zoster, varicella-zoster virus. skin rash and blisters Shingles (Disease), Herpes zoster, varicella-zoster virus. skin rash and blisters on body Herpes Zoster episode stock pictures, royalty-free photos &amp; images">
            <a:extLst>
              <a:ext uri="{FF2B5EF4-FFF2-40B4-BE49-F238E27FC236}">
                <a16:creationId xmlns:a16="http://schemas.microsoft.com/office/drawing/2014/main" id="{10AC19C7-6545-E4A9-6828-19287B02FC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1"/>
          <a:stretch/>
        </p:blipFill>
        <p:spPr bwMode="auto">
          <a:xfrm>
            <a:off x="-3811" y="1714500"/>
            <a:ext cx="6099811" cy="3962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1200B89-CA06-1CB8-C198-EEDB2415A054}"/>
              </a:ext>
            </a:extLst>
          </p:cNvPr>
          <p:cNvSpPr/>
          <p:nvPr/>
        </p:nvSpPr>
        <p:spPr>
          <a:xfrm>
            <a:off x="4941916" y="1714500"/>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77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726A-CAB0-F747-9D6E-E2B15495FBB7}"/>
              </a:ext>
            </a:extLst>
          </p:cNvPr>
          <p:cNvSpPr>
            <a:spLocks noGrp="1"/>
          </p:cNvSpPr>
          <p:nvPr>
            <p:ph type="title"/>
          </p:nvPr>
        </p:nvSpPr>
        <p:spPr>
          <a:xfrm>
            <a:off x="733829" y="161365"/>
            <a:ext cx="10485120" cy="1046468"/>
          </a:xfrm>
        </p:spPr>
        <p:txBody>
          <a:bodyPr/>
          <a:lstStyle/>
          <a:p>
            <a:r>
              <a:rPr lang="fr-CA"/>
              <a:t>Démarche clinique</a:t>
            </a:r>
            <a:endParaRPr lang="fr-FR"/>
          </a:p>
        </p:txBody>
      </p:sp>
      <p:sp>
        <p:nvSpPr>
          <p:cNvPr id="7" name="Footer Placeholder 6">
            <a:extLst>
              <a:ext uri="{FF2B5EF4-FFF2-40B4-BE49-F238E27FC236}">
                <a16:creationId xmlns:a16="http://schemas.microsoft.com/office/drawing/2014/main" id="{E8DBC655-2791-40A4-925E-9BF7FC1D5F6E}"/>
              </a:ext>
            </a:extLst>
          </p:cNvPr>
          <p:cNvSpPr>
            <a:spLocks noGrp="1"/>
          </p:cNvSpPr>
          <p:nvPr>
            <p:ph type="ftr" sz="quarter" idx="11"/>
          </p:nvPr>
        </p:nvSpPr>
        <p:spPr>
          <a:xfrm>
            <a:off x="762950" y="5912868"/>
            <a:ext cx="10669118" cy="609600"/>
          </a:xfrm>
        </p:spPr>
        <p:txBody>
          <a:bodyPr/>
          <a:lstStyle/>
          <a:p>
            <a:endParaRPr lang="en-US"/>
          </a:p>
        </p:txBody>
      </p:sp>
      <p:sp>
        <p:nvSpPr>
          <p:cNvPr id="8" name="Slide Number Placeholder 7">
            <a:extLst>
              <a:ext uri="{FF2B5EF4-FFF2-40B4-BE49-F238E27FC236}">
                <a16:creationId xmlns:a16="http://schemas.microsoft.com/office/drawing/2014/main" id="{2983AF77-324B-4224-9AB3-38B51403972C}"/>
              </a:ext>
            </a:extLst>
          </p:cNvPr>
          <p:cNvSpPr>
            <a:spLocks noGrp="1"/>
          </p:cNvSpPr>
          <p:nvPr>
            <p:ph type="sldNum" sz="quarter" idx="12"/>
          </p:nvPr>
        </p:nvSpPr>
        <p:spPr>
          <a:xfrm>
            <a:off x="11338560" y="6553200"/>
            <a:ext cx="853440" cy="304800"/>
          </a:xfrm>
        </p:spPr>
        <p:txBody>
          <a:bodyPr/>
          <a:lstStyle/>
          <a:p>
            <a:fld id="{2789393D-23C3-F148-91BA-4F8B005EBEDD}" type="slidenum">
              <a:rPr lang="en-US" smtClean="0"/>
              <a:pPr/>
              <a:t>64</a:t>
            </a:fld>
            <a:endParaRPr lang="en-US"/>
          </a:p>
        </p:txBody>
      </p:sp>
      <p:sp>
        <p:nvSpPr>
          <p:cNvPr id="16" name="Content Placeholder 15">
            <a:extLst>
              <a:ext uri="{FF2B5EF4-FFF2-40B4-BE49-F238E27FC236}">
                <a16:creationId xmlns:a16="http://schemas.microsoft.com/office/drawing/2014/main" id="{4761BE83-88D9-4CF4-ADE9-D2E65D2ECEE9}"/>
              </a:ext>
            </a:extLst>
          </p:cNvPr>
          <p:cNvSpPr>
            <a:spLocks noGrp="1"/>
          </p:cNvSpPr>
          <p:nvPr>
            <p:ph idx="1"/>
          </p:nvPr>
        </p:nvSpPr>
        <p:spPr/>
        <p:txBody>
          <a:bodyPr/>
          <a:lstStyle/>
          <a:p>
            <a:r>
              <a:rPr lang="fr-FR"/>
              <a:t>Diagnostic différentiel</a:t>
            </a:r>
          </a:p>
          <a:p>
            <a:endParaRPr lang="fr-FR"/>
          </a:p>
          <a:p>
            <a:r>
              <a:rPr lang="fr-FR"/>
              <a:t>Traitement de l’épisode avec un antiviral</a:t>
            </a:r>
          </a:p>
          <a:p>
            <a:pPr lvl="1"/>
            <a:r>
              <a:rPr lang="fr-FR"/>
              <a:t>Durée de 6 à 12 mois (opinion du comité d’experts)</a:t>
            </a:r>
          </a:p>
          <a:p>
            <a:endParaRPr lang="fr-FR"/>
          </a:p>
          <a:p>
            <a:r>
              <a:rPr lang="fr-FR"/>
              <a:t>Vacciner selon les recommandations</a:t>
            </a:r>
          </a:p>
          <a:p>
            <a:endParaRPr lang="en-US"/>
          </a:p>
        </p:txBody>
      </p:sp>
    </p:spTree>
    <p:extLst>
      <p:ext uri="{BB962C8B-B14F-4D97-AF65-F5344CB8AC3E}">
        <p14:creationId xmlns:p14="http://schemas.microsoft.com/office/powerpoint/2010/main" val="1242469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3C7CF552-AA27-4798-91A0-FD846136DE3A}"/>
              </a:ext>
            </a:extLst>
          </p:cNvPr>
          <p:cNvSpPr>
            <a:spLocks noGrp="1"/>
          </p:cNvSpPr>
          <p:nvPr>
            <p:ph type="ftr" sz="quarter" idx="11"/>
          </p:nvPr>
        </p:nvSpPr>
        <p:spPr/>
        <p:txBody>
          <a:bodyPr/>
          <a:lstStyle/>
          <a:p>
            <a:r>
              <a:rPr lang="fr-CA">
                <a:latin typeface="Calibri" panose="020F0502020204030204" pitchFamily="34" charset="0"/>
              </a:rPr>
              <a:t>* Opinion du comité d’experts.</a:t>
            </a:r>
            <a:endParaRPr lang="fr-FR">
              <a:latin typeface="Calibri" panose="020F0502020204030204" pitchFamily="34" charset="0"/>
            </a:endParaRPr>
          </a:p>
          <a:p>
            <a:r>
              <a:rPr lang="fr-CA" sz="900">
                <a:latin typeface="Calibri" panose="020F0502020204030204" pitchFamily="34" charset="0"/>
                <a:ea typeface="+mn-lt"/>
                <a:cs typeface="Calibri" panose="020F0502020204030204" pitchFamily="34" charset="0"/>
              </a:rPr>
              <a:t>Comité sur l’immunisation du Québec. </a:t>
            </a:r>
            <a:r>
              <a:rPr lang="fr-CA" i="1">
                <a:effectLst/>
                <a:cs typeface="Calibri" panose="020F0502020204030204" pitchFamily="34" charset="0"/>
              </a:rPr>
              <a:t>Avis sur la pertinence d’ajouter la vaccination contre le zona au Programme québécois d’immunisation</a:t>
            </a:r>
            <a:r>
              <a:rPr lang="fr-CA">
                <a:effectLst/>
                <a:cs typeface="Calibri" panose="020F0502020204030204" pitchFamily="34" charset="0"/>
              </a:rPr>
              <a:t>,</a:t>
            </a:r>
            <a:r>
              <a:rPr lang="fr-CA" i="1">
                <a:effectLst/>
                <a:cs typeface="Calibri" panose="020F0502020204030204" pitchFamily="34" charset="0"/>
              </a:rPr>
              <a:t> </a:t>
            </a:r>
          </a:p>
          <a:p>
            <a:r>
              <a:rPr lang="fr-CA" sz="900">
                <a:latin typeface="Calibri" panose="020F0502020204030204" pitchFamily="34" charset="0"/>
                <a:ea typeface="+mn-lt"/>
                <a:cs typeface="Calibri" panose="020F0502020204030204" pitchFamily="34" charset="0"/>
              </a:rPr>
              <a:t>Institut national de santé publique du Québec</a:t>
            </a:r>
            <a:r>
              <a:rPr lang="fr-CA">
                <a:ea typeface="+mn-lt"/>
                <a:cs typeface="Calibri" panose="020F0502020204030204" pitchFamily="34" charset="0"/>
              </a:rPr>
              <a:t>,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En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ligne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lang="fr-CA">
                <a:ea typeface="+mn-lt"/>
                <a:cs typeface="Calibri" panose="020F0502020204030204" pitchFamily="34" charset="0"/>
              </a:rPr>
              <a:t>février </a:t>
            </a:r>
            <a:r>
              <a:rPr lang="fr-CA" sz="900">
                <a:latin typeface="Calibri" panose="020F0502020204030204" pitchFamily="34" charset="0"/>
                <a:ea typeface="+mn-lt"/>
                <a:cs typeface="Calibri" panose="020F0502020204030204" pitchFamily="34" charset="0"/>
              </a:rPr>
              <a:t>2019.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en-US">
                <a:hlinkClick r:id="rId3">
                  <a:extLst>
                    <a:ext uri="{A12FA001-AC4F-418D-AE19-62706E023703}">
                      <ahyp:hlinkClr xmlns:ahyp="http://schemas.microsoft.com/office/drawing/2018/hyperlinkcolor" val="tx"/>
                    </a:ext>
                  </a:extLst>
                </a:hlinkClick>
              </a:rPr>
              <a:t>https://www.inspq.qc.ca/sites/default/files/publications/2381_pertinence_vaccination_zona_programme_quebecois_immunisation.pdf</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endParaRPr lang="fr-FR" sz="900">
              <a:latin typeface="Calibri" panose="020F0502020204030204" pitchFamily="34" charset="0"/>
              <a:ea typeface="+mn-ea"/>
              <a:cs typeface="+mn-cs"/>
            </a:endParaRPr>
          </a:p>
        </p:txBody>
      </p:sp>
      <p:sp>
        <p:nvSpPr>
          <p:cNvPr id="2" name="Titre 1">
            <a:extLst>
              <a:ext uri="{FF2B5EF4-FFF2-40B4-BE49-F238E27FC236}">
                <a16:creationId xmlns:a16="http://schemas.microsoft.com/office/drawing/2014/main" id="{B960731F-E971-3846-B733-5638A2CD63EB}"/>
              </a:ext>
            </a:extLst>
          </p:cNvPr>
          <p:cNvSpPr>
            <a:spLocks noGrp="1"/>
          </p:cNvSpPr>
          <p:nvPr>
            <p:ph type="title"/>
          </p:nvPr>
        </p:nvSpPr>
        <p:spPr>
          <a:xfrm>
            <a:off x="733829" y="161365"/>
            <a:ext cx="10485120" cy="1046468"/>
          </a:xfrm>
        </p:spPr>
        <p:txBody>
          <a:bodyPr/>
          <a:lstStyle/>
          <a:p>
            <a:r>
              <a:rPr lang="fr-CA"/>
              <a:t>Diagnostic différentiel du zona*</a:t>
            </a:r>
          </a:p>
        </p:txBody>
      </p:sp>
      <p:sp>
        <p:nvSpPr>
          <p:cNvPr id="3" name="Espace réservé du contenu 2">
            <a:extLst>
              <a:ext uri="{FF2B5EF4-FFF2-40B4-BE49-F238E27FC236}">
                <a16:creationId xmlns:a16="http://schemas.microsoft.com/office/drawing/2014/main" id="{CE61E839-D4B8-924F-9C45-8EAF9E950C7C}"/>
              </a:ext>
            </a:extLst>
          </p:cNvPr>
          <p:cNvSpPr>
            <a:spLocks noGrp="1"/>
          </p:cNvSpPr>
          <p:nvPr>
            <p:ph idx="1"/>
          </p:nvPr>
        </p:nvSpPr>
        <p:spPr>
          <a:xfrm>
            <a:off x="764945" y="1669107"/>
            <a:ext cx="6098135" cy="4332318"/>
          </a:xfrm>
        </p:spPr>
        <p:txBody>
          <a:bodyPr vert="horz" lIns="91440" tIns="45720" rIns="91440" bIns="45720" rtlCol="0" anchor="t">
            <a:noAutofit/>
          </a:bodyPr>
          <a:lstStyle/>
          <a:p>
            <a:r>
              <a:rPr lang="fr-CA" sz="1800"/>
              <a:t>Infection par herpès simplex 1 ou 2</a:t>
            </a:r>
          </a:p>
          <a:p>
            <a:r>
              <a:rPr lang="fr-CA" sz="1800"/>
              <a:t>Infection par </a:t>
            </a:r>
            <a:r>
              <a:rPr lang="fr-CA" sz="1800" err="1"/>
              <a:t>coxsackie</a:t>
            </a:r>
            <a:r>
              <a:rPr lang="fr-CA" sz="1800"/>
              <a:t> </a:t>
            </a:r>
          </a:p>
          <a:p>
            <a:r>
              <a:rPr lang="fr-CA" sz="1800"/>
              <a:t>Variole simienne</a:t>
            </a:r>
          </a:p>
          <a:p>
            <a:r>
              <a:rPr lang="fr-CA" sz="1800"/>
              <a:t>Syphilis</a:t>
            </a:r>
          </a:p>
          <a:p>
            <a:r>
              <a:rPr lang="fr-CA" sz="1800"/>
              <a:t>Conjonctivite, ulcération cornéenne, kératite ulcérative</a:t>
            </a:r>
          </a:p>
          <a:p>
            <a:r>
              <a:rPr lang="fr-CA" sz="1800"/>
              <a:t>Névralgie du trijumeau, paralysie de Bell</a:t>
            </a:r>
          </a:p>
          <a:p>
            <a:r>
              <a:rPr lang="fr-CA" sz="1800"/>
              <a:t>Dermatite atopique, eczéma</a:t>
            </a:r>
          </a:p>
          <a:p>
            <a:r>
              <a:rPr lang="fr-CA" sz="1800"/>
              <a:t>Rougeole atypique</a:t>
            </a:r>
          </a:p>
          <a:p>
            <a:r>
              <a:rPr lang="fr-CA" sz="1800"/>
              <a:t>Dermatite infectieuse, furonculose</a:t>
            </a:r>
          </a:p>
          <a:p>
            <a:r>
              <a:rPr lang="fr-CA" sz="1800"/>
              <a:t>Dorsalgie, lombalgie, compression spinale</a:t>
            </a:r>
          </a:p>
          <a:p>
            <a:r>
              <a:rPr lang="fr-CA" sz="1800"/>
              <a:t>Abcès dentaire</a:t>
            </a:r>
          </a:p>
          <a:p>
            <a:r>
              <a:rPr lang="fr-CA" sz="1800"/>
              <a:t>Maladie de Ménière</a:t>
            </a:r>
          </a:p>
          <a:p>
            <a:r>
              <a:rPr lang="fr-CA" sz="1800"/>
              <a:t>Herbe à puce</a:t>
            </a:r>
          </a:p>
        </p:txBody>
      </p:sp>
      <p:sp>
        <p:nvSpPr>
          <p:cNvPr id="6" name="ZoneTexte 5">
            <a:extLst>
              <a:ext uri="{FF2B5EF4-FFF2-40B4-BE49-F238E27FC236}">
                <a16:creationId xmlns:a16="http://schemas.microsoft.com/office/drawing/2014/main" id="{1DF4E122-6629-275F-878F-156E84B2922F}"/>
              </a:ext>
            </a:extLst>
          </p:cNvPr>
          <p:cNvSpPr txBox="1"/>
          <p:nvPr/>
        </p:nvSpPr>
        <p:spPr>
          <a:xfrm>
            <a:off x="6776720" y="1727200"/>
            <a:ext cx="4538980" cy="4094480"/>
          </a:xfrm>
          <a:prstGeom prst="roundRect">
            <a:avLst>
              <a:gd name="adj" fmla="val 4012"/>
            </a:avLst>
          </a:prstGeom>
          <a:solidFill>
            <a:schemeClr val="accent1"/>
          </a:solidFill>
          <a:ln>
            <a:noFill/>
          </a:ln>
        </p:spPr>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r>
              <a:rPr lang="fr-CA" sz="1800">
                <a:solidFill>
                  <a:schemeClr val="bg1"/>
                </a:solidFill>
                <a:latin typeface="Calibri" panose="020F0502020204030204" pitchFamily="34" charset="0"/>
                <a:cs typeface="Calibri" panose="020F0502020204030204" pitchFamily="34" charset="0"/>
              </a:rPr>
              <a:t>La manifestation clinique la plus importante du zona est dermatologique; elle évolue à partir d’une éruption maculopapulaire en lésions vésiculeuses, en pustules et finalement en croûtes. Les lésions regroupées sont typiquement </a:t>
            </a:r>
            <a:r>
              <a:rPr lang="fr-CA" sz="1800" u="sng">
                <a:solidFill>
                  <a:schemeClr val="bg1"/>
                </a:solidFill>
                <a:latin typeface="Calibri" panose="020F0502020204030204" pitchFamily="34" charset="0"/>
                <a:cs typeface="Calibri" panose="020F0502020204030204" pitchFamily="34" charset="0"/>
              </a:rPr>
              <a:t>unilatérales </a:t>
            </a:r>
            <a:r>
              <a:rPr lang="fr-CA" sz="1800">
                <a:solidFill>
                  <a:schemeClr val="bg1"/>
                </a:solidFill>
                <a:latin typeface="Calibri" panose="020F0502020204030204" pitchFamily="34" charset="0"/>
                <a:cs typeface="Calibri" panose="020F0502020204030204" pitchFamily="34" charset="0"/>
              </a:rPr>
              <a:t>et, chez les personnes immunocompétentes, l’atteinte est le plus souvent limitée à un dermatome. Les dermatomes thoraciques, lombaires, cervicaux et ophtalmiques sont les plus souvent touchés.</a:t>
            </a:r>
            <a:endParaRPr lang="fr-CA" sz="3600">
              <a:solidFill>
                <a:schemeClr val="bg1"/>
              </a:solidFill>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92412153-1375-4F29-8EBD-F8C1C7DFA905}"/>
              </a:ext>
            </a:extLst>
          </p:cNvPr>
          <p:cNvSpPr>
            <a:spLocks noGrp="1"/>
          </p:cNvSpPr>
          <p:nvPr>
            <p:ph type="sldNum" sz="quarter" idx="12"/>
          </p:nvPr>
        </p:nvSpPr>
        <p:spPr/>
        <p:txBody>
          <a:bodyPr/>
          <a:lstStyle/>
          <a:p>
            <a:fld id="{2789393D-23C3-F148-91BA-4F8B005EBEDD}" type="slidenum">
              <a:rPr lang="en-US" smtClean="0"/>
              <a:pPr/>
              <a:t>65</a:t>
            </a:fld>
            <a:endParaRPr lang="en-US"/>
          </a:p>
        </p:txBody>
      </p:sp>
    </p:spTree>
    <p:extLst>
      <p:ext uri="{BB962C8B-B14F-4D97-AF65-F5344CB8AC3E}">
        <p14:creationId xmlns:p14="http://schemas.microsoft.com/office/powerpoint/2010/main" val="3216884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F5CF19EC-2D8A-4F27-AAC1-F1B75201A5DD}"/>
              </a:ext>
            </a:extLst>
          </p:cNvPr>
          <p:cNvSpPr>
            <a:spLocks noGrp="1"/>
          </p:cNvSpPr>
          <p:nvPr>
            <p:ph type="ftr" sz="quarter" idx="11"/>
          </p:nvPr>
        </p:nvSpPr>
        <p:spPr>
          <a:xfrm>
            <a:off x="762950" y="5912868"/>
            <a:ext cx="10889788" cy="609600"/>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sz="900">
                <a:solidFill>
                  <a:srgbClr val="292934"/>
                </a:solidFill>
                <a:latin typeface="Arial"/>
                <a:ea typeface="Arial"/>
                <a:cs typeface="Arial"/>
                <a:sym typeface="Arial"/>
              </a:defRPr>
            </a:pP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Taux cumulatif de récidive du zona en fonction des facteurs de risque présents au moment du premier épisode. (A) risque global, (B) statut immunologique, (C) affections concomitantes, (D) durée de la douleur liée au zona.</a:t>
            </a:r>
          </a:p>
          <a:p>
            <a:pPr marL="0" marR="0" lvl="0" indent="0" algn="l" defTabSz="914377" rtl="0" eaLnBrk="1" fontAlgn="auto" latinLnBrk="0" hangingPunct="1">
              <a:lnSpc>
                <a:spcPct val="100000"/>
              </a:lnSpc>
              <a:spcBef>
                <a:spcPts val="0"/>
              </a:spcBef>
              <a:spcAft>
                <a:spcPts val="0"/>
              </a:spcAft>
              <a:buClrTx/>
              <a:buSzTx/>
              <a:buFontTx/>
              <a:buNone/>
              <a:tabLst/>
              <a:defRPr sz="900">
                <a:solidFill>
                  <a:srgbClr val="292934"/>
                </a:solidFill>
                <a:latin typeface="Arial"/>
                <a:ea typeface="Arial"/>
                <a:cs typeface="Arial"/>
                <a:sym typeface="Arial"/>
              </a:defRPr>
            </a:pPr>
            <a:r>
              <a:rPr kumimoji="0" lang="fr-CA" sz="900" b="0" i="0"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Yawn</a:t>
            </a: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BP, et coll</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Mayo Clin Proc.</a:t>
            </a: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2011;86(2):88-93; Kim YJ, et coll. </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J </a:t>
            </a:r>
            <a:r>
              <a:rPr kumimoji="0" lang="fr-CA" sz="900" b="0" i="1"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Korean</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Med </a:t>
            </a:r>
            <a:r>
              <a:rPr kumimoji="0" lang="fr-CA" sz="900" b="0" i="1"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Sci</a:t>
            </a:r>
            <a:r>
              <a:rPr kumimoji="0" lang="fr-CA" sz="900" b="0" i="1"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 </a:t>
            </a:r>
            <a:r>
              <a:rPr kumimoji="0" lang="fr-CA" sz="9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sym typeface="Arial"/>
              </a:rPr>
              <a:t>2019;34(2):e1.</a:t>
            </a:r>
          </a:p>
        </p:txBody>
      </p:sp>
      <p:sp>
        <p:nvSpPr>
          <p:cNvPr id="1655" name="Titre 3"/>
          <p:cNvSpPr txBox="1">
            <a:spLocks noGrp="1"/>
          </p:cNvSpPr>
          <p:nvPr>
            <p:ph type="title"/>
            <p:custDataLst>
              <p:tags r:id="rId1"/>
            </p:custDataLst>
          </p:nvPr>
        </p:nvSpPr>
        <p:spPr>
          <a:xfrm>
            <a:off x="733829" y="161365"/>
            <a:ext cx="10485120" cy="1046468"/>
          </a:xfrm>
        </p:spPr>
        <p:txBody>
          <a:bodyPr>
            <a:normAutofit/>
          </a:bodyPr>
          <a:lstStyle/>
          <a:p>
            <a:r>
              <a:rPr lang="fr-CA"/>
              <a:t>R</a:t>
            </a:r>
            <a:r>
              <a:rPr lang="fr-CA">
                <a:sym typeface="Calibri"/>
              </a:rPr>
              <a:t>isque de récurrence</a:t>
            </a:r>
          </a:p>
        </p:txBody>
      </p:sp>
      <p:sp>
        <p:nvSpPr>
          <p:cNvPr id="4" name="Text Placeholder 3">
            <a:extLst>
              <a:ext uri="{FF2B5EF4-FFF2-40B4-BE49-F238E27FC236}">
                <a16:creationId xmlns:a16="http://schemas.microsoft.com/office/drawing/2014/main" id="{FEA24816-6659-43DC-A9F1-09D3195B4EAA}"/>
              </a:ext>
            </a:extLst>
          </p:cNvPr>
          <p:cNvSpPr>
            <a:spLocks noGrp="1"/>
          </p:cNvSpPr>
          <p:nvPr>
            <p:ph idx="1"/>
            <p:custDataLst>
              <p:tags r:id="rId2"/>
            </p:custDataLst>
          </p:nvPr>
        </p:nvSpPr>
        <p:spPr>
          <a:xfrm>
            <a:off x="749705" y="1567507"/>
            <a:ext cx="10682363" cy="862051"/>
          </a:xfrm>
        </p:spPr>
        <p:txBody>
          <a:bodyPr/>
          <a:lstStyle/>
          <a:p>
            <a:pPr marL="0" indent="0">
              <a:buNone/>
            </a:pPr>
            <a:r>
              <a:rPr lang="fr-FR"/>
              <a:t>2</a:t>
            </a:r>
            <a:r>
              <a:rPr lang="fr-FR" baseline="30000"/>
              <a:t>e</a:t>
            </a:r>
            <a:r>
              <a:rPr lang="fr-FR"/>
              <a:t> épisode de zona :</a:t>
            </a:r>
            <a:br>
              <a:rPr lang="fr-FR"/>
            </a:br>
            <a:r>
              <a:rPr lang="fr-FR"/>
              <a:t>risque de 6 % à 8 ans</a:t>
            </a:r>
          </a:p>
        </p:txBody>
      </p:sp>
      <p:sp>
        <p:nvSpPr>
          <p:cNvPr id="14" name="Slide Number Placeholder 13">
            <a:extLst>
              <a:ext uri="{FF2B5EF4-FFF2-40B4-BE49-F238E27FC236}">
                <a16:creationId xmlns:a16="http://schemas.microsoft.com/office/drawing/2014/main" id="{E4F98424-9BDE-4CB4-A2BB-B1BC995FBFD9}"/>
              </a:ext>
            </a:extLst>
          </p:cNvPr>
          <p:cNvSpPr>
            <a:spLocks noGrp="1"/>
          </p:cNvSpPr>
          <p:nvPr>
            <p:ph type="sldNum" sz="quarter" idx="12"/>
          </p:nvPr>
        </p:nvSpPr>
        <p:spPr/>
        <p:txBody>
          <a:bodyPr/>
          <a:lstStyle/>
          <a:p>
            <a:fld id="{2789393D-23C3-F148-91BA-4F8B005EBEDD}" type="slidenum">
              <a:rPr lang="en-US" smtClean="0"/>
              <a:pPr/>
              <a:t>66</a:t>
            </a:fld>
            <a:endParaRPr lang="en-US"/>
          </a:p>
        </p:txBody>
      </p:sp>
      <p:sp>
        <p:nvSpPr>
          <p:cNvPr id="101" name="Text Placeholder 3">
            <a:extLst>
              <a:ext uri="{FF2B5EF4-FFF2-40B4-BE49-F238E27FC236}">
                <a16:creationId xmlns:a16="http://schemas.microsoft.com/office/drawing/2014/main" id="{16DC2CD5-92C6-487A-8B43-0037AD433EC1}"/>
              </a:ext>
            </a:extLst>
          </p:cNvPr>
          <p:cNvSpPr txBox="1">
            <a:spLocks/>
          </p:cNvSpPr>
          <p:nvPr/>
        </p:nvSpPr>
        <p:spPr>
          <a:xfrm>
            <a:off x="1000803"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102" name="Text Placeholder 3">
            <a:extLst>
              <a:ext uri="{FF2B5EF4-FFF2-40B4-BE49-F238E27FC236}">
                <a16:creationId xmlns:a16="http://schemas.microsoft.com/office/drawing/2014/main" id="{FD844F00-3612-4101-B2D0-D428A14C59CC}"/>
              </a:ext>
            </a:extLst>
          </p:cNvPr>
          <p:cNvSpPr txBox="1">
            <a:spLocks/>
          </p:cNvSpPr>
          <p:nvPr/>
        </p:nvSpPr>
        <p:spPr>
          <a:xfrm>
            <a:off x="1000803"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103" name="Text Placeholder 3">
            <a:extLst>
              <a:ext uri="{FF2B5EF4-FFF2-40B4-BE49-F238E27FC236}">
                <a16:creationId xmlns:a16="http://schemas.microsoft.com/office/drawing/2014/main" id="{4ABB4316-AE9B-4294-830B-BD1A813563C6}"/>
              </a:ext>
            </a:extLst>
          </p:cNvPr>
          <p:cNvSpPr txBox="1">
            <a:spLocks/>
          </p:cNvSpPr>
          <p:nvPr/>
        </p:nvSpPr>
        <p:spPr>
          <a:xfrm>
            <a:off x="1000803"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107" name="Text Placeholder 3">
            <a:extLst>
              <a:ext uri="{FF2B5EF4-FFF2-40B4-BE49-F238E27FC236}">
                <a16:creationId xmlns:a16="http://schemas.microsoft.com/office/drawing/2014/main" id="{AA3A4E65-F9DB-412A-9E25-EB978E9DCA03}"/>
              </a:ext>
            </a:extLst>
          </p:cNvPr>
          <p:cNvSpPr txBox="1">
            <a:spLocks/>
          </p:cNvSpPr>
          <p:nvPr/>
        </p:nvSpPr>
        <p:spPr>
          <a:xfrm>
            <a:off x="1000803"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114" name="Text Placeholder 3">
            <a:extLst>
              <a:ext uri="{FF2B5EF4-FFF2-40B4-BE49-F238E27FC236}">
                <a16:creationId xmlns:a16="http://schemas.microsoft.com/office/drawing/2014/main" id="{94A34582-69FE-49CC-8E01-50A8C989FCED}"/>
              </a:ext>
            </a:extLst>
          </p:cNvPr>
          <p:cNvSpPr txBox="1">
            <a:spLocks/>
          </p:cNvSpPr>
          <p:nvPr/>
        </p:nvSpPr>
        <p:spPr>
          <a:xfrm>
            <a:off x="1000803"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15" name="Text Placeholder 3">
            <a:extLst>
              <a:ext uri="{FF2B5EF4-FFF2-40B4-BE49-F238E27FC236}">
                <a16:creationId xmlns:a16="http://schemas.microsoft.com/office/drawing/2014/main" id="{F9A7BC9A-9F77-4E13-8115-C02319ED7B52}"/>
              </a:ext>
            </a:extLst>
          </p:cNvPr>
          <p:cNvSpPr txBox="1">
            <a:spLocks/>
          </p:cNvSpPr>
          <p:nvPr/>
        </p:nvSpPr>
        <p:spPr>
          <a:xfrm rot="16200000">
            <a:off x="256374" y="3915863"/>
            <a:ext cx="1304006"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116" name="Text Placeholder 3">
            <a:extLst>
              <a:ext uri="{FF2B5EF4-FFF2-40B4-BE49-F238E27FC236}">
                <a16:creationId xmlns:a16="http://schemas.microsoft.com/office/drawing/2014/main" id="{59276442-0955-4FDB-A5EB-5DBF770C4BDC}"/>
              </a:ext>
            </a:extLst>
          </p:cNvPr>
          <p:cNvSpPr txBox="1">
            <a:spLocks/>
          </p:cNvSpPr>
          <p:nvPr/>
        </p:nvSpPr>
        <p:spPr>
          <a:xfrm>
            <a:off x="1238686"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17" name="Text Placeholder 3">
            <a:extLst>
              <a:ext uri="{FF2B5EF4-FFF2-40B4-BE49-F238E27FC236}">
                <a16:creationId xmlns:a16="http://schemas.microsoft.com/office/drawing/2014/main" id="{F5AF4D89-6C76-4C69-B06C-16F5166466B5}"/>
              </a:ext>
            </a:extLst>
          </p:cNvPr>
          <p:cNvSpPr txBox="1">
            <a:spLocks/>
          </p:cNvSpPr>
          <p:nvPr/>
        </p:nvSpPr>
        <p:spPr>
          <a:xfrm>
            <a:off x="1561481"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118" name="Text Placeholder 3">
            <a:extLst>
              <a:ext uri="{FF2B5EF4-FFF2-40B4-BE49-F238E27FC236}">
                <a16:creationId xmlns:a16="http://schemas.microsoft.com/office/drawing/2014/main" id="{9ABCD616-BC99-464C-88B9-F613BA881454}"/>
              </a:ext>
            </a:extLst>
          </p:cNvPr>
          <p:cNvSpPr txBox="1">
            <a:spLocks/>
          </p:cNvSpPr>
          <p:nvPr/>
        </p:nvSpPr>
        <p:spPr>
          <a:xfrm>
            <a:off x="1876404"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119" name="Text Placeholder 3">
            <a:extLst>
              <a:ext uri="{FF2B5EF4-FFF2-40B4-BE49-F238E27FC236}">
                <a16:creationId xmlns:a16="http://schemas.microsoft.com/office/drawing/2014/main" id="{AB906029-0F5B-4E3E-A4E4-734C96D76F03}"/>
              </a:ext>
            </a:extLst>
          </p:cNvPr>
          <p:cNvSpPr txBox="1">
            <a:spLocks/>
          </p:cNvSpPr>
          <p:nvPr/>
        </p:nvSpPr>
        <p:spPr>
          <a:xfrm>
            <a:off x="2188702"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120" name="Text Placeholder 3">
            <a:extLst>
              <a:ext uri="{FF2B5EF4-FFF2-40B4-BE49-F238E27FC236}">
                <a16:creationId xmlns:a16="http://schemas.microsoft.com/office/drawing/2014/main" id="{A2E6B1DF-6D50-4412-822B-EC097B5427C4}"/>
              </a:ext>
            </a:extLst>
          </p:cNvPr>
          <p:cNvSpPr txBox="1">
            <a:spLocks/>
          </p:cNvSpPr>
          <p:nvPr/>
        </p:nvSpPr>
        <p:spPr>
          <a:xfrm>
            <a:off x="2506248"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121" name="Text Placeholder 3">
            <a:extLst>
              <a:ext uri="{FF2B5EF4-FFF2-40B4-BE49-F238E27FC236}">
                <a16:creationId xmlns:a16="http://schemas.microsoft.com/office/drawing/2014/main" id="{32C4AD90-5697-40FD-971D-832B009543B6}"/>
              </a:ext>
            </a:extLst>
          </p:cNvPr>
          <p:cNvSpPr txBox="1">
            <a:spLocks/>
          </p:cNvSpPr>
          <p:nvPr/>
        </p:nvSpPr>
        <p:spPr>
          <a:xfrm>
            <a:off x="2831668"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122" name="Text Placeholder 3">
            <a:extLst>
              <a:ext uri="{FF2B5EF4-FFF2-40B4-BE49-F238E27FC236}">
                <a16:creationId xmlns:a16="http://schemas.microsoft.com/office/drawing/2014/main" id="{653C11C3-C199-4E66-9A5B-AB3F0DE2BF14}"/>
              </a:ext>
            </a:extLst>
          </p:cNvPr>
          <p:cNvSpPr txBox="1">
            <a:spLocks/>
          </p:cNvSpPr>
          <p:nvPr/>
        </p:nvSpPr>
        <p:spPr>
          <a:xfrm>
            <a:off x="3136093" y="497358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123" name="Text Placeholder 3">
            <a:extLst>
              <a:ext uri="{FF2B5EF4-FFF2-40B4-BE49-F238E27FC236}">
                <a16:creationId xmlns:a16="http://schemas.microsoft.com/office/drawing/2014/main" id="{793BFAFB-00D7-4333-85DF-E3DC55BB2971}"/>
              </a:ext>
            </a:extLst>
          </p:cNvPr>
          <p:cNvSpPr txBox="1">
            <a:spLocks/>
          </p:cNvSpPr>
          <p:nvPr/>
        </p:nvSpPr>
        <p:spPr>
          <a:xfrm>
            <a:off x="1442265" y="5193323"/>
            <a:ext cx="1686454" cy="16795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124" name="Text Placeholder 3">
            <a:extLst>
              <a:ext uri="{FF2B5EF4-FFF2-40B4-BE49-F238E27FC236}">
                <a16:creationId xmlns:a16="http://schemas.microsoft.com/office/drawing/2014/main" id="{6BF02077-6F67-4DE2-BA4E-D51E3185AFE2}"/>
              </a:ext>
            </a:extLst>
          </p:cNvPr>
          <p:cNvSpPr txBox="1">
            <a:spLocks/>
          </p:cNvSpPr>
          <p:nvPr>
            <p:custDataLst>
              <p:tags r:id="rId3"/>
            </p:custDataLst>
          </p:nvPr>
        </p:nvSpPr>
        <p:spPr>
          <a:xfrm>
            <a:off x="1164521"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A</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25" name="Text Placeholder 3">
            <a:extLst>
              <a:ext uri="{FF2B5EF4-FFF2-40B4-BE49-F238E27FC236}">
                <a16:creationId xmlns:a16="http://schemas.microsoft.com/office/drawing/2014/main" id="{6C5E617D-92BE-4587-81D9-BBF92C370D66}"/>
              </a:ext>
            </a:extLst>
          </p:cNvPr>
          <p:cNvSpPr txBox="1">
            <a:spLocks/>
          </p:cNvSpPr>
          <p:nvPr/>
        </p:nvSpPr>
        <p:spPr>
          <a:xfrm rot="16200000">
            <a:off x="5572631" y="3976997"/>
            <a:ext cx="1304009"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126" name="Text Placeholder 3">
            <a:extLst>
              <a:ext uri="{FF2B5EF4-FFF2-40B4-BE49-F238E27FC236}">
                <a16:creationId xmlns:a16="http://schemas.microsoft.com/office/drawing/2014/main" id="{C1F5F328-6D73-4E2D-953F-4E9CECD7881F}"/>
              </a:ext>
            </a:extLst>
          </p:cNvPr>
          <p:cNvSpPr txBox="1">
            <a:spLocks/>
          </p:cNvSpPr>
          <p:nvPr/>
        </p:nvSpPr>
        <p:spPr>
          <a:xfrm>
            <a:off x="6557600"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27" name="Text Placeholder 3">
            <a:extLst>
              <a:ext uri="{FF2B5EF4-FFF2-40B4-BE49-F238E27FC236}">
                <a16:creationId xmlns:a16="http://schemas.microsoft.com/office/drawing/2014/main" id="{59DEF80F-4587-4A50-BE9B-06E5081AE094}"/>
              </a:ext>
            </a:extLst>
          </p:cNvPr>
          <p:cNvSpPr txBox="1">
            <a:spLocks/>
          </p:cNvSpPr>
          <p:nvPr/>
        </p:nvSpPr>
        <p:spPr>
          <a:xfrm>
            <a:off x="6880395"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128" name="Text Placeholder 3">
            <a:extLst>
              <a:ext uri="{FF2B5EF4-FFF2-40B4-BE49-F238E27FC236}">
                <a16:creationId xmlns:a16="http://schemas.microsoft.com/office/drawing/2014/main" id="{32A8ECCA-48DC-4648-82E7-12F962EB7C16}"/>
              </a:ext>
            </a:extLst>
          </p:cNvPr>
          <p:cNvSpPr txBox="1">
            <a:spLocks/>
          </p:cNvSpPr>
          <p:nvPr/>
        </p:nvSpPr>
        <p:spPr>
          <a:xfrm>
            <a:off x="7195318"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129" name="Text Placeholder 3">
            <a:extLst>
              <a:ext uri="{FF2B5EF4-FFF2-40B4-BE49-F238E27FC236}">
                <a16:creationId xmlns:a16="http://schemas.microsoft.com/office/drawing/2014/main" id="{6CF74192-9085-4D04-B58F-EB38BAC87DC6}"/>
              </a:ext>
            </a:extLst>
          </p:cNvPr>
          <p:cNvSpPr txBox="1">
            <a:spLocks/>
          </p:cNvSpPr>
          <p:nvPr/>
        </p:nvSpPr>
        <p:spPr>
          <a:xfrm>
            <a:off x="7507616"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130" name="Text Placeholder 3">
            <a:extLst>
              <a:ext uri="{FF2B5EF4-FFF2-40B4-BE49-F238E27FC236}">
                <a16:creationId xmlns:a16="http://schemas.microsoft.com/office/drawing/2014/main" id="{3329B1EF-BDE6-4F1B-AA0D-C05120B7E7C1}"/>
              </a:ext>
            </a:extLst>
          </p:cNvPr>
          <p:cNvSpPr txBox="1">
            <a:spLocks/>
          </p:cNvSpPr>
          <p:nvPr/>
        </p:nvSpPr>
        <p:spPr>
          <a:xfrm>
            <a:off x="7825162"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131" name="Text Placeholder 3">
            <a:extLst>
              <a:ext uri="{FF2B5EF4-FFF2-40B4-BE49-F238E27FC236}">
                <a16:creationId xmlns:a16="http://schemas.microsoft.com/office/drawing/2014/main" id="{239F6FA9-CE71-4F9E-9254-882FF4F77E2C}"/>
              </a:ext>
            </a:extLst>
          </p:cNvPr>
          <p:cNvSpPr txBox="1">
            <a:spLocks/>
          </p:cNvSpPr>
          <p:nvPr/>
        </p:nvSpPr>
        <p:spPr>
          <a:xfrm>
            <a:off x="8150582"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132" name="Text Placeholder 3">
            <a:extLst>
              <a:ext uri="{FF2B5EF4-FFF2-40B4-BE49-F238E27FC236}">
                <a16:creationId xmlns:a16="http://schemas.microsoft.com/office/drawing/2014/main" id="{1A4C90D4-708D-4DEB-8118-35510D4D572A}"/>
              </a:ext>
            </a:extLst>
          </p:cNvPr>
          <p:cNvSpPr txBox="1">
            <a:spLocks/>
          </p:cNvSpPr>
          <p:nvPr/>
        </p:nvSpPr>
        <p:spPr>
          <a:xfrm>
            <a:off x="8455007" y="499520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133" name="Text Placeholder 3">
            <a:extLst>
              <a:ext uri="{FF2B5EF4-FFF2-40B4-BE49-F238E27FC236}">
                <a16:creationId xmlns:a16="http://schemas.microsoft.com/office/drawing/2014/main" id="{8B71564E-D2BD-46C2-BA1E-F92FEFFF1046}"/>
              </a:ext>
            </a:extLst>
          </p:cNvPr>
          <p:cNvSpPr txBox="1">
            <a:spLocks/>
          </p:cNvSpPr>
          <p:nvPr/>
        </p:nvSpPr>
        <p:spPr>
          <a:xfrm>
            <a:off x="7073202" y="5193323"/>
            <a:ext cx="1062412" cy="16927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134" name="Text Placeholder 3">
            <a:extLst>
              <a:ext uri="{FF2B5EF4-FFF2-40B4-BE49-F238E27FC236}">
                <a16:creationId xmlns:a16="http://schemas.microsoft.com/office/drawing/2014/main" id="{0B17EF0E-8B12-453A-99EC-B11E706D3478}"/>
              </a:ext>
            </a:extLst>
          </p:cNvPr>
          <p:cNvSpPr txBox="1">
            <a:spLocks/>
          </p:cNvSpPr>
          <p:nvPr>
            <p:custDataLst>
              <p:tags r:id="rId4"/>
            </p:custDataLst>
          </p:nvPr>
        </p:nvSpPr>
        <p:spPr>
          <a:xfrm>
            <a:off x="7938607" y="4708232"/>
            <a:ext cx="739688" cy="161583"/>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0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p </a:t>
            </a:r>
            <a:r>
              <a:rPr kumimoji="0" lang="fr-FR" sz="8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en-CA" sz="105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a:t>
            </a:r>
            <a:r>
              <a:rPr kumimoji="0" lang="en-CA" sz="10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0,0001</a:t>
            </a:r>
          </a:p>
        </p:txBody>
      </p:sp>
      <p:sp>
        <p:nvSpPr>
          <p:cNvPr id="135" name="Text Placeholder 3">
            <a:extLst>
              <a:ext uri="{FF2B5EF4-FFF2-40B4-BE49-F238E27FC236}">
                <a16:creationId xmlns:a16="http://schemas.microsoft.com/office/drawing/2014/main" id="{C7EA6320-5C41-4CDF-A5F2-84792B046EA7}"/>
              </a:ext>
            </a:extLst>
          </p:cNvPr>
          <p:cNvSpPr txBox="1">
            <a:spLocks/>
          </p:cNvSpPr>
          <p:nvPr/>
        </p:nvSpPr>
        <p:spPr>
          <a:xfrm rot="16200000">
            <a:off x="8283511" y="3967120"/>
            <a:ext cx="1304012"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136" name="Text Placeholder 3">
            <a:extLst>
              <a:ext uri="{FF2B5EF4-FFF2-40B4-BE49-F238E27FC236}">
                <a16:creationId xmlns:a16="http://schemas.microsoft.com/office/drawing/2014/main" id="{8BFCD702-E1A4-4831-BB5A-80D9DDD85330}"/>
              </a:ext>
            </a:extLst>
          </p:cNvPr>
          <p:cNvSpPr txBox="1">
            <a:spLocks/>
          </p:cNvSpPr>
          <p:nvPr/>
        </p:nvSpPr>
        <p:spPr>
          <a:xfrm>
            <a:off x="9266581"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37" name="Text Placeholder 3">
            <a:extLst>
              <a:ext uri="{FF2B5EF4-FFF2-40B4-BE49-F238E27FC236}">
                <a16:creationId xmlns:a16="http://schemas.microsoft.com/office/drawing/2014/main" id="{D2CD72FB-C55B-40A9-821F-28B6D3E9C8E5}"/>
              </a:ext>
            </a:extLst>
          </p:cNvPr>
          <p:cNvSpPr txBox="1">
            <a:spLocks/>
          </p:cNvSpPr>
          <p:nvPr/>
        </p:nvSpPr>
        <p:spPr>
          <a:xfrm>
            <a:off x="9589376"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138" name="Text Placeholder 3">
            <a:extLst>
              <a:ext uri="{FF2B5EF4-FFF2-40B4-BE49-F238E27FC236}">
                <a16:creationId xmlns:a16="http://schemas.microsoft.com/office/drawing/2014/main" id="{CF406392-9F79-4639-B4A2-3B84A1FFA3CA}"/>
              </a:ext>
            </a:extLst>
          </p:cNvPr>
          <p:cNvSpPr txBox="1">
            <a:spLocks/>
          </p:cNvSpPr>
          <p:nvPr/>
        </p:nvSpPr>
        <p:spPr>
          <a:xfrm>
            <a:off x="9904299"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139" name="Text Placeholder 3">
            <a:extLst>
              <a:ext uri="{FF2B5EF4-FFF2-40B4-BE49-F238E27FC236}">
                <a16:creationId xmlns:a16="http://schemas.microsoft.com/office/drawing/2014/main" id="{5A93753A-575C-4058-956E-C139075D5C11}"/>
              </a:ext>
            </a:extLst>
          </p:cNvPr>
          <p:cNvSpPr txBox="1">
            <a:spLocks/>
          </p:cNvSpPr>
          <p:nvPr/>
        </p:nvSpPr>
        <p:spPr>
          <a:xfrm>
            <a:off x="10216597"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140" name="Text Placeholder 3">
            <a:extLst>
              <a:ext uri="{FF2B5EF4-FFF2-40B4-BE49-F238E27FC236}">
                <a16:creationId xmlns:a16="http://schemas.microsoft.com/office/drawing/2014/main" id="{DC968B7A-1759-4774-9F2D-05CD1EBC2C04}"/>
              </a:ext>
            </a:extLst>
          </p:cNvPr>
          <p:cNvSpPr txBox="1">
            <a:spLocks/>
          </p:cNvSpPr>
          <p:nvPr/>
        </p:nvSpPr>
        <p:spPr>
          <a:xfrm>
            <a:off x="10534143"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141" name="Text Placeholder 3">
            <a:extLst>
              <a:ext uri="{FF2B5EF4-FFF2-40B4-BE49-F238E27FC236}">
                <a16:creationId xmlns:a16="http://schemas.microsoft.com/office/drawing/2014/main" id="{5DFA8D35-5DB0-45A5-90CA-1388835DB386}"/>
              </a:ext>
            </a:extLst>
          </p:cNvPr>
          <p:cNvSpPr txBox="1">
            <a:spLocks/>
          </p:cNvSpPr>
          <p:nvPr/>
        </p:nvSpPr>
        <p:spPr>
          <a:xfrm>
            <a:off x="10859563"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142" name="Text Placeholder 3">
            <a:extLst>
              <a:ext uri="{FF2B5EF4-FFF2-40B4-BE49-F238E27FC236}">
                <a16:creationId xmlns:a16="http://schemas.microsoft.com/office/drawing/2014/main" id="{F2499816-4BA2-46C8-BAEC-5057EEA29951}"/>
              </a:ext>
            </a:extLst>
          </p:cNvPr>
          <p:cNvSpPr txBox="1">
            <a:spLocks/>
          </p:cNvSpPr>
          <p:nvPr/>
        </p:nvSpPr>
        <p:spPr>
          <a:xfrm>
            <a:off x="11163988" y="4995205"/>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143" name="Text Placeholder 3">
            <a:extLst>
              <a:ext uri="{FF2B5EF4-FFF2-40B4-BE49-F238E27FC236}">
                <a16:creationId xmlns:a16="http://schemas.microsoft.com/office/drawing/2014/main" id="{0138CE35-39BB-403B-8EFD-F74F742135C3}"/>
              </a:ext>
            </a:extLst>
          </p:cNvPr>
          <p:cNvSpPr txBox="1">
            <a:spLocks/>
          </p:cNvSpPr>
          <p:nvPr/>
        </p:nvSpPr>
        <p:spPr>
          <a:xfrm>
            <a:off x="9715597" y="5193323"/>
            <a:ext cx="1220346" cy="16927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144" name="Text Placeholder 3">
            <a:extLst>
              <a:ext uri="{FF2B5EF4-FFF2-40B4-BE49-F238E27FC236}">
                <a16:creationId xmlns:a16="http://schemas.microsoft.com/office/drawing/2014/main" id="{74408EA5-90F6-40E4-A3AA-1F85D70E9239}"/>
              </a:ext>
            </a:extLst>
          </p:cNvPr>
          <p:cNvSpPr txBox="1">
            <a:spLocks/>
          </p:cNvSpPr>
          <p:nvPr/>
        </p:nvSpPr>
        <p:spPr>
          <a:xfrm>
            <a:off x="9761547" y="3271962"/>
            <a:ext cx="503875"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0-30</a:t>
            </a:r>
          </a:p>
        </p:txBody>
      </p:sp>
      <p:sp>
        <p:nvSpPr>
          <p:cNvPr id="145" name="Text Placeholder 3">
            <a:extLst>
              <a:ext uri="{FF2B5EF4-FFF2-40B4-BE49-F238E27FC236}">
                <a16:creationId xmlns:a16="http://schemas.microsoft.com/office/drawing/2014/main" id="{6EB005E9-9923-4D07-A2B1-4BC094122A2C}"/>
              </a:ext>
            </a:extLst>
          </p:cNvPr>
          <p:cNvSpPr txBox="1">
            <a:spLocks/>
          </p:cNvSpPr>
          <p:nvPr/>
        </p:nvSpPr>
        <p:spPr>
          <a:xfrm>
            <a:off x="9761547" y="3419236"/>
            <a:ext cx="503875"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31-90</a:t>
            </a:r>
          </a:p>
        </p:txBody>
      </p:sp>
      <p:sp>
        <p:nvSpPr>
          <p:cNvPr id="146" name="Text Placeholder 3">
            <a:extLst>
              <a:ext uri="{FF2B5EF4-FFF2-40B4-BE49-F238E27FC236}">
                <a16:creationId xmlns:a16="http://schemas.microsoft.com/office/drawing/2014/main" id="{B5F1C9BB-982A-4DEA-A647-679F7949074C}"/>
              </a:ext>
            </a:extLst>
          </p:cNvPr>
          <p:cNvSpPr txBox="1">
            <a:spLocks/>
          </p:cNvSpPr>
          <p:nvPr/>
        </p:nvSpPr>
        <p:spPr>
          <a:xfrm>
            <a:off x="9761547" y="3552616"/>
            <a:ext cx="503875"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91</a:t>
            </a:r>
            <a:endPar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147" name="Text Placeholder 3">
            <a:extLst>
              <a:ext uri="{FF2B5EF4-FFF2-40B4-BE49-F238E27FC236}">
                <a16:creationId xmlns:a16="http://schemas.microsoft.com/office/drawing/2014/main" id="{4C881CBF-4258-48C6-AACB-5842598D9826}"/>
              </a:ext>
            </a:extLst>
          </p:cNvPr>
          <p:cNvSpPr txBox="1">
            <a:spLocks/>
          </p:cNvSpPr>
          <p:nvPr>
            <p:custDataLst>
              <p:tags r:id="rId5"/>
            </p:custDataLst>
          </p:nvPr>
        </p:nvSpPr>
        <p:spPr>
          <a:xfrm>
            <a:off x="10752824" y="4708233"/>
            <a:ext cx="650198" cy="15388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0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p</a:t>
            </a:r>
            <a:r>
              <a:rPr kumimoji="0" lang="en-CA" sz="8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6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1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en-CA" sz="10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0,0001</a:t>
            </a:r>
          </a:p>
        </p:txBody>
      </p:sp>
      <p:cxnSp>
        <p:nvCxnSpPr>
          <p:cNvPr id="148" name="Straight Connector 147">
            <a:extLst>
              <a:ext uri="{FF2B5EF4-FFF2-40B4-BE49-F238E27FC236}">
                <a16:creationId xmlns:a16="http://schemas.microsoft.com/office/drawing/2014/main" id="{234CB411-781E-4852-9A7B-91A801FB251E}"/>
              </a:ext>
            </a:extLst>
          </p:cNvPr>
          <p:cNvCxnSpPr>
            <a:cxnSpLocks/>
          </p:cNvCxnSpPr>
          <p:nvPr>
            <p:custDataLst>
              <p:tags r:id="rId6"/>
            </p:custDataLst>
          </p:nvPr>
        </p:nvCxnSpPr>
        <p:spPr>
          <a:xfrm flipH="1">
            <a:off x="9497876" y="3341933"/>
            <a:ext cx="165333" cy="0"/>
          </a:xfrm>
          <a:prstGeom prst="line">
            <a:avLst/>
          </a:prstGeom>
          <a:noFill/>
          <a:ln w="25400" cap="flat">
            <a:solidFill>
              <a:schemeClr val="accent1">
                <a:lumMod val="50000"/>
              </a:schemeClr>
            </a:solidFill>
            <a:prstDash val="solid"/>
            <a:round/>
          </a:ln>
          <a:effectLst/>
          <a:sp3d/>
        </p:spPr>
        <p:style>
          <a:lnRef idx="0">
            <a:scrgbClr r="0" g="0" b="0"/>
          </a:lnRef>
          <a:fillRef idx="0">
            <a:scrgbClr r="0" g="0" b="0"/>
          </a:fillRef>
          <a:effectRef idx="0">
            <a:scrgbClr r="0" g="0" b="0"/>
          </a:effectRef>
          <a:fontRef idx="none"/>
        </p:style>
      </p:cxnSp>
      <p:sp>
        <p:nvSpPr>
          <p:cNvPr id="149" name="Text Placeholder 3">
            <a:extLst>
              <a:ext uri="{FF2B5EF4-FFF2-40B4-BE49-F238E27FC236}">
                <a16:creationId xmlns:a16="http://schemas.microsoft.com/office/drawing/2014/main" id="{6802ABBB-0915-47B9-9480-E548EFB43D62}"/>
              </a:ext>
            </a:extLst>
          </p:cNvPr>
          <p:cNvSpPr txBox="1">
            <a:spLocks/>
          </p:cNvSpPr>
          <p:nvPr/>
        </p:nvSpPr>
        <p:spPr>
          <a:xfrm rot="16200000">
            <a:off x="2823608" y="3915866"/>
            <a:ext cx="1304009" cy="169277"/>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Récurrence cumulée</a:t>
            </a:r>
          </a:p>
        </p:txBody>
      </p:sp>
      <p:sp>
        <p:nvSpPr>
          <p:cNvPr id="150" name="Text Placeholder 3">
            <a:extLst>
              <a:ext uri="{FF2B5EF4-FFF2-40B4-BE49-F238E27FC236}">
                <a16:creationId xmlns:a16="http://schemas.microsoft.com/office/drawing/2014/main" id="{E1008F29-6063-4A97-A9E3-A9DA1B19517F}"/>
              </a:ext>
            </a:extLst>
          </p:cNvPr>
          <p:cNvSpPr txBox="1">
            <a:spLocks/>
          </p:cNvSpPr>
          <p:nvPr/>
        </p:nvSpPr>
        <p:spPr>
          <a:xfrm>
            <a:off x="3804740"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51" name="Text Placeholder 3">
            <a:extLst>
              <a:ext uri="{FF2B5EF4-FFF2-40B4-BE49-F238E27FC236}">
                <a16:creationId xmlns:a16="http://schemas.microsoft.com/office/drawing/2014/main" id="{9C65E92C-691D-4CF4-840F-CD4BF424DCB2}"/>
              </a:ext>
            </a:extLst>
          </p:cNvPr>
          <p:cNvSpPr txBox="1">
            <a:spLocks/>
          </p:cNvSpPr>
          <p:nvPr/>
        </p:nvSpPr>
        <p:spPr>
          <a:xfrm>
            <a:off x="4127535"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152" name="Text Placeholder 3">
            <a:extLst>
              <a:ext uri="{FF2B5EF4-FFF2-40B4-BE49-F238E27FC236}">
                <a16:creationId xmlns:a16="http://schemas.microsoft.com/office/drawing/2014/main" id="{EB1A3B08-5A7F-4189-A80A-CCEC0664AAE1}"/>
              </a:ext>
            </a:extLst>
          </p:cNvPr>
          <p:cNvSpPr txBox="1">
            <a:spLocks/>
          </p:cNvSpPr>
          <p:nvPr/>
        </p:nvSpPr>
        <p:spPr>
          <a:xfrm>
            <a:off x="4442458"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a:t>
            </a:r>
          </a:p>
        </p:txBody>
      </p:sp>
      <p:sp>
        <p:nvSpPr>
          <p:cNvPr id="153" name="Text Placeholder 3">
            <a:extLst>
              <a:ext uri="{FF2B5EF4-FFF2-40B4-BE49-F238E27FC236}">
                <a16:creationId xmlns:a16="http://schemas.microsoft.com/office/drawing/2014/main" id="{6A701E87-8C48-4784-8EF0-A60CFD0BF416}"/>
              </a:ext>
            </a:extLst>
          </p:cNvPr>
          <p:cNvSpPr txBox="1">
            <a:spLocks/>
          </p:cNvSpPr>
          <p:nvPr/>
        </p:nvSpPr>
        <p:spPr>
          <a:xfrm>
            <a:off x="4754756"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6</a:t>
            </a:r>
          </a:p>
        </p:txBody>
      </p:sp>
      <p:sp>
        <p:nvSpPr>
          <p:cNvPr id="154" name="Text Placeholder 3">
            <a:extLst>
              <a:ext uri="{FF2B5EF4-FFF2-40B4-BE49-F238E27FC236}">
                <a16:creationId xmlns:a16="http://schemas.microsoft.com/office/drawing/2014/main" id="{A8BF0604-97B1-46AD-BCCB-B4BAA149613F}"/>
              </a:ext>
            </a:extLst>
          </p:cNvPr>
          <p:cNvSpPr txBox="1">
            <a:spLocks/>
          </p:cNvSpPr>
          <p:nvPr/>
        </p:nvSpPr>
        <p:spPr>
          <a:xfrm>
            <a:off x="5072302"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a:t>
            </a:r>
          </a:p>
        </p:txBody>
      </p:sp>
      <p:sp>
        <p:nvSpPr>
          <p:cNvPr id="155" name="Text Placeholder 3">
            <a:extLst>
              <a:ext uri="{FF2B5EF4-FFF2-40B4-BE49-F238E27FC236}">
                <a16:creationId xmlns:a16="http://schemas.microsoft.com/office/drawing/2014/main" id="{EF79053E-B616-44E8-B73B-D0D4829F3A06}"/>
              </a:ext>
            </a:extLst>
          </p:cNvPr>
          <p:cNvSpPr txBox="1">
            <a:spLocks/>
          </p:cNvSpPr>
          <p:nvPr/>
        </p:nvSpPr>
        <p:spPr>
          <a:xfrm>
            <a:off x="5397722"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a:t>
            </a:r>
          </a:p>
        </p:txBody>
      </p:sp>
      <p:sp>
        <p:nvSpPr>
          <p:cNvPr id="156" name="Text Placeholder 3">
            <a:extLst>
              <a:ext uri="{FF2B5EF4-FFF2-40B4-BE49-F238E27FC236}">
                <a16:creationId xmlns:a16="http://schemas.microsoft.com/office/drawing/2014/main" id="{E588C27C-3333-4341-8D3E-5CE3CD2DE210}"/>
              </a:ext>
            </a:extLst>
          </p:cNvPr>
          <p:cNvSpPr txBox="1">
            <a:spLocks/>
          </p:cNvSpPr>
          <p:nvPr/>
        </p:nvSpPr>
        <p:spPr>
          <a:xfrm>
            <a:off x="5702147" y="4973590"/>
            <a:ext cx="218346"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12</a:t>
            </a:r>
          </a:p>
        </p:txBody>
      </p:sp>
      <p:sp>
        <p:nvSpPr>
          <p:cNvPr id="157" name="Text Placeholder 3">
            <a:extLst>
              <a:ext uri="{FF2B5EF4-FFF2-40B4-BE49-F238E27FC236}">
                <a16:creationId xmlns:a16="http://schemas.microsoft.com/office/drawing/2014/main" id="{342F5C8F-E23B-4853-BF2F-860DD712CA2E}"/>
              </a:ext>
            </a:extLst>
          </p:cNvPr>
          <p:cNvSpPr txBox="1">
            <a:spLocks/>
          </p:cNvSpPr>
          <p:nvPr/>
        </p:nvSpPr>
        <p:spPr>
          <a:xfrm>
            <a:off x="4186717" y="5193323"/>
            <a:ext cx="1414490" cy="16927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1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Temps (années)</a:t>
            </a:r>
          </a:p>
        </p:txBody>
      </p:sp>
      <p:sp>
        <p:nvSpPr>
          <p:cNvPr id="158" name="Text Placeholder 3">
            <a:extLst>
              <a:ext uri="{FF2B5EF4-FFF2-40B4-BE49-F238E27FC236}">
                <a16:creationId xmlns:a16="http://schemas.microsoft.com/office/drawing/2014/main" id="{E199A291-94E2-44FF-B0A3-9CC9A9357DEC}"/>
              </a:ext>
            </a:extLst>
          </p:cNvPr>
          <p:cNvSpPr txBox="1">
            <a:spLocks/>
          </p:cNvSpPr>
          <p:nvPr>
            <p:custDataLst>
              <p:tags r:id="rId7"/>
            </p:custDataLst>
          </p:nvPr>
        </p:nvSpPr>
        <p:spPr>
          <a:xfrm>
            <a:off x="5290984" y="4695885"/>
            <a:ext cx="650198" cy="15388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0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p</a:t>
            </a:r>
            <a:r>
              <a:rPr kumimoji="0" lang="en-CA" sz="8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600" b="0" i="1"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fr-FR" sz="1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a:t>
            </a:r>
            <a:r>
              <a:rPr kumimoji="0" lang="en-CA" sz="10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0,0001</a:t>
            </a:r>
          </a:p>
        </p:txBody>
      </p:sp>
      <p:sp>
        <p:nvSpPr>
          <p:cNvPr id="159" name="Text Placeholder 3">
            <a:extLst>
              <a:ext uri="{FF2B5EF4-FFF2-40B4-BE49-F238E27FC236}">
                <a16:creationId xmlns:a16="http://schemas.microsoft.com/office/drawing/2014/main" id="{AE7FD99B-A45D-494F-A61A-8D5B5C95FACF}"/>
              </a:ext>
            </a:extLst>
          </p:cNvPr>
          <p:cNvSpPr txBox="1">
            <a:spLocks/>
          </p:cNvSpPr>
          <p:nvPr>
            <p:custDataLst>
              <p:tags r:id="rId8"/>
            </p:custDataLst>
          </p:nvPr>
        </p:nvSpPr>
        <p:spPr>
          <a:xfrm>
            <a:off x="3734073"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B</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60" name="Text Placeholder 3">
            <a:extLst>
              <a:ext uri="{FF2B5EF4-FFF2-40B4-BE49-F238E27FC236}">
                <a16:creationId xmlns:a16="http://schemas.microsoft.com/office/drawing/2014/main" id="{80903D1D-D060-4B5B-8A80-EF913C5C5D90}"/>
              </a:ext>
            </a:extLst>
          </p:cNvPr>
          <p:cNvSpPr txBox="1">
            <a:spLocks/>
          </p:cNvSpPr>
          <p:nvPr/>
        </p:nvSpPr>
        <p:spPr>
          <a:xfrm>
            <a:off x="4233715" y="3262952"/>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Non</a:t>
            </a:r>
          </a:p>
        </p:txBody>
      </p:sp>
      <p:sp>
        <p:nvSpPr>
          <p:cNvPr id="161" name="Text Placeholder 3">
            <a:extLst>
              <a:ext uri="{FF2B5EF4-FFF2-40B4-BE49-F238E27FC236}">
                <a16:creationId xmlns:a16="http://schemas.microsoft.com/office/drawing/2014/main" id="{0D009010-BBA3-4727-A19E-5B8E244B874F}"/>
              </a:ext>
            </a:extLst>
          </p:cNvPr>
          <p:cNvSpPr txBox="1">
            <a:spLocks/>
          </p:cNvSpPr>
          <p:nvPr/>
        </p:nvSpPr>
        <p:spPr>
          <a:xfrm>
            <a:off x="4233715" y="3410225"/>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Oui</a:t>
            </a:r>
          </a:p>
        </p:txBody>
      </p:sp>
      <p:cxnSp>
        <p:nvCxnSpPr>
          <p:cNvPr id="162" name="Straight Connector 161">
            <a:extLst>
              <a:ext uri="{FF2B5EF4-FFF2-40B4-BE49-F238E27FC236}">
                <a16:creationId xmlns:a16="http://schemas.microsoft.com/office/drawing/2014/main" id="{8A0D45BD-E5A9-43FF-90BA-5CAE09E0BB07}"/>
              </a:ext>
            </a:extLst>
          </p:cNvPr>
          <p:cNvCxnSpPr>
            <a:cxnSpLocks/>
          </p:cNvCxnSpPr>
          <p:nvPr/>
        </p:nvCxnSpPr>
        <p:spPr>
          <a:xfrm flipH="1">
            <a:off x="4021384" y="3330415"/>
            <a:ext cx="165333"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sp>
        <p:nvSpPr>
          <p:cNvPr id="163" name="Text Placeholder 3">
            <a:extLst>
              <a:ext uri="{FF2B5EF4-FFF2-40B4-BE49-F238E27FC236}">
                <a16:creationId xmlns:a16="http://schemas.microsoft.com/office/drawing/2014/main" id="{1C060D02-1EA9-4F4E-BFA2-7BE2608B5AFA}"/>
              </a:ext>
            </a:extLst>
          </p:cNvPr>
          <p:cNvSpPr txBox="1">
            <a:spLocks/>
          </p:cNvSpPr>
          <p:nvPr>
            <p:custDataLst>
              <p:tags r:id="rId9"/>
            </p:custDataLst>
          </p:nvPr>
        </p:nvSpPr>
        <p:spPr>
          <a:xfrm>
            <a:off x="6496795"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C</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64" name="Text Placeholder 3">
            <a:extLst>
              <a:ext uri="{FF2B5EF4-FFF2-40B4-BE49-F238E27FC236}">
                <a16:creationId xmlns:a16="http://schemas.microsoft.com/office/drawing/2014/main" id="{6301F760-F6F5-4488-8A40-E62AAF0A4CD8}"/>
              </a:ext>
            </a:extLst>
          </p:cNvPr>
          <p:cNvSpPr txBox="1">
            <a:spLocks/>
          </p:cNvSpPr>
          <p:nvPr>
            <p:custDataLst>
              <p:tags r:id="rId10"/>
            </p:custDataLst>
          </p:nvPr>
        </p:nvSpPr>
        <p:spPr>
          <a:xfrm>
            <a:off x="9152394" y="2583788"/>
            <a:ext cx="214246"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en-CA" sz="1800"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rPr>
              <a:t>D</a:t>
            </a:r>
            <a:endParaRPr kumimoji="0" lang="en-CA" b="1" i="0" u="none" strike="noStrike" kern="1200" cap="none" spc="0" normalizeH="0" baseline="0" noProof="0">
              <a:ln>
                <a:noFill/>
              </a:ln>
              <a:effectLst/>
              <a:uLnTx/>
              <a:uFillTx/>
              <a:latin typeface="Calibri" panose="020F0502020204030204" pitchFamily="34" charset="0"/>
              <a:cs typeface="Calibri" panose="020F0502020204030204" pitchFamily="34" charset="0"/>
              <a:sym typeface="Arial"/>
            </a:endParaRPr>
          </a:p>
        </p:txBody>
      </p:sp>
      <p:sp>
        <p:nvSpPr>
          <p:cNvPr id="165" name="Text Placeholder 3">
            <a:extLst>
              <a:ext uri="{FF2B5EF4-FFF2-40B4-BE49-F238E27FC236}">
                <a16:creationId xmlns:a16="http://schemas.microsoft.com/office/drawing/2014/main" id="{92583FA4-500F-4839-8E6C-996043C2F5E0}"/>
              </a:ext>
            </a:extLst>
          </p:cNvPr>
          <p:cNvSpPr txBox="1">
            <a:spLocks/>
          </p:cNvSpPr>
          <p:nvPr/>
        </p:nvSpPr>
        <p:spPr>
          <a:xfrm>
            <a:off x="1180712"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39 441</a:t>
            </a:r>
          </a:p>
        </p:txBody>
      </p:sp>
      <p:sp>
        <p:nvSpPr>
          <p:cNvPr id="166" name="Text Placeholder 3">
            <a:extLst>
              <a:ext uri="{FF2B5EF4-FFF2-40B4-BE49-F238E27FC236}">
                <a16:creationId xmlns:a16="http://schemas.microsoft.com/office/drawing/2014/main" id="{6C55C5FF-9DEC-4AED-9A15-49FCB4273379}"/>
              </a:ext>
            </a:extLst>
          </p:cNvPr>
          <p:cNvSpPr txBox="1">
            <a:spLocks/>
          </p:cNvSpPr>
          <p:nvPr/>
        </p:nvSpPr>
        <p:spPr>
          <a:xfrm>
            <a:off x="1503507"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31 810</a:t>
            </a:r>
          </a:p>
        </p:txBody>
      </p:sp>
      <p:sp>
        <p:nvSpPr>
          <p:cNvPr id="167" name="Text Placeholder 3">
            <a:extLst>
              <a:ext uri="{FF2B5EF4-FFF2-40B4-BE49-F238E27FC236}">
                <a16:creationId xmlns:a16="http://schemas.microsoft.com/office/drawing/2014/main" id="{25F47AE8-7F38-485B-99CF-6D12A60CDF33}"/>
              </a:ext>
            </a:extLst>
          </p:cNvPr>
          <p:cNvSpPr txBox="1">
            <a:spLocks/>
          </p:cNvSpPr>
          <p:nvPr/>
        </p:nvSpPr>
        <p:spPr>
          <a:xfrm>
            <a:off x="1818430"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20 026</a:t>
            </a:r>
          </a:p>
        </p:txBody>
      </p:sp>
      <p:sp>
        <p:nvSpPr>
          <p:cNvPr id="168" name="Text Placeholder 3">
            <a:extLst>
              <a:ext uri="{FF2B5EF4-FFF2-40B4-BE49-F238E27FC236}">
                <a16:creationId xmlns:a16="http://schemas.microsoft.com/office/drawing/2014/main" id="{DBE5A885-8AFC-40EF-B8CE-14EB17BE1462}"/>
              </a:ext>
            </a:extLst>
          </p:cNvPr>
          <p:cNvSpPr txBox="1">
            <a:spLocks/>
          </p:cNvSpPr>
          <p:nvPr/>
        </p:nvSpPr>
        <p:spPr>
          <a:xfrm>
            <a:off x="2130728"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10 170</a:t>
            </a:r>
          </a:p>
        </p:txBody>
      </p:sp>
      <p:sp>
        <p:nvSpPr>
          <p:cNvPr id="169" name="Text Placeholder 3">
            <a:extLst>
              <a:ext uri="{FF2B5EF4-FFF2-40B4-BE49-F238E27FC236}">
                <a16:creationId xmlns:a16="http://schemas.microsoft.com/office/drawing/2014/main" id="{EF2F98D3-2B9D-4104-898C-6B6D6D67A250}"/>
              </a:ext>
            </a:extLst>
          </p:cNvPr>
          <p:cNvSpPr txBox="1">
            <a:spLocks/>
          </p:cNvSpPr>
          <p:nvPr/>
        </p:nvSpPr>
        <p:spPr>
          <a:xfrm>
            <a:off x="2448274"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4200</a:t>
            </a:r>
          </a:p>
        </p:txBody>
      </p:sp>
      <p:sp>
        <p:nvSpPr>
          <p:cNvPr id="170" name="Text Placeholder 3">
            <a:extLst>
              <a:ext uri="{FF2B5EF4-FFF2-40B4-BE49-F238E27FC236}">
                <a16:creationId xmlns:a16="http://schemas.microsoft.com/office/drawing/2014/main" id="{472BC98A-308C-48A2-86B6-F24CBBA2A0FF}"/>
              </a:ext>
            </a:extLst>
          </p:cNvPr>
          <p:cNvSpPr txBox="1">
            <a:spLocks/>
          </p:cNvSpPr>
          <p:nvPr/>
        </p:nvSpPr>
        <p:spPr>
          <a:xfrm>
            <a:off x="2773694" y="5469215"/>
            <a:ext cx="33429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1143</a:t>
            </a:r>
          </a:p>
        </p:txBody>
      </p:sp>
      <p:sp>
        <p:nvSpPr>
          <p:cNvPr id="171" name="Text Placeholder 3">
            <a:extLst>
              <a:ext uri="{FF2B5EF4-FFF2-40B4-BE49-F238E27FC236}">
                <a16:creationId xmlns:a16="http://schemas.microsoft.com/office/drawing/2014/main" id="{B9F36596-5F79-4A80-8EEC-FA134BFAFB7F}"/>
              </a:ext>
            </a:extLst>
          </p:cNvPr>
          <p:cNvSpPr txBox="1">
            <a:spLocks/>
          </p:cNvSpPr>
          <p:nvPr/>
        </p:nvSpPr>
        <p:spPr>
          <a:xfrm>
            <a:off x="6509412"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21 057</a:t>
            </a:r>
          </a:p>
        </p:txBody>
      </p:sp>
      <p:sp>
        <p:nvSpPr>
          <p:cNvPr id="172" name="Text Placeholder 3">
            <a:extLst>
              <a:ext uri="{FF2B5EF4-FFF2-40B4-BE49-F238E27FC236}">
                <a16:creationId xmlns:a16="http://schemas.microsoft.com/office/drawing/2014/main" id="{3EFF58A7-9AF9-4968-B3A1-50D27A66D2FB}"/>
              </a:ext>
            </a:extLst>
          </p:cNvPr>
          <p:cNvSpPr txBox="1">
            <a:spLocks/>
          </p:cNvSpPr>
          <p:nvPr/>
        </p:nvSpPr>
        <p:spPr>
          <a:xfrm>
            <a:off x="6832207"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17 333</a:t>
            </a:r>
          </a:p>
        </p:txBody>
      </p:sp>
      <p:sp>
        <p:nvSpPr>
          <p:cNvPr id="173" name="Text Placeholder 3">
            <a:extLst>
              <a:ext uri="{FF2B5EF4-FFF2-40B4-BE49-F238E27FC236}">
                <a16:creationId xmlns:a16="http://schemas.microsoft.com/office/drawing/2014/main" id="{32BB2044-0C13-4ACC-A242-104C3384AAE9}"/>
              </a:ext>
            </a:extLst>
          </p:cNvPr>
          <p:cNvSpPr txBox="1">
            <a:spLocks/>
          </p:cNvSpPr>
          <p:nvPr/>
        </p:nvSpPr>
        <p:spPr>
          <a:xfrm>
            <a:off x="7147130"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11 374</a:t>
            </a:r>
          </a:p>
        </p:txBody>
      </p:sp>
      <p:sp>
        <p:nvSpPr>
          <p:cNvPr id="174" name="Text Placeholder 3">
            <a:extLst>
              <a:ext uri="{FF2B5EF4-FFF2-40B4-BE49-F238E27FC236}">
                <a16:creationId xmlns:a16="http://schemas.microsoft.com/office/drawing/2014/main" id="{3FEF1514-A59C-44E0-81B4-709376EA943E}"/>
              </a:ext>
            </a:extLst>
          </p:cNvPr>
          <p:cNvSpPr txBox="1">
            <a:spLocks/>
          </p:cNvSpPr>
          <p:nvPr/>
        </p:nvSpPr>
        <p:spPr>
          <a:xfrm>
            <a:off x="7459428"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5895</a:t>
            </a:r>
          </a:p>
        </p:txBody>
      </p:sp>
      <p:sp>
        <p:nvSpPr>
          <p:cNvPr id="175" name="Text Placeholder 3">
            <a:extLst>
              <a:ext uri="{FF2B5EF4-FFF2-40B4-BE49-F238E27FC236}">
                <a16:creationId xmlns:a16="http://schemas.microsoft.com/office/drawing/2014/main" id="{5DBC5BFA-80A0-4093-AC64-8AB4145E4D70}"/>
              </a:ext>
            </a:extLst>
          </p:cNvPr>
          <p:cNvSpPr txBox="1">
            <a:spLocks/>
          </p:cNvSpPr>
          <p:nvPr/>
        </p:nvSpPr>
        <p:spPr>
          <a:xfrm>
            <a:off x="7776974"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2465</a:t>
            </a:r>
          </a:p>
        </p:txBody>
      </p:sp>
      <p:sp>
        <p:nvSpPr>
          <p:cNvPr id="176" name="Text Placeholder 3">
            <a:extLst>
              <a:ext uri="{FF2B5EF4-FFF2-40B4-BE49-F238E27FC236}">
                <a16:creationId xmlns:a16="http://schemas.microsoft.com/office/drawing/2014/main" id="{FF9FF21A-3EAE-4F40-9564-A9FB7F0CC160}"/>
              </a:ext>
            </a:extLst>
          </p:cNvPr>
          <p:cNvSpPr txBox="1">
            <a:spLocks/>
          </p:cNvSpPr>
          <p:nvPr/>
        </p:nvSpPr>
        <p:spPr>
          <a:xfrm>
            <a:off x="8102394" y="5468456"/>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702</a:t>
            </a:r>
          </a:p>
        </p:txBody>
      </p:sp>
      <p:sp>
        <p:nvSpPr>
          <p:cNvPr id="177" name="Text Placeholder 3">
            <a:extLst>
              <a:ext uri="{FF2B5EF4-FFF2-40B4-BE49-F238E27FC236}">
                <a16:creationId xmlns:a16="http://schemas.microsoft.com/office/drawing/2014/main" id="{EF8ED2B1-9FCC-4B72-8F10-011770660407}"/>
              </a:ext>
            </a:extLst>
          </p:cNvPr>
          <p:cNvSpPr txBox="1">
            <a:spLocks/>
          </p:cNvSpPr>
          <p:nvPr/>
        </p:nvSpPr>
        <p:spPr>
          <a:xfrm>
            <a:off x="9217861"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33 222</a:t>
            </a:r>
          </a:p>
        </p:txBody>
      </p:sp>
      <p:sp>
        <p:nvSpPr>
          <p:cNvPr id="178" name="Text Placeholder 3">
            <a:extLst>
              <a:ext uri="{FF2B5EF4-FFF2-40B4-BE49-F238E27FC236}">
                <a16:creationId xmlns:a16="http://schemas.microsoft.com/office/drawing/2014/main" id="{E40300B2-8FC3-4818-A21C-95028EF7BC28}"/>
              </a:ext>
            </a:extLst>
          </p:cNvPr>
          <p:cNvSpPr txBox="1">
            <a:spLocks/>
          </p:cNvSpPr>
          <p:nvPr/>
        </p:nvSpPr>
        <p:spPr>
          <a:xfrm>
            <a:off x="9540656"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27 084</a:t>
            </a:r>
          </a:p>
        </p:txBody>
      </p:sp>
      <p:sp>
        <p:nvSpPr>
          <p:cNvPr id="179" name="Text Placeholder 3">
            <a:extLst>
              <a:ext uri="{FF2B5EF4-FFF2-40B4-BE49-F238E27FC236}">
                <a16:creationId xmlns:a16="http://schemas.microsoft.com/office/drawing/2014/main" id="{2BD8B6BD-D18E-4CEA-8894-00F343C53A46}"/>
              </a:ext>
            </a:extLst>
          </p:cNvPr>
          <p:cNvSpPr txBox="1">
            <a:spLocks/>
          </p:cNvSpPr>
          <p:nvPr/>
        </p:nvSpPr>
        <p:spPr>
          <a:xfrm>
            <a:off x="9855579"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17 214</a:t>
            </a:r>
          </a:p>
        </p:txBody>
      </p:sp>
      <p:sp>
        <p:nvSpPr>
          <p:cNvPr id="180" name="Text Placeholder 3">
            <a:extLst>
              <a:ext uri="{FF2B5EF4-FFF2-40B4-BE49-F238E27FC236}">
                <a16:creationId xmlns:a16="http://schemas.microsoft.com/office/drawing/2014/main" id="{B02E0E6F-639C-4924-8196-91FB3266E8B0}"/>
              </a:ext>
            </a:extLst>
          </p:cNvPr>
          <p:cNvSpPr txBox="1">
            <a:spLocks/>
          </p:cNvSpPr>
          <p:nvPr/>
        </p:nvSpPr>
        <p:spPr>
          <a:xfrm>
            <a:off x="10167877"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8788</a:t>
            </a:r>
          </a:p>
        </p:txBody>
      </p:sp>
      <p:sp>
        <p:nvSpPr>
          <p:cNvPr id="181" name="Text Placeholder 3">
            <a:extLst>
              <a:ext uri="{FF2B5EF4-FFF2-40B4-BE49-F238E27FC236}">
                <a16:creationId xmlns:a16="http://schemas.microsoft.com/office/drawing/2014/main" id="{F9EB1A9D-8A07-469E-8CD0-E01FEDF8E293}"/>
              </a:ext>
            </a:extLst>
          </p:cNvPr>
          <p:cNvSpPr txBox="1">
            <a:spLocks/>
          </p:cNvSpPr>
          <p:nvPr/>
        </p:nvSpPr>
        <p:spPr>
          <a:xfrm>
            <a:off x="10485423"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3707</a:t>
            </a:r>
          </a:p>
        </p:txBody>
      </p:sp>
      <p:sp>
        <p:nvSpPr>
          <p:cNvPr id="182" name="Text Placeholder 3">
            <a:extLst>
              <a:ext uri="{FF2B5EF4-FFF2-40B4-BE49-F238E27FC236}">
                <a16:creationId xmlns:a16="http://schemas.microsoft.com/office/drawing/2014/main" id="{2D2822B4-8329-4B90-ABD7-A6A756C225B5}"/>
              </a:ext>
            </a:extLst>
          </p:cNvPr>
          <p:cNvSpPr txBox="1">
            <a:spLocks/>
          </p:cNvSpPr>
          <p:nvPr/>
        </p:nvSpPr>
        <p:spPr>
          <a:xfrm>
            <a:off x="10810843" y="5468206"/>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1005</a:t>
            </a:r>
          </a:p>
        </p:txBody>
      </p:sp>
      <p:sp>
        <p:nvSpPr>
          <p:cNvPr id="183" name="Text Placeholder 3">
            <a:extLst>
              <a:ext uri="{FF2B5EF4-FFF2-40B4-BE49-F238E27FC236}">
                <a16:creationId xmlns:a16="http://schemas.microsoft.com/office/drawing/2014/main" id="{22023724-3023-47E0-8934-620953988E8F}"/>
              </a:ext>
            </a:extLst>
          </p:cNvPr>
          <p:cNvSpPr txBox="1">
            <a:spLocks/>
          </p:cNvSpPr>
          <p:nvPr/>
        </p:nvSpPr>
        <p:spPr>
          <a:xfrm>
            <a:off x="3762540"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34 033</a:t>
            </a:r>
          </a:p>
        </p:txBody>
      </p:sp>
      <p:sp>
        <p:nvSpPr>
          <p:cNvPr id="184" name="Text Placeholder 3">
            <a:extLst>
              <a:ext uri="{FF2B5EF4-FFF2-40B4-BE49-F238E27FC236}">
                <a16:creationId xmlns:a16="http://schemas.microsoft.com/office/drawing/2014/main" id="{3CAC37D2-9D8D-4D78-99BC-69EC0331686B}"/>
              </a:ext>
            </a:extLst>
          </p:cNvPr>
          <p:cNvSpPr txBox="1">
            <a:spLocks/>
          </p:cNvSpPr>
          <p:nvPr/>
        </p:nvSpPr>
        <p:spPr>
          <a:xfrm>
            <a:off x="4085335"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27 582</a:t>
            </a:r>
          </a:p>
        </p:txBody>
      </p:sp>
      <p:sp>
        <p:nvSpPr>
          <p:cNvPr id="185" name="Text Placeholder 3">
            <a:extLst>
              <a:ext uri="{FF2B5EF4-FFF2-40B4-BE49-F238E27FC236}">
                <a16:creationId xmlns:a16="http://schemas.microsoft.com/office/drawing/2014/main" id="{E8440E7D-8DB7-457D-B453-8AB1BB3DC6F3}"/>
              </a:ext>
            </a:extLst>
          </p:cNvPr>
          <p:cNvSpPr txBox="1">
            <a:spLocks/>
          </p:cNvSpPr>
          <p:nvPr/>
        </p:nvSpPr>
        <p:spPr>
          <a:xfrm>
            <a:off x="4400258"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17 468</a:t>
            </a:r>
          </a:p>
        </p:txBody>
      </p:sp>
      <p:sp>
        <p:nvSpPr>
          <p:cNvPr id="186" name="Text Placeholder 3">
            <a:extLst>
              <a:ext uri="{FF2B5EF4-FFF2-40B4-BE49-F238E27FC236}">
                <a16:creationId xmlns:a16="http://schemas.microsoft.com/office/drawing/2014/main" id="{31761F0C-358D-427B-A112-38BE9DAC79C8}"/>
              </a:ext>
            </a:extLst>
          </p:cNvPr>
          <p:cNvSpPr txBox="1">
            <a:spLocks/>
          </p:cNvSpPr>
          <p:nvPr/>
        </p:nvSpPr>
        <p:spPr>
          <a:xfrm>
            <a:off x="4712556"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8834</a:t>
            </a:r>
          </a:p>
        </p:txBody>
      </p:sp>
      <p:sp>
        <p:nvSpPr>
          <p:cNvPr id="187" name="Text Placeholder 3">
            <a:extLst>
              <a:ext uri="{FF2B5EF4-FFF2-40B4-BE49-F238E27FC236}">
                <a16:creationId xmlns:a16="http://schemas.microsoft.com/office/drawing/2014/main" id="{5EC83A48-0CEF-4611-9FBF-8C556A260ABD}"/>
              </a:ext>
            </a:extLst>
          </p:cNvPr>
          <p:cNvSpPr txBox="1">
            <a:spLocks/>
          </p:cNvSpPr>
          <p:nvPr/>
        </p:nvSpPr>
        <p:spPr>
          <a:xfrm>
            <a:off x="5030102"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3630</a:t>
            </a:r>
          </a:p>
        </p:txBody>
      </p:sp>
      <p:sp>
        <p:nvSpPr>
          <p:cNvPr id="188" name="Text Placeholder 3">
            <a:extLst>
              <a:ext uri="{FF2B5EF4-FFF2-40B4-BE49-F238E27FC236}">
                <a16:creationId xmlns:a16="http://schemas.microsoft.com/office/drawing/2014/main" id="{FFAA2AB4-949C-426D-9304-DB1F8D28607D}"/>
              </a:ext>
            </a:extLst>
          </p:cNvPr>
          <p:cNvSpPr txBox="1">
            <a:spLocks/>
          </p:cNvSpPr>
          <p:nvPr/>
        </p:nvSpPr>
        <p:spPr>
          <a:xfrm>
            <a:off x="5355522" y="5469220"/>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1005</a:t>
            </a:r>
          </a:p>
        </p:txBody>
      </p:sp>
      <p:sp>
        <p:nvSpPr>
          <p:cNvPr id="189" name="Text Placeholder 3">
            <a:extLst>
              <a:ext uri="{FF2B5EF4-FFF2-40B4-BE49-F238E27FC236}">
                <a16:creationId xmlns:a16="http://schemas.microsoft.com/office/drawing/2014/main" id="{2842EECA-3D90-4620-8DF1-2678419A39BD}"/>
              </a:ext>
            </a:extLst>
          </p:cNvPr>
          <p:cNvSpPr txBox="1">
            <a:spLocks/>
          </p:cNvSpPr>
          <p:nvPr/>
        </p:nvSpPr>
        <p:spPr>
          <a:xfrm>
            <a:off x="3762540"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5408</a:t>
            </a:r>
          </a:p>
        </p:txBody>
      </p:sp>
      <p:sp>
        <p:nvSpPr>
          <p:cNvPr id="190" name="Text Placeholder 3">
            <a:extLst>
              <a:ext uri="{FF2B5EF4-FFF2-40B4-BE49-F238E27FC236}">
                <a16:creationId xmlns:a16="http://schemas.microsoft.com/office/drawing/2014/main" id="{E2EDFF3C-B1D8-45B0-BE5E-AA5ED19753C7}"/>
              </a:ext>
            </a:extLst>
          </p:cNvPr>
          <p:cNvSpPr txBox="1">
            <a:spLocks/>
          </p:cNvSpPr>
          <p:nvPr/>
        </p:nvSpPr>
        <p:spPr>
          <a:xfrm>
            <a:off x="4085335"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4228</a:t>
            </a:r>
          </a:p>
        </p:txBody>
      </p:sp>
      <p:sp>
        <p:nvSpPr>
          <p:cNvPr id="191" name="Text Placeholder 3">
            <a:extLst>
              <a:ext uri="{FF2B5EF4-FFF2-40B4-BE49-F238E27FC236}">
                <a16:creationId xmlns:a16="http://schemas.microsoft.com/office/drawing/2014/main" id="{35DD58A6-595A-402B-868F-1CB2F30CDC1C}"/>
              </a:ext>
            </a:extLst>
          </p:cNvPr>
          <p:cNvSpPr txBox="1">
            <a:spLocks/>
          </p:cNvSpPr>
          <p:nvPr/>
        </p:nvSpPr>
        <p:spPr>
          <a:xfrm>
            <a:off x="4400258"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2558</a:t>
            </a:r>
          </a:p>
        </p:txBody>
      </p:sp>
      <p:sp>
        <p:nvSpPr>
          <p:cNvPr id="192" name="Text Placeholder 3">
            <a:extLst>
              <a:ext uri="{FF2B5EF4-FFF2-40B4-BE49-F238E27FC236}">
                <a16:creationId xmlns:a16="http://schemas.microsoft.com/office/drawing/2014/main" id="{DD5B9F36-94D5-4F97-AB4A-6D3E0B6251B3}"/>
              </a:ext>
            </a:extLst>
          </p:cNvPr>
          <p:cNvSpPr txBox="1">
            <a:spLocks/>
          </p:cNvSpPr>
          <p:nvPr/>
        </p:nvSpPr>
        <p:spPr>
          <a:xfrm>
            <a:off x="4712556"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1336</a:t>
            </a:r>
          </a:p>
        </p:txBody>
      </p:sp>
      <p:sp>
        <p:nvSpPr>
          <p:cNvPr id="193" name="Text Placeholder 3">
            <a:extLst>
              <a:ext uri="{FF2B5EF4-FFF2-40B4-BE49-F238E27FC236}">
                <a16:creationId xmlns:a16="http://schemas.microsoft.com/office/drawing/2014/main" id="{D2E6396C-CC51-4458-9AB3-0B3196008A8E}"/>
              </a:ext>
            </a:extLst>
          </p:cNvPr>
          <p:cNvSpPr txBox="1">
            <a:spLocks/>
          </p:cNvSpPr>
          <p:nvPr/>
        </p:nvSpPr>
        <p:spPr>
          <a:xfrm>
            <a:off x="5030102"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570</a:t>
            </a:r>
          </a:p>
        </p:txBody>
      </p:sp>
      <p:sp>
        <p:nvSpPr>
          <p:cNvPr id="194" name="Text Placeholder 3">
            <a:extLst>
              <a:ext uri="{FF2B5EF4-FFF2-40B4-BE49-F238E27FC236}">
                <a16:creationId xmlns:a16="http://schemas.microsoft.com/office/drawing/2014/main" id="{7BD5AD70-4FF8-405F-9970-D4383CFA99CD}"/>
              </a:ext>
            </a:extLst>
          </p:cNvPr>
          <p:cNvSpPr txBox="1">
            <a:spLocks/>
          </p:cNvSpPr>
          <p:nvPr/>
        </p:nvSpPr>
        <p:spPr>
          <a:xfrm>
            <a:off x="5355522" y="5620458"/>
            <a:ext cx="30274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138</a:t>
            </a:r>
          </a:p>
        </p:txBody>
      </p:sp>
      <p:sp>
        <p:nvSpPr>
          <p:cNvPr id="195" name="Text Placeholder 3">
            <a:extLst>
              <a:ext uri="{FF2B5EF4-FFF2-40B4-BE49-F238E27FC236}">
                <a16:creationId xmlns:a16="http://schemas.microsoft.com/office/drawing/2014/main" id="{560F51BC-054E-4092-A5BF-E406634E9848}"/>
              </a:ext>
            </a:extLst>
          </p:cNvPr>
          <p:cNvSpPr txBox="1">
            <a:spLocks/>
          </p:cNvSpPr>
          <p:nvPr/>
        </p:nvSpPr>
        <p:spPr>
          <a:xfrm>
            <a:off x="3586393"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96" name="Text Placeholder 3">
            <a:extLst>
              <a:ext uri="{FF2B5EF4-FFF2-40B4-BE49-F238E27FC236}">
                <a16:creationId xmlns:a16="http://schemas.microsoft.com/office/drawing/2014/main" id="{29E09100-6BB0-47C3-A3F9-8F22DF657209}"/>
              </a:ext>
            </a:extLst>
          </p:cNvPr>
          <p:cNvSpPr txBox="1">
            <a:spLocks/>
          </p:cNvSpPr>
          <p:nvPr/>
        </p:nvSpPr>
        <p:spPr>
          <a:xfrm>
            <a:off x="1227687"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97" name="Text Placeholder 3">
            <a:extLst>
              <a:ext uri="{FF2B5EF4-FFF2-40B4-BE49-F238E27FC236}">
                <a16:creationId xmlns:a16="http://schemas.microsoft.com/office/drawing/2014/main" id="{29C22148-01A4-4F77-A13C-84ADC0991DD2}"/>
              </a:ext>
            </a:extLst>
          </p:cNvPr>
          <p:cNvSpPr txBox="1">
            <a:spLocks/>
          </p:cNvSpPr>
          <p:nvPr/>
        </p:nvSpPr>
        <p:spPr>
          <a:xfrm>
            <a:off x="6272495"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198" name="Text Placeholder 3">
            <a:extLst>
              <a:ext uri="{FF2B5EF4-FFF2-40B4-BE49-F238E27FC236}">
                <a16:creationId xmlns:a16="http://schemas.microsoft.com/office/drawing/2014/main" id="{D27A4657-9518-41B9-B8FC-DF3226AFA7AB}"/>
              </a:ext>
            </a:extLst>
          </p:cNvPr>
          <p:cNvSpPr txBox="1">
            <a:spLocks/>
          </p:cNvSpPr>
          <p:nvPr/>
        </p:nvSpPr>
        <p:spPr>
          <a:xfrm>
            <a:off x="3533275" y="5469220"/>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199" name="Text Placeholder 3">
            <a:extLst>
              <a:ext uri="{FF2B5EF4-FFF2-40B4-BE49-F238E27FC236}">
                <a16:creationId xmlns:a16="http://schemas.microsoft.com/office/drawing/2014/main" id="{FCE58EF7-6283-43C2-81E3-4D53196AFBB2}"/>
              </a:ext>
            </a:extLst>
          </p:cNvPr>
          <p:cNvSpPr txBox="1">
            <a:spLocks/>
          </p:cNvSpPr>
          <p:nvPr/>
        </p:nvSpPr>
        <p:spPr>
          <a:xfrm>
            <a:off x="3533275" y="5620458"/>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a:t>
            </a:r>
          </a:p>
        </p:txBody>
      </p:sp>
      <p:sp>
        <p:nvSpPr>
          <p:cNvPr id="200" name="Text Placeholder 3">
            <a:extLst>
              <a:ext uri="{FF2B5EF4-FFF2-40B4-BE49-F238E27FC236}">
                <a16:creationId xmlns:a16="http://schemas.microsoft.com/office/drawing/2014/main" id="{78989475-56E7-4B42-8484-9C8427A2CAD7}"/>
              </a:ext>
            </a:extLst>
          </p:cNvPr>
          <p:cNvSpPr txBox="1">
            <a:spLocks/>
          </p:cNvSpPr>
          <p:nvPr/>
        </p:nvSpPr>
        <p:spPr>
          <a:xfrm>
            <a:off x="6239863" y="5469220"/>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01" name="Text Placeholder 3">
            <a:extLst>
              <a:ext uri="{FF2B5EF4-FFF2-40B4-BE49-F238E27FC236}">
                <a16:creationId xmlns:a16="http://schemas.microsoft.com/office/drawing/2014/main" id="{609A9FA7-35E2-42F9-A213-65661345E635}"/>
              </a:ext>
            </a:extLst>
          </p:cNvPr>
          <p:cNvSpPr txBox="1">
            <a:spLocks/>
          </p:cNvSpPr>
          <p:nvPr/>
        </p:nvSpPr>
        <p:spPr>
          <a:xfrm>
            <a:off x="6239863" y="5620458"/>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a:t>
            </a:r>
          </a:p>
        </p:txBody>
      </p:sp>
      <p:sp>
        <p:nvSpPr>
          <p:cNvPr id="202" name="Text Placeholder 3">
            <a:extLst>
              <a:ext uri="{FF2B5EF4-FFF2-40B4-BE49-F238E27FC236}">
                <a16:creationId xmlns:a16="http://schemas.microsoft.com/office/drawing/2014/main" id="{670869D9-61D5-4216-8273-4C84FE32F8E3}"/>
              </a:ext>
            </a:extLst>
          </p:cNvPr>
          <p:cNvSpPr txBox="1">
            <a:spLocks/>
          </p:cNvSpPr>
          <p:nvPr/>
        </p:nvSpPr>
        <p:spPr>
          <a:xfrm>
            <a:off x="6509412"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18 384</a:t>
            </a:r>
          </a:p>
        </p:txBody>
      </p:sp>
      <p:sp>
        <p:nvSpPr>
          <p:cNvPr id="203" name="Text Placeholder 3">
            <a:extLst>
              <a:ext uri="{FF2B5EF4-FFF2-40B4-BE49-F238E27FC236}">
                <a16:creationId xmlns:a16="http://schemas.microsoft.com/office/drawing/2014/main" id="{FC0267EC-171B-4230-9F77-5942A1DE3E25}"/>
              </a:ext>
            </a:extLst>
          </p:cNvPr>
          <p:cNvSpPr txBox="1">
            <a:spLocks/>
          </p:cNvSpPr>
          <p:nvPr/>
        </p:nvSpPr>
        <p:spPr>
          <a:xfrm>
            <a:off x="6832207"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14 477</a:t>
            </a:r>
          </a:p>
        </p:txBody>
      </p:sp>
      <p:sp>
        <p:nvSpPr>
          <p:cNvPr id="204" name="Text Placeholder 3">
            <a:extLst>
              <a:ext uri="{FF2B5EF4-FFF2-40B4-BE49-F238E27FC236}">
                <a16:creationId xmlns:a16="http://schemas.microsoft.com/office/drawing/2014/main" id="{F77928CF-0A5D-4792-825E-8856F20948DA}"/>
              </a:ext>
            </a:extLst>
          </p:cNvPr>
          <p:cNvSpPr txBox="1">
            <a:spLocks/>
          </p:cNvSpPr>
          <p:nvPr/>
        </p:nvSpPr>
        <p:spPr>
          <a:xfrm>
            <a:off x="7147130"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8652</a:t>
            </a:r>
          </a:p>
        </p:txBody>
      </p:sp>
      <p:sp>
        <p:nvSpPr>
          <p:cNvPr id="205" name="Text Placeholder 3">
            <a:extLst>
              <a:ext uri="{FF2B5EF4-FFF2-40B4-BE49-F238E27FC236}">
                <a16:creationId xmlns:a16="http://schemas.microsoft.com/office/drawing/2014/main" id="{0B4DC6B5-70E9-409C-B4E6-CFBAB072DFE1}"/>
              </a:ext>
            </a:extLst>
          </p:cNvPr>
          <p:cNvSpPr txBox="1">
            <a:spLocks/>
          </p:cNvSpPr>
          <p:nvPr/>
        </p:nvSpPr>
        <p:spPr>
          <a:xfrm>
            <a:off x="7459428"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4275</a:t>
            </a:r>
          </a:p>
        </p:txBody>
      </p:sp>
      <p:sp>
        <p:nvSpPr>
          <p:cNvPr id="206" name="Text Placeholder 3">
            <a:extLst>
              <a:ext uri="{FF2B5EF4-FFF2-40B4-BE49-F238E27FC236}">
                <a16:creationId xmlns:a16="http://schemas.microsoft.com/office/drawing/2014/main" id="{A0681D75-8F4F-4E8D-B415-C0AF043C0469}"/>
              </a:ext>
            </a:extLst>
          </p:cNvPr>
          <p:cNvSpPr txBox="1">
            <a:spLocks/>
          </p:cNvSpPr>
          <p:nvPr/>
        </p:nvSpPr>
        <p:spPr>
          <a:xfrm>
            <a:off x="7776974"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1735</a:t>
            </a:r>
          </a:p>
        </p:txBody>
      </p:sp>
      <p:sp>
        <p:nvSpPr>
          <p:cNvPr id="207" name="Text Placeholder 3">
            <a:extLst>
              <a:ext uri="{FF2B5EF4-FFF2-40B4-BE49-F238E27FC236}">
                <a16:creationId xmlns:a16="http://schemas.microsoft.com/office/drawing/2014/main" id="{61A71852-D2CC-45F4-A71D-0CFB6221CDAA}"/>
              </a:ext>
            </a:extLst>
          </p:cNvPr>
          <p:cNvSpPr txBox="1">
            <a:spLocks/>
          </p:cNvSpPr>
          <p:nvPr/>
        </p:nvSpPr>
        <p:spPr>
          <a:xfrm>
            <a:off x="8102394" y="5615445"/>
            <a:ext cx="314722"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441</a:t>
            </a:r>
          </a:p>
        </p:txBody>
      </p:sp>
      <p:sp>
        <p:nvSpPr>
          <p:cNvPr id="208" name="Text Placeholder 3">
            <a:extLst>
              <a:ext uri="{FF2B5EF4-FFF2-40B4-BE49-F238E27FC236}">
                <a16:creationId xmlns:a16="http://schemas.microsoft.com/office/drawing/2014/main" id="{EBD48BBA-FAE8-48CD-8710-E4BBCBADD2B5}"/>
              </a:ext>
            </a:extLst>
          </p:cNvPr>
          <p:cNvSpPr txBox="1">
            <a:spLocks/>
          </p:cNvSpPr>
          <p:nvPr/>
        </p:nvSpPr>
        <p:spPr>
          <a:xfrm>
            <a:off x="9013548" y="5330766"/>
            <a:ext cx="551639"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a:t>
            </a:r>
            <a:r>
              <a:rPr kumimoji="0" lang="fr-FR" sz="700" b="1"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sym typeface="Arial"/>
              </a:rPr>
              <a:t>bre</a:t>
            </a:r>
            <a:r>
              <a:rPr kumimoji="0" lang="fr-FR" sz="7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 à risque</a:t>
            </a:r>
          </a:p>
        </p:txBody>
      </p:sp>
      <p:sp>
        <p:nvSpPr>
          <p:cNvPr id="209" name="Text Placeholder 3">
            <a:extLst>
              <a:ext uri="{FF2B5EF4-FFF2-40B4-BE49-F238E27FC236}">
                <a16:creationId xmlns:a16="http://schemas.microsoft.com/office/drawing/2014/main" id="{C57225A5-6698-4FB1-BB87-541D42DF073E}"/>
              </a:ext>
            </a:extLst>
          </p:cNvPr>
          <p:cNvSpPr txBox="1">
            <a:spLocks/>
          </p:cNvSpPr>
          <p:nvPr/>
        </p:nvSpPr>
        <p:spPr>
          <a:xfrm>
            <a:off x="8980916" y="5469220"/>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a:t>
            </a:r>
          </a:p>
        </p:txBody>
      </p:sp>
      <p:sp>
        <p:nvSpPr>
          <p:cNvPr id="210" name="Text Placeholder 3">
            <a:extLst>
              <a:ext uri="{FF2B5EF4-FFF2-40B4-BE49-F238E27FC236}">
                <a16:creationId xmlns:a16="http://schemas.microsoft.com/office/drawing/2014/main" id="{DE02B9A8-A46B-4F5B-B840-85D1DC127296}"/>
              </a:ext>
            </a:extLst>
          </p:cNvPr>
          <p:cNvSpPr txBox="1">
            <a:spLocks/>
          </p:cNvSpPr>
          <p:nvPr/>
        </p:nvSpPr>
        <p:spPr>
          <a:xfrm>
            <a:off x="8980916" y="5620458"/>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a:t>
            </a:r>
          </a:p>
        </p:txBody>
      </p:sp>
      <p:sp>
        <p:nvSpPr>
          <p:cNvPr id="211" name="Text Placeholder 3">
            <a:extLst>
              <a:ext uri="{FF2B5EF4-FFF2-40B4-BE49-F238E27FC236}">
                <a16:creationId xmlns:a16="http://schemas.microsoft.com/office/drawing/2014/main" id="{D42C72C8-08EA-4717-ACA6-97B4FB207C1B}"/>
              </a:ext>
            </a:extLst>
          </p:cNvPr>
          <p:cNvSpPr txBox="1">
            <a:spLocks/>
          </p:cNvSpPr>
          <p:nvPr/>
        </p:nvSpPr>
        <p:spPr>
          <a:xfrm>
            <a:off x="9217861"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3950</a:t>
            </a:r>
          </a:p>
        </p:txBody>
      </p:sp>
      <p:sp>
        <p:nvSpPr>
          <p:cNvPr id="212" name="Text Placeholder 3">
            <a:extLst>
              <a:ext uri="{FF2B5EF4-FFF2-40B4-BE49-F238E27FC236}">
                <a16:creationId xmlns:a16="http://schemas.microsoft.com/office/drawing/2014/main" id="{E3272AC3-0F66-4773-A739-EEFD26378580}"/>
              </a:ext>
            </a:extLst>
          </p:cNvPr>
          <p:cNvSpPr txBox="1">
            <a:spLocks/>
          </p:cNvSpPr>
          <p:nvPr/>
        </p:nvSpPr>
        <p:spPr>
          <a:xfrm>
            <a:off x="9540656"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3069</a:t>
            </a:r>
          </a:p>
        </p:txBody>
      </p:sp>
      <p:sp>
        <p:nvSpPr>
          <p:cNvPr id="213" name="Text Placeholder 3">
            <a:extLst>
              <a:ext uri="{FF2B5EF4-FFF2-40B4-BE49-F238E27FC236}">
                <a16:creationId xmlns:a16="http://schemas.microsoft.com/office/drawing/2014/main" id="{15F9E971-99E1-48F1-ACE6-5CD912B0FBC3}"/>
              </a:ext>
            </a:extLst>
          </p:cNvPr>
          <p:cNvSpPr txBox="1">
            <a:spLocks/>
          </p:cNvSpPr>
          <p:nvPr/>
        </p:nvSpPr>
        <p:spPr>
          <a:xfrm>
            <a:off x="9855579"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1857</a:t>
            </a:r>
          </a:p>
        </p:txBody>
      </p:sp>
      <p:sp>
        <p:nvSpPr>
          <p:cNvPr id="214" name="Text Placeholder 3">
            <a:extLst>
              <a:ext uri="{FF2B5EF4-FFF2-40B4-BE49-F238E27FC236}">
                <a16:creationId xmlns:a16="http://schemas.microsoft.com/office/drawing/2014/main" id="{D6D5DAF6-2132-4BB2-B559-D22E338CDAFA}"/>
              </a:ext>
            </a:extLst>
          </p:cNvPr>
          <p:cNvSpPr txBox="1">
            <a:spLocks/>
          </p:cNvSpPr>
          <p:nvPr/>
        </p:nvSpPr>
        <p:spPr>
          <a:xfrm>
            <a:off x="10167877"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927</a:t>
            </a:r>
          </a:p>
        </p:txBody>
      </p:sp>
      <p:sp>
        <p:nvSpPr>
          <p:cNvPr id="215" name="Text Placeholder 3">
            <a:extLst>
              <a:ext uri="{FF2B5EF4-FFF2-40B4-BE49-F238E27FC236}">
                <a16:creationId xmlns:a16="http://schemas.microsoft.com/office/drawing/2014/main" id="{9C70997F-9262-47AC-8B40-1E9CECA349C2}"/>
              </a:ext>
            </a:extLst>
          </p:cNvPr>
          <p:cNvSpPr txBox="1">
            <a:spLocks/>
          </p:cNvSpPr>
          <p:nvPr/>
        </p:nvSpPr>
        <p:spPr>
          <a:xfrm>
            <a:off x="10485423"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339</a:t>
            </a:r>
          </a:p>
        </p:txBody>
      </p:sp>
      <p:sp>
        <p:nvSpPr>
          <p:cNvPr id="216" name="Text Placeholder 3">
            <a:extLst>
              <a:ext uri="{FF2B5EF4-FFF2-40B4-BE49-F238E27FC236}">
                <a16:creationId xmlns:a16="http://schemas.microsoft.com/office/drawing/2014/main" id="{90773424-EE63-4FD0-9499-AF03D29C766E}"/>
              </a:ext>
            </a:extLst>
          </p:cNvPr>
          <p:cNvSpPr txBox="1">
            <a:spLocks/>
          </p:cNvSpPr>
          <p:nvPr/>
        </p:nvSpPr>
        <p:spPr>
          <a:xfrm>
            <a:off x="10810843" y="5615545"/>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94</a:t>
            </a:r>
          </a:p>
        </p:txBody>
      </p:sp>
      <p:sp>
        <p:nvSpPr>
          <p:cNvPr id="217" name="Text Placeholder 3">
            <a:extLst>
              <a:ext uri="{FF2B5EF4-FFF2-40B4-BE49-F238E27FC236}">
                <a16:creationId xmlns:a16="http://schemas.microsoft.com/office/drawing/2014/main" id="{087B70CF-91CB-44B0-B3EF-B8FC2ECB5574}"/>
              </a:ext>
            </a:extLst>
          </p:cNvPr>
          <p:cNvSpPr txBox="1">
            <a:spLocks/>
          </p:cNvSpPr>
          <p:nvPr/>
        </p:nvSpPr>
        <p:spPr>
          <a:xfrm>
            <a:off x="8980916" y="5774414"/>
            <a:ext cx="164574"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3</a:t>
            </a:r>
          </a:p>
        </p:txBody>
      </p:sp>
      <p:sp>
        <p:nvSpPr>
          <p:cNvPr id="218" name="Text Placeholder 3">
            <a:extLst>
              <a:ext uri="{FF2B5EF4-FFF2-40B4-BE49-F238E27FC236}">
                <a16:creationId xmlns:a16="http://schemas.microsoft.com/office/drawing/2014/main" id="{D6105152-C2FE-4755-9C69-80EF5D0BD1BA}"/>
              </a:ext>
            </a:extLst>
          </p:cNvPr>
          <p:cNvSpPr txBox="1">
            <a:spLocks/>
          </p:cNvSpPr>
          <p:nvPr/>
        </p:nvSpPr>
        <p:spPr>
          <a:xfrm>
            <a:off x="9217861"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2269</a:t>
            </a:r>
          </a:p>
        </p:txBody>
      </p:sp>
      <p:sp>
        <p:nvSpPr>
          <p:cNvPr id="219" name="Text Placeholder 3">
            <a:extLst>
              <a:ext uri="{FF2B5EF4-FFF2-40B4-BE49-F238E27FC236}">
                <a16:creationId xmlns:a16="http://schemas.microsoft.com/office/drawing/2014/main" id="{46EF66DE-312A-414B-8BD0-4FCBFE7A4EA4}"/>
              </a:ext>
            </a:extLst>
          </p:cNvPr>
          <p:cNvSpPr txBox="1">
            <a:spLocks/>
          </p:cNvSpPr>
          <p:nvPr/>
        </p:nvSpPr>
        <p:spPr>
          <a:xfrm>
            <a:off x="9540656"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1657</a:t>
            </a:r>
          </a:p>
        </p:txBody>
      </p:sp>
      <p:sp>
        <p:nvSpPr>
          <p:cNvPr id="220" name="Text Placeholder 3">
            <a:extLst>
              <a:ext uri="{FF2B5EF4-FFF2-40B4-BE49-F238E27FC236}">
                <a16:creationId xmlns:a16="http://schemas.microsoft.com/office/drawing/2014/main" id="{01F6EEB6-6EDD-4A88-AE9F-C83D0D91E4E4}"/>
              </a:ext>
            </a:extLst>
          </p:cNvPr>
          <p:cNvSpPr txBox="1">
            <a:spLocks/>
          </p:cNvSpPr>
          <p:nvPr/>
        </p:nvSpPr>
        <p:spPr>
          <a:xfrm>
            <a:off x="9855579"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955</a:t>
            </a:r>
          </a:p>
        </p:txBody>
      </p:sp>
      <p:sp>
        <p:nvSpPr>
          <p:cNvPr id="221" name="Text Placeholder 3">
            <a:extLst>
              <a:ext uri="{FF2B5EF4-FFF2-40B4-BE49-F238E27FC236}">
                <a16:creationId xmlns:a16="http://schemas.microsoft.com/office/drawing/2014/main" id="{27EF0D8C-C9B3-43E6-A8BE-61285BCF6264}"/>
              </a:ext>
            </a:extLst>
          </p:cNvPr>
          <p:cNvSpPr txBox="1">
            <a:spLocks/>
          </p:cNvSpPr>
          <p:nvPr/>
        </p:nvSpPr>
        <p:spPr>
          <a:xfrm>
            <a:off x="10167877"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455</a:t>
            </a:r>
          </a:p>
        </p:txBody>
      </p:sp>
      <p:sp>
        <p:nvSpPr>
          <p:cNvPr id="222" name="Text Placeholder 3">
            <a:extLst>
              <a:ext uri="{FF2B5EF4-FFF2-40B4-BE49-F238E27FC236}">
                <a16:creationId xmlns:a16="http://schemas.microsoft.com/office/drawing/2014/main" id="{8B644B2E-57D8-45DA-ADEF-39B040CF3921}"/>
              </a:ext>
            </a:extLst>
          </p:cNvPr>
          <p:cNvSpPr txBox="1">
            <a:spLocks/>
          </p:cNvSpPr>
          <p:nvPr/>
        </p:nvSpPr>
        <p:spPr>
          <a:xfrm>
            <a:off x="10485423"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154</a:t>
            </a:r>
          </a:p>
        </p:txBody>
      </p:sp>
      <p:sp>
        <p:nvSpPr>
          <p:cNvPr id="223" name="Text Placeholder 3">
            <a:extLst>
              <a:ext uri="{FF2B5EF4-FFF2-40B4-BE49-F238E27FC236}">
                <a16:creationId xmlns:a16="http://schemas.microsoft.com/office/drawing/2014/main" id="{C2C1CB15-D154-4DF6-A962-C5D00AC70147}"/>
              </a:ext>
            </a:extLst>
          </p:cNvPr>
          <p:cNvSpPr txBox="1">
            <a:spLocks/>
          </p:cNvSpPr>
          <p:nvPr/>
        </p:nvSpPr>
        <p:spPr>
          <a:xfrm>
            <a:off x="10810843" y="5769501"/>
            <a:ext cx="315786" cy="10772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7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44</a:t>
            </a:r>
          </a:p>
        </p:txBody>
      </p:sp>
      <p:grpSp>
        <p:nvGrpSpPr>
          <p:cNvPr id="224" name="Group 223">
            <a:extLst>
              <a:ext uri="{FF2B5EF4-FFF2-40B4-BE49-F238E27FC236}">
                <a16:creationId xmlns:a16="http://schemas.microsoft.com/office/drawing/2014/main" id="{7152E247-D7B0-42D2-89D4-0724135F2B78}"/>
              </a:ext>
            </a:extLst>
          </p:cNvPr>
          <p:cNvGrpSpPr/>
          <p:nvPr/>
        </p:nvGrpSpPr>
        <p:grpSpPr>
          <a:xfrm>
            <a:off x="1304996" y="3251728"/>
            <a:ext cx="1950967" cy="1707505"/>
            <a:chOff x="1304996" y="3008313"/>
            <a:chExt cx="1950967" cy="1707505"/>
          </a:xfrm>
        </p:grpSpPr>
        <p:sp>
          <p:nvSpPr>
            <p:cNvPr id="225" name="Freeform: Shape 224">
              <a:extLst>
                <a:ext uri="{FF2B5EF4-FFF2-40B4-BE49-F238E27FC236}">
                  <a16:creationId xmlns:a16="http://schemas.microsoft.com/office/drawing/2014/main" id="{6039F2D8-058D-4019-9237-2B6FC8F8A3C7}"/>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1DC74BA4-664F-4618-92DA-D6EB9ADCD3B9}"/>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D91E9E96-735D-421A-B6BB-B7302D141C5E}"/>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1BF55639-E58D-49D4-9189-63CDA4E43132}"/>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7D3C3583-2859-4AC3-B499-08CBB1FB59F2}"/>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CAE6EDEB-B144-4BC0-BAD1-D19A947336AD}"/>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a:extLst>
                <a:ext uri="{FF2B5EF4-FFF2-40B4-BE49-F238E27FC236}">
                  <a16:creationId xmlns:a16="http://schemas.microsoft.com/office/drawing/2014/main" id="{6FF3E4FB-7A53-4B35-A57E-8C8F58CA9208}"/>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a:extLst>
                <a:ext uri="{FF2B5EF4-FFF2-40B4-BE49-F238E27FC236}">
                  <a16:creationId xmlns:a16="http://schemas.microsoft.com/office/drawing/2014/main" id="{75109400-6483-481B-BFFA-6810F386AAE7}"/>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a:extLst>
                <a:ext uri="{FF2B5EF4-FFF2-40B4-BE49-F238E27FC236}">
                  <a16:creationId xmlns:a16="http://schemas.microsoft.com/office/drawing/2014/main" id="{955548B3-5BB9-4DEE-8326-03D55F852BD8}"/>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a:extLst>
                <a:ext uri="{FF2B5EF4-FFF2-40B4-BE49-F238E27FC236}">
                  <a16:creationId xmlns:a16="http://schemas.microsoft.com/office/drawing/2014/main" id="{6F275016-9E1B-4467-BBB7-79D978E3710C}"/>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Straight Connector 234">
              <a:extLst>
                <a:ext uri="{FF2B5EF4-FFF2-40B4-BE49-F238E27FC236}">
                  <a16:creationId xmlns:a16="http://schemas.microsoft.com/office/drawing/2014/main" id="{070CBC6C-E3C8-492F-A45C-C3D5645E5FD3}"/>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a:extLst>
                <a:ext uri="{FF2B5EF4-FFF2-40B4-BE49-F238E27FC236}">
                  <a16:creationId xmlns:a16="http://schemas.microsoft.com/office/drawing/2014/main" id="{3CFB034C-A5D9-44ED-9040-C29543B8E735}"/>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7" name="Straight Connector 236">
              <a:extLst>
                <a:ext uri="{FF2B5EF4-FFF2-40B4-BE49-F238E27FC236}">
                  <a16:creationId xmlns:a16="http://schemas.microsoft.com/office/drawing/2014/main" id="{7F4EA750-B2ED-4AC1-9E36-14BA4E7ABCA3}"/>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8" name="Group 237">
            <a:extLst>
              <a:ext uri="{FF2B5EF4-FFF2-40B4-BE49-F238E27FC236}">
                <a16:creationId xmlns:a16="http://schemas.microsoft.com/office/drawing/2014/main" id="{FFB868A2-DBBF-4C9B-9396-F21810FE5584}"/>
              </a:ext>
            </a:extLst>
          </p:cNvPr>
          <p:cNvGrpSpPr/>
          <p:nvPr/>
        </p:nvGrpSpPr>
        <p:grpSpPr>
          <a:xfrm>
            <a:off x="3873478" y="3251728"/>
            <a:ext cx="1950967" cy="1707505"/>
            <a:chOff x="1304996" y="3008313"/>
            <a:chExt cx="1950967" cy="1707505"/>
          </a:xfrm>
        </p:grpSpPr>
        <p:sp>
          <p:nvSpPr>
            <p:cNvPr id="239" name="Freeform: Shape 238">
              <a:extLst>
                <a:ext uri="{FF2B5EF4-FFF2-40B4-BE49-F238E27FC236}">
                  <a16:creationId xmlns:a16="http://schemas.microsoft.com/office/drawing/2014/main" id="{CB1357EE-FEC1-4382-806C-C403788334E2}"/>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2941002E-0483-45DA-8064-E0F29CC5104C}"/>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1" name="Straight Connector 240">
              <a:extLst>
                <a:ext uri="{FF2B5EF4-FFF2-40B4-BE49-F238E27FC236}">
                  <a16:creationId xmlns:a16="http://schemas.microsoft.com/office/drawing/2014/main" id="{E5B4B07D-543B-4C88-8442-283D59A257EC}"/>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2" name="Straight Connector 241">
              <a:extLst>
                <a:ext uri="{FF2B5EF4-FFF2-40B4-BE49-F238E27FC236}">
                  <a16:creationId xmlns:a16="http://schemas.microsoft.com/office/drawing/2014/main" id="{68EABF35-7626-44F1-BBFC-9817FE40DEDF}"/>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3" name="Straight Connector 242">
              <a:extLst>
                <a:ext uri="{FF2B5EF4-FFF2-40B4-BE49-F238E27FC236}">
                  <a16:creationId xmlns:a16="http://schemas.microsoft.com/office/drawing/2014/main" id="{E88BD04E-46B7-47C1-ADD4-519EB2D02CAC}"/>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4" name="Straight Connector 243">
              <a:extLst>
                <a:ext uri="{FF2B5EF4-FFF2-40B4-BE49-F238E27FC236}">
                  <a16:creationId xmlns:a16="http://schemas.microsoft.com/office/drawing/2014/main" id="{98F13953-3699-4270-91D9-227F1E2775C0}"/>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5" name="Straight Connector 244">
              <a:extLst>
                <a:ext uri="{FF2B5EF4-FFF2-40B4-BE49-F238E27FC236}">
                  <a16:creationId xmlns:a16="http://schemas.microsoft.com/office/drawing/2014/main" id="{6B9E6329-0816-4A71-B2A6-6873365967F3}"/>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6" name="Straight Connector 245">
              <a:extLst>
                <a:ext uri="{FF2B5EF4-FFF2-40B4-BE49-F238E27FC236}">
                  <a16:creationId xmlns:a16="http://schemas.microsoft.com/office/drawing/2014/main" id="{CB7037FF-4B94-4CFF-BA78-886A4B7AF148}"/>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7" name="Straight Connector 246">
              <a:extLst>
                <a:ext uri="{FF2B5EF4-FFF2-40B4-BE49-F238E27FC236}">
                  <a16:creationId xmlns:a16="http://schemas.microsoft.com/office/drawing/2014/main" id="{17151E4A-60E4-46D4-860E-F01F670D9F51}"/>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8" name="Straight Connector 247">
              <a:extLst>
                <a:ext uri="{FF2B5EF4-FFF2-40B4-BE49-F238E27FC236}">
                  <a16:creationId xmlns:a16="http://schemas.microsoft.com/office/drawing/2014/main" id="{3D8629D0-FB33-4121-A3FD-858D421D0560}"/>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9" name="Straight Connector 248">
              <a:extLst>
                <a:ext uri="{FF2B5EF4-FFF2-40B4-BE49-F238E27FC236}">
                  <a16:creationId xmlns:a16="http://schemas.microsoft.com/office/drawing/2014/main" id="{8D7FB16A-E025-44A2-8EFA-B3C13283F8F1}"/>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0" name="Straight Connector 249">
              <a:extLst>
                <a:ext uri="{FF2B5EF4-FFF2-40B4-BE49-F238E27FC236}">
                  <a16:creationId xmlns:a16="http://schemas.microsoft.com/office/drawing/2014/main" id="{21BED9A6-250B-4889-A3AF-B77D7AF436E1}"/>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1" name="Straight Connector 250">
              <a:extLst>
                <a:ext uri="{FF2B5EF4-FFF2-40B4-BE49-F238E27FC236}">
                  <a16:creationId xmlns:a16="http://schemas.microsoft.com/office/drawing/2014/main" id="{488D5E3E-ED7B-4AF5-BD62-E55F005BA635}"/>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52" name="Group 251">
            <a:extLst>
              <a:ext uri="{FF2B5EF4-FFF2-40B4-BE49-F238E27FC236}">
                <a16:creationId xmlns:a16="http://schemas.microsoft.com/office/drawing/2014/main" id="{1FF66667-B05B-4571-BBF4-893D86D38337}"/>
              </a:ext>
            </a:extLst>
          </p:cNvPr>
          <p:cNvGrpSpPr/>
          <p:nvPr/>
        </p:nvGrpSpPr>
        <p:grpSpPr>
          <a:xfrm>
            <a:off x="6624993" y="3251728"/>
            <a:ext cx="1950967" cy="1707505"/>
            <a:chOff x="1304996" y="3008313"/>
            <a:chExt cx="1950967" cy="1707505"/>
          </a:xfrm>
        </p:grpSpPr>
        <p:sp>
          <p:nvSpPr>
            <p:cNvPr id="253" name="Freeform: Shape 252">
              <a:extLst>
                <a:ext uri="{FF2B5EF4-FFF2-40B4-BE49-F238E27FC236}">
                  <a16:creationId xmlns:a16="http://schemas.microsoft.com/office/drawing/2014/main" id="{E408EC2E-E69D-40DF-93EB-E40EF5C9ACE3}"/>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46A073A2-D9D1-476B-8C75-1D8721882CAE}"/>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5" name="Straight Connector 254">
              <a:extLst>
                <a:ext uri="{FF2B5EF4-FFF2-40B4-BE49-F238E27FC236}">
                  <a16:creationId xmlns:a16="http://schemas.microsoft.com/office/drawing/2014/main" id="{91D2E1F4-AEBD-482A-9E3F-EDD2ECB0BB2A}"/>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Straight Connector 255">
              <a:extLst>
                <a:ext uri="{FF2B5EF4-FFF2-40B4-BE49-F238E27FC236}">
                  <a16:creationId xmlns:a16="http://schemas.microsoft.com/office/drawing/2014/main" id="{1A4A7C38-2D8E-4C96-8993-DE1143FA74C9}"/>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7" name="Straight Connector 256">
              <a:extLst>
                <a:ext uri="{FF2B5EF4-FFF2-40B4-BE49-F238E27FC236}">
                  <a16:creationId xmlns:a16="http://schemas.microsoft.com/office/drawing/2014/main" id="{E6D50DC6-F3EA-4799-AD89-2C37389C3D05}"/>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8" name="Straight Connector 257">
              <a:extLst>
                <a:ext uri="{FF2B5EF4-FFF2-40B4-BE49-F238E27FC236}">
                  <a16:creationId xmlns:a16="http://schemas.microsoft.com/office/drawing/2014/main" id="{EADDA970-A4D0-4161-B56F-1A573072C329}"/>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9" name="Straight Connector 258">
              <a:extLst>
                <a:ext uri="{FF2B5EF4-FFF2-40B4-BE49-F238E27FC236}">
                  <a16:creationId xmlns:a16="http://schemas.microsoft.com/office/drawing/2014/main" id="{C072DE61-3957-46EA-8DED-EF85806FB655}"/>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0" name="Straight Connector 259">
              <a:extLst>
                <a:ext uri="{FF2B5EF4-FFF2-40B4-BE49-F238E27FC236}">
                  <a16:creationId xmlns:a16="http://schemas.microsoft.com/office/drawing/2014/main" id="{B419A473-5333-4973-A547-D00E31E4C51B}"/>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a:extLst>
                <a:ext uri="{FF2B5EF4-FFF2-40B4-BE49-F238E27FC236}">
                  <a16:creationId xmlns:a16="http://schemas.microsoft.com/office/drawing/2014/main" id="{E177C74E-C2EF-40A1-9091-512A17BDFC74}"/>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a:extLst>
                <a:ext uri="{FF2B5EF4-FFF2-40B4-BE49-F238E27FC236}">
                  <a16:creationId xmlns:a16="http://schemas.microsoft.com/office/drawing/2014/main" id="{ABDF68D1-6322-49C0-AA9F-BA102646725D}"/>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a:extLst>
                <a:ext uri="{FF2B5EF4-FFF2-40B4-BE49-F238E27FC236}">
                  <a16:creationId xmlns:a16="http://schemas.microsoft.com/office/drawing/2014/main" id="{B7E089E9-5E0B-449E-89C0-5872A0F6F91D}"/>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a:extLst>
                <a:ext uri="{FF2B5EF4-FFF2-40B4-BE49-F238E27FC236}">
                  <a16:creationId xmlns:a16="http://schemas.microsoft.com/office/drawing/2014/main" id="{8F0769B2-0BCE-44A4-97A5-F51BA0D99AFD}"/>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5" name="Straight Connector 264">
              <a:extLst>
                <a:ext uri="{FF2B5EF4-FFF2-40B4-BE49-F238E27FC236}">
                  <a16:creationId xmlns:a16="http://schemas.microsoft.com/office/drawing/2014/main" id="{C4F27F09-B773-4F23-995F-7770BFE48488}"/>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6" name="Group 265">
            <a:extLst>
              <a:ext uri="{FF2B5EF4-FFF2-40B4-BE49-F238E27FC236}">
                <a16:creationId xmlns:a16="http://schemas.microsoft.com/office/drawing/2014/main" id="{B1220CAA-9F38-406E-8CE2-AA341CF8DFEE}"/>
              </a:ext>
            </a:extLst>
          </p:cNvPr>
          <p:cNvGrpSpPr/>
          <p:nvPr/>
        </p:nvGrpSpPr>
        <p:grpSpPr>
          <a:xfrm>
            <a:off x="9336085" y="3251728"/>
            <a:ext cx="1950967" cy="1707505"/>
            <a:chOff x="1304996" y="3008313"/>
            <a:chExt cx="1950967" cy="1707505"/>
          </a:xfrm>
        </p:grpSpPr>
        <p:sp>
          <p:nvSpPr>
            <p:cNvPr id="267" name="Freeform: Shape 266">
              <a:extLst>
                <a:ext uri="{FF2B5EF4-FFF2-40B4-BE49-F238E27FC236}">
                  <a16:creationId xmlns:a16="http://schemas.microsoft.com/office/drawing/2014/main" id="{1B353B10-821F-45AC-B736-61F34E0D2C89}"/>
                </a:ext>
              </a:extLst>
            </p:cNvPr>
            <p:cNvSpPr/>
            <p:nvPr/>
          </p:nvSpPr>
          <p:spPr>
            <a:xfrm>
              <a:off x="1349375" y="3008313"/>
              <a:ext cx="1906588" cy="1662112"/>
            </a:xfrm>
            <a:custGeom>
              <a:avLst/>
              <a:gdLst>
                <a:gd name="connsiteX0" fmla="*/ 0 w 1906588"/>
                <a:gd name="connsiteY0" fmla="*/ 0 h 1662112"/>
                <a:gd name="connsiteX1" fmla="*/ 0 w 1906588"/>
                <a:gd name="connsiteY1" fmla="*/ 1662112 h 1662112"/>
                <a:gd name="connsiteX2" fmla="*/ 1906588 w 1906588"/>
                <a:gd name="connsiteY2" fmla="*/ 1662112 h 1662112"/>
              </a:gdLst>
              <a:ahLst/>
              <a:cxnLst>
                <a:cxn ang="0">
                  <a:pos x="connsiteX0" y="connsiteY0"/>
                </a:cxn>
                <a:cxn ang="0">
                  <a:pos x="connsiteX1" y="connsiteY1"/>
                </a:cxn>
                <a:cxn ang="0">
                  <a:pos x="connsiteX2" y="connsiteY2"/>
                </a:cxn>
              </a:cxnLst>
              <a:rect l="l" t="t" r="r" b="b"/>
              <a:pathLst>
                <a:path w="1906588" h="1662112">
                  <a:moveTo>
                    <a:pt x="0" y="0"/>
                  </a:moveTo>
                  <a:lnTo>
                    <a:pt x="0" y="1662112"/>
                  </a:lnTo>
                  <a:lnTo>
                    <a:pt x="1906588" y="16621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Connector 267">
              <a:extLst>
                <a:ext uri="{FF2B5EF4-FFF2-40B4-BE49-F238E27FC236}">
                  <a16:creationId xmlns:a16="http://schemas.microsoft.com/office/drawing/2014/main" id="{4B69CE3A-194E-4E15-B96D-BAA0F61AE05A}"/>
                </a:ext>
              </a:extLst>
            </p:cNvPr>
            <p:cNvCxnSpPr/>
            <p:nvPr/>
          </p:nvCxnSpPr>
          <p:spPr>
            <a:xfrm>
              <a:off x="1304996" y="3010457"/>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9" name="Straight Connector 268">
              <a:extLst>
                <a:ext uri="{FF2B5EF4-FFF2-40B4-BE49-F238E27FC236}">
                  <a16:creationId xmlns:a16="http://schemas.microsoft.com/office/drawing/2014/main" id="{BD57EB76-5151-45B4-B9AD-10FDE4154CB0}"/>
                </a:ext>
              </a:extLst>
            </p:cNvPr>
            <p:cNvCxnSpPr/>
            <p:nvPr/>
          </p:nvCxnSpPr>
          <p:spPr>
            <a:xfrm>
              <a:off x="1304996" y="3425824"/>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0" name="Straight Connector 269">
              <a:extLst>
                <a:ext uri="{FF2B5EF4-FFF2-40B4-BE49-F238E27FC236}">
                  <a16:creationId xmlns:a16="http://schemas.microsoft.com/office/drawing/2014/main" id="{DEFCAAEB-0668-42AF-B123-277B010AF4A0}"/>
                </a:ext>
              </a:extLst>
            </p:cNvPr>
            <p:cNvCxnSpPr/>
            <p:nvPr/>
          </p:nvCxnSpPr>
          <p:spPr>
            <a:xfrm>
              <a:off x="1304996" y="3841191"/>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1" name="Straight Connector 270">
              <a:extLst>
                <a:ext uri="{FF2B5EF4-FFF2-40B4-BE49-F238E27FC236}">
                  <a16:creationId xmlns:a16="http://schemas.microsoft.com/office/drawing/2014/main" id="{D6D6FA59-8579-494A-B50C-FD559293875B}"/>
                </a:ext>
              </a:extLst>
            </p:cNvPr>
            <p:cNvCxnSpPr/>
            <p:nvPr/>
          </p:nvCxnSpPr>
          <p:spPr>
            <a:xfrm>
              <a:off x="1304996" y="4256558"/>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2" name="Straight Connector 271">
              <a:extLst>
                <a:ext uri="{FF2B5EF4-FFF2-40B4-BE49-F238E27FC236}">
                  <a16:creationId xmlns:a16="http://schemas.microsoft.com/office/drawing/2014/main" id="{C0D38173-DAA4-4CA5-9745-B5A11E159929}"/>
                </a:ext>
              </a:extLst>
            </p:cNvPr>
            <p:cNvCxnSpPr/>
            <p:nvPr/>
          </p:nvCxnSpPr>
          <p:spPr>
            <a:xfrm>
              <a:off x="1304996" y="4671926"/>
              <a:ext cx="42863"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3" name="Straight Connector 272">
              <a:extLst>
                <a:ext uri="{FF2B5EF4-FFF2-40B4-BE49-F238E27FC236}">
                  <a16:creationId xmlns:a16="http://schemas.microsoft.com/office/drawing/2014/main" id="{E48D1F93-6D14-4BFB-9AA6-C8B436E086AD}"/>
                </a:ext>
              </a:extLst>
            </p:cNvPr>
            <p:cNvCxnSpPr/>
            <p:nvPr/>
          </p:nvCxnSpPr>
          <p:spPr>
            <a:xfrm>
              <a:off x="134785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4" name="Straight Connector 273">
              <a:extLst>
                <a:ext uri="{FF2B5EF4-FFF2-40B4-BE49-F238E27FC236}">
                  <a16:creationId xmlns:a16="http://schemas.microsoft.com/office/drawing/2014/main" id="{67B3EC01-88C9-412D-8357-06ED40FFFCC0}"/>
                </a:ext>
              </a:extLst>
            </p:cNvPr>
            <p:cNvCxnSpPr/>
            <p:nvPr/>
          </p:nvCxnSpPr>
          <p:spPr>
            <a:xfrm>
              <a:off x="1665623"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5" name="Straight Connector 274">
              <a:extLst>
                <a:ext uri="{FF2B5EF4-FFF2-40B4-BE49-F238E27FC236}">
                  <a16:creationId xmlns:a16="http://schemas.microsoft.com/office/drawing/2014/main" id="{57305F12-DDE4-4435-AF49-9E30CE590E5F}"/>
                </a:ext>
              </a:extLst>
            </p:cNvPr>
            <p:cNvCxnSpPr/>
            <p:nvPr/>
          </p:nvCxnSpPr>
          <p:spPr>
            <a:xfrm>
              <a:off x="1983387"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6" name="Straight Connector 275">
              <a:extLst>
                <a:ext uri="{FF2B5EF4-FFF2-40B4-BE49-F238E27FC236}">
                  <a16:creationId xmlns:a16="http://schemas.microsoft.com/office/drawing/2014/main" id="{2633BABE-1C91-49B1-A587-B646A657D65C}"/>
                </a:ext>
              </a:extLst>
            </p:cNvPr>
            <p:cNvCxnSpPr/>
            <p:nvPr/>
          </p:nvCxnSpPr>
          <p:spPr>
            <a:xfrm>
              <a:off x="230115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7" name="Straight Connector 276">
              <a:extLst>
                <a:ext uri="{FF2B5EF4-FFF2-40B4-BE49-F238E27FC236}">
                  <a16:creationId xmlns:a16="http://schemas.microsoft.com/office/drawing/2014/main" id="{078C275A-8631-42C5-8452-7166E35C9B5A}"/>
                </a:ext>
              </a:extLst>
            </p:cNvPr>
            <p:cNvCxnSpPr/>
            <p:nvPr/>
          </p:nvCxnSpPr>
          <p:spPr>
            <a:xfrm>
              <a:off x="2618915"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8" name="Straight Connector 277">
              <a:extLst>
                <a:ext uri="{FF2B5EF4-FFF2-40B4-BE49-F238E27FC236}">
                  <a16:creationId xmlns:a16="http://schemas.microsoft.com/office/drawing/2014/main" id="{08EAF433-96CF-4BA3-AC1A-6A89392867E3}"/>
                </a:ext>
              </a:extLst>
            </p:cNvPr>
            <p:cNvCxnSpPr/>
            <p:nvPr/>
          </p:nvCxnSpPr>
          <p:spPr>
            <a:xfrm>
              <a:off x="2936679"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9" name="Straight Connector 278">
              <a:extLst>
                <a:ext uri="{FF2B5EF4-FFF2-40B4-BE49-F238E27FC236}">
                  <a16:creationId xmlns:a16="http://schemas.microsoft.com/office/drawing/2014/main" id="{D33A9B9A-49E7-4E5D-A7EE-E599A0A8C2DD}"/>
                </a:ext>
              </a:extLst>
            </p:cNvPr>
            <p:cNvCxnSpPr/>
            <p:nvPr/>
          </p:nvCxnSpPr>
          <p:spPr>
            <a:xfrm>
              <a:off x="3254441" y="4668225"/>
              <a:ext cx="0" cy="47593"/>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80" name="Text Placeholder 3">
            <a:extLst>
              <a:ext uri="{FF2B5EF4-FFF2-40B4-BE49-F238E27FC236}">
                <a16:creationId xmlns:a16="http://schemas.microsoft.com/office/drawing/2014/main" id="{99D22C3B-4A38-4A6E-A6AE-EAAD6DD253C2}"/>
              </a:ext>
            </a:extLst>
          </p:cNvPr>
          <p:cNvSpPr txBox="1">
            <a:spLocks/>
          </p:cNvSpPr>
          <p:nvPr/>
        </p:nvSpPr>
        <p:spPr>
          <a:xfrm>
            <a:off x="3578160"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281" name="Text Placeholder 3">
            <a:extLst>
              <a:ext uri="{FF2B5EF4-FFF2-40B4-BE49-F238E27FC236}">
                <a16:creationId xmlns:a16="http://schemas.microsoft.com/office/drawing/2014/main" id="{C36B2D5E-7C78-4B01-B267-9F4B05110A5B}"/>
              </a:ext>
            </a:extLst>
          </p:cNvPr>
          <p:cNvSpPr txBox="1">
            <a:spLocks/>
          </p:cNvSpPr>
          <p:nvPr/>
        </p:nvSpPr>
        <p:spPr>
          <a:xfrm>
            <a:off x="3578160"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282" name="Text Placeholder 3">
            <a:extLst>
              <a:ext uri="{FF2B5EF4-FFF2-40B4-BE49-F238E27FC236}">
                <a16:creationId xmlns:a16="http://schemas.microsoft.com/office/drawing/2014/main" id="{11578F58-67A1-4E21-91E0-C25EBA4480AF}"/>
              </a:ext>
            </a:extLst>
          </p:cNvPr>
          <p:cNvSpPr txBox="1">
            <a:spLocks/>
          </p:cNvSpPr>
          <p:nvPr/>
        </p:nvSpPr>
        <p:spPr>
          <a:xfrm>
            <a:off x="3578160"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83" name="Text Placeholder 3">
            <a:extLst>
              <a:ext uri="{FF2B5EF4-FFF2-40B4-BE49-F238E27FC236}">
                <a16:creationId xmlns:a16="http://schemas.microsoft.com/office/drawing/2014/main" id="{E8A79489-20D2-42D4-A93A-19D1C2A33822}"/>
              </a:ext>
            </a:extLst>
          </p:cNvPr>
          <p:cNvSpPr txBox="1">
            <a:spLocks/>
          </p:cNvSpPr>
          <p:nvPr/>
        </p:nvSpPr>
        <p:spPr>
          <a:xfrm>
            <a:off x="3578160"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84" name="Text Placeholder 3">
            <a:extLst>
              <a:ext uri="{FF2B5EF4-FFF2-40B4-BE49-F238E27FC236}">
                <a16:creationId xmlns:a16="http://schemas.microsoft.com/office/drawing/2014/main" id="{BBBBB483-79F0-4393-8081-46873420BFD0}"/>
              </a:ext>
            </a:extLst>
          </p:cNvPr>
          <p:cNvSpPr txBox="1">
            <a:spLocks/>
          </p:cNvSpPr>
          <p:nvPr/>
        </p:nvSpPr>
        <p:spPr>
          <a:xfrm>
            <a:off x="3578160"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85" name="Text Placeholder 3">
            <a:extLst>
              <a:ext uri="{FF2B5EF4-FFF2-40B4-BE49-F238E27FC236}">
                <a16:creationId xmlns:a16="http://schemas.microsoft.com/office/drawing/2014/main" id="{A10C8E6A-6E3D-4601-9F2E-C38AD6D4B5AC}"/>
              </a:ext>
            </a:extLst>
          </p:cNvPr>
          <p:cNvSpPr txBox="1">
            <a:spLocks/>
          </p:cNvSpPr>
          <p:nvPr/>
        </p:nvSpPr>
        <p:spPr>
          <a:xfrm>
            <a:off x="6313008"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286" name="Text Placeholder 3">
            <a:extLst>
              <a:ext uri="{FF2B5EF4-FFF2-40B4-BE49-F238E27FC236}">
                <a16:creationId xmlns:a16="http://schemas.microsoft.com/office/drawing/2014/main" id="{7C43C705-8997-4BAD-80FC-66D9D9C6C4BB}"/>
              </a:ext>
            </a:extLst>
          </p:cNvPr>
          <p:cNvSpPr txBox="1">
            <a:spLocks/>
          </p:cNvSpPr>
          <p:nvPr/>
        </p:nvSpPr>
        <p:spPr>
          <a:xfrm>
            <a:off x="6313008"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287" name="Text Placeholder 3">
            <a:extLst>
              <a:ext uri="{FF2B5EF4-FFF2-40B4-BE49-F238E27FC236}">
                <a16:creationId xmlns:a16="http://schemas.microsoft.com/office/drawing/2014/main" id="{40465AC3-A019-42CD-89CA-1612C9B602F9}"/>
              </a:ext>
            </a:extLst>
          </p:cNvPr>
          <p:cNvSpPr txBox="1">
            <a:spLocks/>
          </p:cNvSpPr>
          <p:nvPr/>
        </p:nvSpPr>
        <p:spPr>
          <a:xfrm>
            <a:off x="6313008"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88" name="Text Placeholder 3">
            <a:extLst>
              <a:ext uri="{FF2B5EF4-FFF2-40B4-BE49-F238E27FC236}">
                <a16:creationId xmlns:a16="http://schemas.microsoft.com/office/drawing/2014/main" id="{DF0EF6D2-6EEC-4757-95D6-B08891AD858E}"/>
              </a:ext>
            </a:extLst>
          </p:cNvPr>
          <p:cNvSpPr txBox="1">
            <a:spLocks/>
          </p:cNvSpPr>
          <p:nvPr/>
        </p:nvSpPr>
        <p:spPr>
          <a:xfrm>
            <a:off x="6313008"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89" name="Text Placeholder 3">
            <a:extLst>
              <a:ext uri="{FF2B5EF4-FFF2-40B4-BE49-F238E27FC236}">
                <a16:creationId xmlns:a16="http://schemas.microsoft.com/office/drawing/2014/main" id="{7204A3C3-EA0A-479F-80F4-B72782C3157E}"/>
              </a:ext>
            </a:extLst>
          </p:cNvPr>
          <p:cNvSpPr txBox="1">
            <a:spLocks/>
          </p:cNvSpPr>
          <p:nvPr/>
        </p:nvSpPr>
        <p:spPr>
          <a:xfrm>
            <a:off x="6313008"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90" name="Text Placeholder 3">
            <a:extLst>
              <a:ext uri="{FF2B5EF4-FFF2-40B4-BE49-F238E27FC236}">
                <a16:creationId xmlns:a16="http://schemas.microsoft.com/office/drawing/2014/main" id="{61CDFB3A-9FF0-4D6E-A536-025B4D46184F}"/>
              </a:ext>
            </a:extLst>
          </p:cNvPr>
          <p:cNvSpPr txBox="1">
            <a:spLocks/>
          </p:cNvSpPr>
          <p:nvPr/>
        </p:nvSpPr>
        <p:spPr>
          <a:xfrm>
            <a:off x="9039029" y="3180357"/>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0,20</a:t>
            </a:r>
          </a:p>
        </p:txBody>
      </p:sp>
      <p:sp>
        <p:nvSpPr>
          <p:cNvPr id="291" name="Text Placeholder 3">
            <a:extLst>
              <a:ext uri="{FF2B5EF4-FFF2-40B4-BE49-F238E27FC236}">
                <a16:creationId xmlns:a16="http://schemas.microsoft.com/office/drawing/2014/main" id="{480DA553-120B-46FC-9D49-573398B607E2}"/>
              </a:ext>
            </a:extLst>
          </p:cNvPr>
          <p:cNvSpPr txBox="1">
            <a:spLocks/>
          </p:cNvSpPr>
          <p:nvPr/>
        </p:nvSpPr>
        <p:spPr>
          <a:xfrm>
            <a:off x="9039029" y="3589388"/>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0,15</a:t>
            </a:r>
          </a:p>
        </p:txBody>
      </p:sp>
      <p:sp>
        <p:nvSpPr>
          <p:cNvPr id="292" name="Text Placeholder 3">
            <a:extLst>
              <a:ext uri="{FF2B5EF4-FFF2-40B4-BE49-F238E27FC236}">
                <a16:creationId xmlns:a16="http://schemas.microsoft.com/office/drawing/2014/main" id="{57D25BB7-A455-44DE-85C8-93EFF8A57CF7}"/>
              </a:ext>
            </a:extLst>
          </p:cNvPr>
          <p:cNvSpPr txBox="1">
            <a:spLocks/>
          </p:cNvSpPr>
          <p:nvPr/>
        </p:nvSpPr>
        <p:spPr>
          <a:xfrm>
            <a:off x="9039029" y="3998420"/>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0,10</a:t>
            </a:r>
          </a:p>
        </p:txBody>
      </p:sp>
      <p:sp>
        <p:nvSpPr>
          <p:cNvPr id="293" name="Text Placeholder 3">
            <a:extLst>
              <a:ext uri="{FF2B5EF4-FFF2-40B4-BE49-F238E27FC236}">
                <a16:creationId xmlns:a16="http://schemas.microsoft.com/office/drawing/2014/main" id="{E2870905-A8CC-4CC1-9A3A-FC46B229C12E}"/>
              </a:ext>
            </a:extLst>
          </p:cNvPr>
          <p:cNvSpPr txBox="1">
            <a:spLocks/>
          </p:cNvSpPr>
          <p:nvPr/>
        </p:nvSpPr>
        <p:spPr>
          <a:xfrm>
            <a:off x="9039029" y="4407451"/>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0,05</a:t>
            </a:r>
          </a:p>
        </p:txBody>
      </p:sp>
      <p:sp>
        <p:nvSpPr>
          <p:cNvPr id="294" name="Text Placeholder 3">
            <a:extLst>
              <a:ext uri="{FF2B5EF4-FFF2-40B4-BE49-F238E27FC236}">
                <a16:creationId xmlns:a16="http://schemas.microsoft.com/office/drawing/2014/main" id="{9EDA1081-EA02-4761-AF89-19DB282535D0}"/>
              </a:ext>
            </a:extLst>
          </p:cNvPr>
          <p:cNvSpPr txBox="1">
            <a:spLocks/>
          </p:cNvSpPr>
          <p:nvPr/>
        </p:nvSpPr>
        <p:spPr>
          <a:xfrm>
            <a:off x="9039029" y="4834266"/>
            <a:ext cx="272928" cy="1384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9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0</a:t>
            </a:r>
          </a:p>
        </p:txBody>
      </p:sp>
      <p:sp>
        <p:nvSpPr>
          <p:cNvPr id="295" name="Graphic 101">
            <a:extLst>
              <a:ext uri="{FF2B5EF4-FFF2-40B4-BE49-F238E27FC236}">
                <a16:creationId xmlns:a16="http://schemas.microsoft.com/office/drawing/2014/main" id="{3B7AA3C9-E75E-486D-8A37-F4EE97C3B84E}"/>
              </a:ext>
            </a:extLst>
          </p:cNvPr>
          <p:cNvSpPr/>
          <p:nvPr/>
        </p:nvSpPr>
        <p:spPr>
          <a:xfrm>
            <a:off x="1348626" y="3857196"/>
            <a:ext cx="1743296" cy="1054533"/>
          </a:xfrm>
          <a:custGeom>
            <a:avLst/>
            <a:gdLst>
              <a:gd name="connsiteX0" fmla="*/ 0 w 1516761"/>
              <a:gd name="connsiteY0" fmla="*/ 864299 h 864298"/>
              <a:gd name="connsiteX1" fmla="*/ 69818 w 1516761"/>
              <a:gd name="connsiteY1" fmla="*/ 864299 h 864298"/>
              <a:gd name="connsiteX2" fmla="*/ 71819 w 1516761"/>
              <a:gd name="connsiteY2" fmla="*/ 864299 h 864298"/>
              <a:gd name="connsiteX3" fmla="*/ 79343 w 1516761"/>
              <a:gd name="connsiteY3" fmla="*/ 850297 h 864298"/>
              <a:gd name="connsiteX4" fmla="*/ 87440 w 1516761"/>
              <a:gd name="connsiteY4" fmla="*/ 842010 h 864298"/>
              <a:gd name="connsiteX5" fmla="*/ 95155 w 1516761"/>
              <a:gd name="connsiteY5" fmla="*/ 833628 h 864298"/>
              <a:gd name="connsiteX6" fmla="*/ 102965 w 1516761"/>
              <a:gd name="connsiteY6" fmla="*/ 826103 h 864298"/>
              <a:gd name="connsiteX7" fmla="*/ 110300 w 1516761"/>
              <a:gd name="connsiteY7" fmla="*/ 819340 h 864298"/>
              <a:gd name="connsiteX8" fmla="*/ 116015 w 1516761"/>
              <a:gd name="connsiteY8" fmla="*/ 814388 h 864298"/>
              <a:gd name="connsiteX9" fmla="*/ 123539 w 1516761"/>
              <a:gd name="connsiteY9" fmla="*/ 810578 h 864298"/>
              <a:gd name="connsiteX10" fmla="*/ 127921 w 1516761"/>
              <a:gd name="connsiteY10" fmla="*/ 804482 h 864298"/>
              <a:gd name="connsiteX11" fmla="*/ 132302 w 1516761"/>
              <a:gd name="connsiteY11" fmla="*/ 799529 h 864298"/>
              <a:gd name="connsiteX12" fmla="*/ 137065 w 1516761"/>
              <a:gd name="connsiteY12" fmla="*/ 794766 h 864298"/>
              <a:gd name="connsiteX13" fmla="*/ 141827 w 1516761"/>
              <a:gd name="connsiteY13" fmla="*/ 790194 h 864298"/>
              <a:gd name="connsiteX14" fmla="*/ 145828 w 1516761"/>
              <a:gd name="connsiteY14" fmla="*/ 786003 h 864298"/>
              <a:gd name="connsiteX15" fmla="*/ 152781 w 1516761"/>
              <a:gd name="connsiteY15" fmla="*/ 781431 h 864298"/>
              <a:gd name="connsiteX16" fmla="*/ 158115 w 1516761"/>
              <a:gd name="connsiteY16" fmla="*/ 776478 h 864298"/>
              <a:gd name="connsiteX17" fmla="*/ 162497 w 1516761"/>
              <a:gd name="connsiteY17" fmla="*/ 772763 h 864298"/>
              <a:gd name="connsiteX18" fmla="*/ 167069 w 1516761"/>
              <a:gd name="connsiteY18" fmla="*/ 767715 h 864298"/>
              <a:gd name="connsiteX19" fmla="*/ 174593 w 1516761"/>
              <a:gd name="connsiteY19" fmla="*/ 762953 h 864298"/>
              <a:gd name="connsiteX20" fmla="*/ 179546 w 1516761"/>
              <a:gd name="connsiteY20" fmla="*/ 758666 h 864298"/>
              <a:gd name="connsiteX21" fmla="*/ 184309 w 1516761"/>
              <a:gd name="connsiteY21" fmla="*/ 754094 h 864298"/>
              <a:gd name="connsiteX22" fmla="*/ 193072 w 1516761"/>
              <a:gd name="connsiteY22" fmla="*/ 749522 h 864298"/>
              <a:gd name="connsiteX23" fmla="*/ 201168 w 1516761"/>
              <a:gd name="connsiteY23" fmla="*/ 744760 h 864298"/>
              <a:gd name="connsiteX24" fmla="*/ 206121 w 1516761"/>
              <a:gd name="connsiteY24" fmla="*/ 739997 h 864298"/>
              <a:gd name="connsiteX25" fmla="*/ 214027 w 1516761"/>
              <a:gd name="connsiteY25" fmla="*/ 735997 h 864298"/>
              <a:gd name="connsiteX26" fmla="*/ 218599 w 1516761"/>
              <a:gd name="connsiteY26" fmla="*/ 731044 h 864298"/>
              <a:gd name="connsiteX27" fmla="*/ 222980 w 1516761"/>
              <a:gd name="connsiteY27" fmla="*/ 726281 h 864298"/>
              <a:gd name="connsiteX28" fmla="*/ 231172 w 1516761"/>
              <a:gd name="connsiteY28" fmla="*/ 721328 h 864298"/>
              <a:gd name="connsiteX29" fmla="*/ 240030 w 1516761"/>
              <a:gd name="connsiteY29" fmla="*/ 716756 h 864298"/>
              <a:gd name="connsiteX30" fmla="*/ 248412 w 1516761"/>
              <a:gd name="connsiteY30" fmla="*/ 712756 h 864298"/>
              <a:gd name="connsiteX31" fmla="*/ 251936 w 1516761"/>
              <a:gd name="connsiteY31" fmla="*/ 707422 h 864298"/>
              <a:gd name="connsiteX32" fmla="*/ 260699 w 1516761"/>
              <a:gd name="connsiteY32" fmla="*/ 703040 h 864298"/>
              <a:gd name="connsiteX33" fmla="*/ 274225 w 1516761"/>
              <a:gd name="connsiteY33" fmla="*/ 694754 h 864298"/>
              <a:gd name="connsiteX34" fmla="*/ 291084 w 1516761"/>
              <a:gd name="connsiteY34" fmla="*/ 684848 h 864298"/>
              <a:gd name="connsiteX35" fmla="*/ 308705 w 1516761"/>
              <a:gd name="connsiteY35" fmla="*/ 675894 h 864298"/>
              <a:gd name="connsiteX36" fmla="*/ 329565 w 1516761"/>
              <a:gd name="connsiteY36" fmla="*/ 662178 h 864298"/>
              <a:gd name="connsiteX37" fmla="*/ 355759 w 1516761"/>
              <a:gd name="connsiteY37" fmla="*/ 647890 h 864298"/>
              <a:gd name="connsiteX38" fmla="*/ 372809 w 1516761"/>
              <a:gd name="connsiteY38" fmla="*/ 638747 h 864298"/>
              <a:gd name="connsiteX39" fmla="*/ 394049 w 1516761"/>
              <a:gd name="connsiteY39" fmla="*/ 624650 h 864298"/>
              <a:gd name="connsiteX40" fmla="*/ 419672 w 1516761"/>
              <a:gd name="connsiteY40" fmla="*/ 611219 h 864298"/>
              <a:gd name="connsiteX41" fmla="*/ 445199 w 1516761"/>
              <a:gd name="connsiteY41" fmla="*/ 597122 h 864298"/>
              <a:gd name="connsiteX42" fmla="*/ 466916 w 1516761"/>
              <a:gd name="connsiteY42" fmla="*/ 583216 h 864298"/>
              <a:gd name="connsiteX43" fmla="*/ 475583 w 1516761"/>
              <a:gd name="connsiteY43" fmla="*/ 578834 h 864298"/>
              <a:gd name="connsiteX44" fmla="*/ 484156 w 1516761"/>
              <a:gd name="connsiteY44" fmla="*/ 574072 h 864298"/>
              <a:gd name="connsiteX45" fmla="*/ 492252 w 1516761"/>
              <a:gd name="connsiteY45" fmla="*/ 569119 h 864298"/>
              <a:gd name="connsiteX46" fmla="*/ 501206 w 1516761"/>
              <a:gd name="connsiteY46" fmla="*/ 564166 h 864298"/>
              <a:gd name="connsiteX47" fmla="*/ 509492 w 1516761"/>
              <a:gd name="connsiteY47" fmla="*/ 559594 h 864298"/>
              <a:gd name="connsiteX48" fmla="*/ 523399 w 1516761"/>
              <a:gd name="connsiteY48" fmla="*/ 554641 h 864298"/>
              <a:gd name="connsiteX49" fmla="*/ 527018 w 1516761"/>
              <a:gd name="connsiteY49" fmla="*/ 550450 h 864298"/>
              <a:gd name="connsiteX50" fmla="*/ 535686 w 1516761"/>
              <a:gd name="connsiteY50" fmla="*/ 546735 h 864298"/>
              <a:gd name="connsiteX51" fmla="*/ 551879 w 1516761"/>
              <a:gd name="connsiteY51" fmla="*/ 537401 h 864298"/>
              <a:gd name="connsiteX52" fmla="*/ 560927 w 1516761"/>
              <a:gd name="connsiteY52" fmla="*/ 532257 h 864298"/>
              <a:gd name="connsiteX53" fmla="*/ 570262 w 1516761"/>
              <a:gd name="connsiteY53" fmla="*/ 526447 h 864298"/>
              <a:gd name="connsiteX54" fmla="*/ 582359 w 1516761"/>
              <a:gd name="connsiteY54" fmla="*/ 518350 h 864298"/>
              <a:gd name="connsiteX55" fmla="*/ 595217 w 1516761"/>
              <a:gd name="connsiteY55" fmla="*/ 509588 h 864298"/>
              <a:gd name="connsiteX56" fmla="*/ 612743 w 1516761"/>
              <a:gd name="connsiteY56" fmla="*/ 500444 h 864298"/>
              <a:gd name="connsiteX57" fmla="*/ 625412 w 1516761"/>
              <a:gd name="connsiteY57" fmla="*/ 494919 h 864298"/>
              <a:gd name="connsiteX58" fmla="*/ 638747 w 1516761"/>
              <a:gd name="connsiteY58" fmla="*/ 486347 h 864298"/>
              <a:gd name="connsiteX59" fmla="*/ 655415 w 1516761"/>
              <a:gd name="connsiteY59" fmla="*/ 476822 h 864298"/>
              <a:gd name="connsiteX60" fmla="*/ 677037 w 1516761"/>
              <a:gd name="connsiteY60" fmla="*/ 467297 h 864298"/>
              <a:gd name="connsiteX61" fmla="*/ 690086 w 1516761"/>
              <a:gd name="connsiteY61" fmla="*/ 458438 h 864298"/>
              <a:gd name="connsiteX62" fmla="*/ 707231 w 1516761"/>
              <a:gd name="connsiteY62" fmla="*/ 448437 h 864298"/>
              <a:gd name="connsiteX63" fmla="*/ 715518 w 1516761"/>
              <a:gd name="connsiteY63" fmla="*/ 444341 h 864298"/>
              <a:gd name="connsiteX64" fmla="*/ 719519 w 1516761"/>
              <a:gd name="connsiteY64" fmla="*/ 444341 h 864298"/>
              <a:gd name="connsiteX65" fmla="*/ 732187 w 1516761"/>
              <a:gd name="connsiteY65" fmla="*/ 439960 h 864298"/>
              <a:gd name="connsiteX66" fmla="*/ 737521 w 1516761"/>
              <a:gd name="connsiteY66" fmla="*/ 431006 h 864298"/>
              <a:gd name="connsiteX67" fmla="*/ 745331 w 1516761"/>
              <a:gd name="connsiteY67" fmla="*/ 431006 h 864298"/>
              <a:gd name="connsiteX68" fmla="*/ 758762 w 1516761"/>
              <a:gd name="connsiteY68" fmla="*/ 420719 h 864298"/>
              <a:gd name="connsiteX69" fmla="*/ 775811 w 1516761"/>
              <a:gd name="connsiteY69" fmla="*/ 411766 h 864298"/>
              <a:gd name="connsiteX70" fmla="*/ 788575 w 1516761"/>
              <a:gd name="connsiteY70" fmla="*/ 403384 h 864298"/>
              <a:gd name="connsiteX71" fmla="*/ 796671 w 1516761"/>
              <a:gd name="connsiteY71" fmla="*/ 398621 h 864298"/>
              <a:gd name="connsiteX72" fmla="*/ 818483 w 1516761"/>
              <a:gd name="connsiteY72" fmla="*/ 384143 h 864298"/>
              <a:gd name="connsiteX73" fmla="*/ 830771 w 1516761"/>
              <a:gd name="connsiteY73" fmla="*/ 384143 h 864298"/>
              <a:gd name="connsiteX74" fmla="*/ 861727 w 1516761"/>
              <a:gd name="connsiteY74" fmla="*/ 357188 h 864298"/>
              <a:gd name="connsiteX75" fmla="*/ 878015 w 1516761"/>
              <a:gd name="connsiteY75" fmla="*/ 348234 h 864298"/>
              <a:gd name="connsiteX76" fmla="*/ 882396 w 1516761"/>
              <a:gd name="connsiteY76" fmla="*/ 348234 h 864298"/>
              <a:gd name="connsiteX77" fmla="*/ 899636 w 1516761"/>
              <a:gd name="connsiteY77" fmla="*/ 338328 h 864298"/>
              <a:gd name="connsiteX78" fmla="*/ 904399 w 1516761"/>
              <a:gd name="connsiteY78" fmla="*/ 333947 h 864298"/>
              <a:gd name="connsiteX79" fmla="*/ 912209 w 1516761"/>
              <a:gd name="connsiteY79" fmla="*/ 329375 h 864298"/>
              <a:gd name="connsiteX80" fmla="*/ 916972 w 1516761"/>
              <a:gd name="connsiteY80" fmla="*/ 324422 h 864298"/>
              <a:gd name="connsiteX81" fmla="*/ 925449 w 1516761"/>
              <a:gd name="connsiteY81" fmla="*/ 319850 h 864298"/>
              <a:gd name="connsiteX82" fmla="*/ 929640 w 1516761"/>
              <a:gd name="connsiteY82" fmla="*/ 319850 h 864298"/>
              <a:gd name="connsiteX83" fmla="*/ 938213 w 1516761"/>
              <a:gd name="connsiteY83" fmla="*/ 315087 h 864298"/>
              <a:gd name="connsiteX84" fmla="*/ 947071 w 1516761"/>
              <a:gd name="connsiteY84" fmla="*/ 309753 h 864298"/>
              <a:gd name="connsiteX85" fmla="*/ 964121 w 1516761"/>
              <a:gd name="connsiteY85" fmla="*/ 296228 h 864298"/>
              <a:gd name="connsiteX86" fmla="*/ 977456 w 1516761"/>
              <a:gd name="connsiteY86" fmla="*/ 292322 h 864298"/>
              <a:gd name="connsiteX87" fmla="*/ 985552 w 1516761"/>
              <a:gd name="connsiteY87" fmla="*/ 292322 h 864298"/>
              <a:gd name="connsiteX88" fmla="*/ 994315 w 1516761"/>
              <a:gd name="connsiteY88" fmla="*/ 283178 h 864298"/>
              <a:gd name="connsiteX89" fmla="*/ 1002697 w 1516761"/>
              <a:gd name="connsiteY89" fmla="*/ 278606 h 864298"/>
              <a:gd name="connsiteX90" fmla="*/ 1011174 w 1516761"/>
              <a:gd name="connsiteY90" fmla="*/ 273844 h 864298"/>
              <a:gd name="connsiteX91" fmla="*/ 1028414 w 1516761"/>
              <a:gd name="connsiteY91" fmla="*/ 263938 h 864298"/>
              <a:gd name="connsiteX92" fmla="*/ 1032605 w 1516761"/>
              <a:gd name="connsiteY92" fmla="*/ 259937 h 864298"/>
              <a:gd name="connsiteX93" fmla="*/ 1045369 w 1516761"/>
              <a:gd name="connsiteY93" fmla="*/ 259937 h 864298"/>
              <a:gd name="connsiteX94" fmla="*/ 1062800 w 1516761"/>
              <a:gd name="connsiteY94" fmla="*/ 245840 h 864298"/>
              <a:gd name="connsiteX95" fmla="*/ 1071753 w 1516761"/>
              <a:gd name="connsiteY95" fmla="*/ 241935 h 864298"/>
              <a:gd name="connsiteX96" fmla="*/ 1076325 w 1516761"/>
              <a:gd name="connsiteY96" fmla="*/ 241935 h 864298"/>
              <a:gd name="connsiteX97" fmla="*/ 1084231 w 1516761"/>
              <a:gd name="connsiteY97" fmla="*/ 232791 h 864298"/>
              <a:gd name="connsiteX98" fmla="*/ 1092327 w 1516761"/>
              <a:gd name="connsiteY98" fmla="*/ 228029 h 864298"/>
              <a:gd name="connsiteX99" fmla="*/ 1100900 w 1516761"/>
              <a:gd name="connsiteY99" fmla="*/ 228029 h 864298"/>
              <a:gd name="connsiteX100" fmla="*/ 1118521 w 1516761"/>
              <a:gd name="connsiteY100" fmla="*/ 205169 h 864298"/>
              <a:gd name="connsiteX101" fmla="*/ 1126712 w 1516761"/>
              <a:gd name="connsiteY101" fmla="*/ 205169 h 864298"/>
              <a:gd name="connsiteX102" fmla="*/ 1131094 w 1516761"/>
              <a:gd name="connsiteY102" fmla="*/ 199930 h 864298"/>
              <a:gd name="connsiteX103" fmla="*/ 1139762 w 1516761"/>
              <a:gd name="connsiteY103" fmla="*/ 195834 h 864298"/>
              <a:gd name="connsiteX104" fmla="*/ 1148906 w 1516761"/>
              <a:gd name="connsiteY104" fmla="*/ 191453 h 864298"/>
              <a:gd name="connsiteX105" fmla="*/ 1156240 w 1516761"/>
              <a:gd name="connsiteY105" fmla="*/ 185928 h 864298"/>
              <a:gd name="connsiteX106" fmla="*/ 1161383 w 1516761"/>
              <a:gd name="connsiteY106" fmla="*/ 185928 h 864298"/>
              <a:gd name="connsiteX107" fmla="*/ 1169956 w 1516761"/>
              <a:gd name="connsiteY107" fmla="*/ 176403 h 864298"/>
              <a:gd name="connsiteX108" fmla="*/ 1169956 w 1516761"/>
              <a:gd name="connsiteY108" fmla="*/ 173069 h 864298"/>
              <a:gd name="connsiteX109" fmla="*/ 1177671 w 1516761"/>
              <a:gd name="connsiteY109" fmla="*/ 173069 h 864298"/>
              <a:gd name="connsiteX110" fmla="*/ 1177671 w 1516761"/>
              <a:gd name="connsiteY110" fmla="*/ 168307 h 864298"/>
              <a:gd name="connsiteX111" fmla="*/ 1186244 w 1516761"/>
              <a:gd name="connsiteY111" fmla="*/ 168307 h 864298"/>
              <a:gd name="connsiteX112" fmla="*/ 1199293 w 1516761"/>
              <a:gd name="connsiteY112" fmla="*/ 154210 h 864298"/>
              <a:gd name="connsiteX113" fmla="*/ 1219772 w 1516761"/>
              <a:gd name="connsiteY113" fmla="*/ 149638 h 864298"/>
              <a:gd name="connsiteX114" fmla="*/ 1233868 w 1516761"/>
              <a:gd name="connsiteY114" fmla="*/ 149638 h 864298"/>
              <a:gd name="connsiteX115" fmla="*/ 1242822 w 1516761"/>
              <a:gd name="connsiteY115" fmla="*/ 140494 h 864298"/>
              <a:gd name="connsiteX116" fmla="*/ 1256062 w 1516761"/>
              <a:gd name="connsiteY116" fmla="*/ 140494 h 864298"/>
              <a:gd name="connsiteX117" fmla="*/ 1260062 w 1516761"/>
              <a:gd name="connsiteY117" fmla="*/ 135160 h 864298"/>
              <a:gd name="connsiteX118" fmla="*/ 1268349 w 1516761"/>
              <a:gd name="connsiteY118" fmla="*/ 130778 h 864298"/>
              <a:gd name="connsiteX119" fmla="*/ 1284827 w 1516761"/>
              <a:gd name="connsiteY119" fmla="*/ 130778 h 864298"/>
              <a:gd name="connsiteX120" fmla="*/ 1289304 w 1516761"/>
              <a:gd name="connsiteY120" fmla="*/ 126302 h 864298"/>
              <a:gd name="connsiteX121" fmla="*/ 1293971 w 1516761"/>
              <a:gd name="connsiteY121" fmla="*/ 126302 h 864298"/>
              <a:gd name="connsiteX122" fmla="*/ 1311878 w 1516761"/>
              <a:gd name="connsiteY122" fmla="*/ 103156 h 864298"/>
              <a:gd name="connsiteX123" fmla="*/ 1324356 w 1516761"/>
              <a:gd name="connsiteY123" fmla="*/ 103156 h 864298"/>
              <a:gd name="connsiteX124" fmla="*/ 1324356 w 1516761"/>
              <a:gd name="connsiteY124" fmla="*/ 98393 h 864298"/>
              <a:gd name="connsiteX125" fmla="*/ 1332643 w 1516761"/>
              <a:gd name="connsiteY125" fmla="*/ 84296 h 864298"/>
              <a:gd name="connsiteX126" fmla="*/ 1350931 w 1516761"/>
              <a:gd name="connsiteY126" fmla="*/ 84296 h 864298"/>
              <a:gd name="connsiteX127" fmla="*/ 1365409 w 1516761"/>
              <a:gd name="connsiteY127" fmla="*/ 70676 h 864298"/>
              <a:gd name="connsiteX128" fmla="*/ 1392364 w 1516761"/>
              <a:gd name="connsiteY128" fmla="*/ 70676 h 864298"/>
              <a:gd name="connsiteX129" fmla="*/ 1392364 w 1516761"/>
              <a:gd name="connsiteY129" fmla="*/ 57150 h 864298"/>
              <a:gd name="connsiteX130" fmla="*/ 1404080 w 1516761"/>
              <a:gd name="connsiteY130" fmla="*/ 57150 h 864298"/>
              <a:gd name="connsiteX131" fmla="*/ 1422749 w 1516761"/>
              <a:gd name="connsiteY131" fmla="*/ 38481 h 864298"/>
              <a:gd name="connsiteX132" fmla="*/ 1422749 w 1516761"/>
              <a:gd name="connsiteY132" fmla="*/ 33147 h 864298"/>
              <a:gd name="connsiteX133" fmla="*/ 1434846 w 1516761"/>
              <a:gd name="connsiteY133" fmla="*/ 33147 h 864298"/>
              <a:gd name="connsiteX134" fmla="*/ 1434846 w 1516761"/>
              <a:gd name="connsiteY134" fmla="*/ 11525 h 864298"/>
              <a:gd name="connsiteX135" fmla="*/ 1444562 w 1516761"/>
              <a:gd name="connsiteY135" fmla="*/ 11525 h 864298"/>
              <a:gd name="connsiteX136" fmla="*/ 1444562 w 1516761"/>
              <a:gd name="connsiteY136" fmla="*/ 0 h 864298"/>
              <a:gd name="connsiteX137" fmla="*/ 1516761 w 1516761"/>
              <a:gd name="connsiteY137" fmla="*/ 0 h 86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516761" h="864298">
                <a:moveTo>
                  <a:pt x="0" y="864299"/>
                </a:moveTo>
                <a:lnTo>
                  <a:pt x="69818" y="864299"/>
                </a:lnTo>
                <a:lnTo>
                  <a:pt x="71819" y="864299"/>
                </a:lnTo>
                <a:lnTo>
                  <a:pt x="79343" y="850297"/>
                </a:lnTo>
                <a:lnTo>
                  <a:pt x="87440" y="842010"/>
                </a:lnTo>
                <a:lnTo>
                  <a:pt x="95155" y="833628"/>
                </a:lnTo>
                <a:lnTo>
                  <a:pt x="102965" y="826103"/>
                </a:lnTo>
                <a:lnTo>
                  <a:pt x="110300" y="819340"/>
                </a:lnTo>
                <a:lnTo>
                  <a:pt x="116015" y="814388"/>
                </a:lnTo>
                <a:lnTo>
                  <a:pt x="123539" y="810578"/>
                </a:lnTo>
                <a:lnTo>
                  <a:pt x="127921" y="804482"/>
                </a:lnTo>
                <a:lnTo>
                  <a:pt x="132302" y="799529"/>
                </a:lnTo>
                <a:lnTo>
                  <a:pt x="137065" y="794766"/>
                </a:lnTo>
                <a:lnTo>
                  <a:pt x="141827" y="790194"/>
                </a:lnTo>
                <a:lnTo>
                  <a:pt x="145828" y="786003"/>
                </a:lnTo>
                <a:lnTo>
                  <a:pt x="152781" y="781431"/>
                </a:lnTo>
                <a:lnTo>
                  <a:pt x="158115" y="776478"/>
                </a:lnTo>
                <a:lnTo>
                  <a:pt x="162497" y="772763"/>
                </a:lnTo>
                <a:lnTo>
                  <a:pt x="167069" y="767715"/>
                </a:lnTo>
                <a:lnTo>
                  <a:pt x="174593" y="762953"/>
                </a:lnTo>
                <a:lnTo>
                  <a:pt x="179546" y="758666"/>
                </a:lnTo>
                <a:lnTo>
                  <a:pt x="184309" y="754094"/>
                </a:lnTo>
                <a:lnTo>
                  <a:pt x="193072" y="749522"/>
                </a:lnTo>
                <a:lnTo>
                  <a:pt x="201168" y="744760"/>
                </a:lnTo>
                <a:lnTo>
                  <a:pt x="206121" y="739997"/>
                </a:lnTo>
                <a:lnTo>
                  <a:pt x="214027" y="735997"/>
                </a:lnTo>
                <a:lnTo>
                  <a:pt x="218599" y="731044"/>
                </a:lnTo>
                <a:lnTo>
                  <a:pt x="222980" y="726281"/>
                </a:lnTo>
                <a:lnTo>
                  <a:pt x="231172" y="721328"/>
                </a:lnTo>
                <a:lnTo>
                  <a:pt x="240030" y="716756"/>
                </a:lnTo>
                <a:lnTo>
                  <a:pt x="248412" y="712756"/>
                </a:lnTo>
                <a:lnTo>
                  <a:pt x="251936" y="707422"/>
                </a:lnTo>
                <a:lnTo>
                  <a:pt x="260699" y="703040"/>
                </a:lnTo>
                <a:lnTo>
                  <a:pt x="274225" y="694754"/>
                </a:lnTo>
                <a:lnTo>
                  <a:pt x="291084" y="684848"/>
                </a:lnTo>
                <a:lnTo>
                  <a:pt x="308705" y="675894"/>
                </a:lnTo>
                <a:lnTo>
                  <a:pt x="329565" y="662178"/>
                </a:lnTo>
                <a:lnTo>
                  <a:pt x="355759" y="647890"/>
                </a:lnTo>
                <a:lnTo>
                  <a:pt x="372809" y="638747"/>
                </a:lnTo>
                <a:lnTo>
                  <a:pt x="394049" y="624650"/>
                </a:lnTo>
                <a:lnTo>
                  <a:pt x="419672" y="611219"/>
                </a:lnTo>
                <a:lnTo>
                  <a:pt x="445199" y="597122"/>
                </a:lnTo>
                <a:lnTo>
                  <a:pt x="466916" y="583216"/>
                </a:lnTo>
                <a:lnTo>
                  <a:pt x="475583" y="578834"/>
                </a:lnTo>
                <a:lnTo>
                  <a:pt x="484156" y="574072"/>
                </a:lnTo>
                <a:lnTo>
                  <a:pt x="492252" y="569119"/>
                </a:lnTo>
                <a:lnTo>
                  <a:pt x="501206" y="564166"/>
                </a:lnTo>
                <a:lnTo>
                  <a:pt x="509492" y="559594"/>
                </a:lnTo>
                <a:lnTo>
                  <a:pt x="523399" y="554641"/>
                </a:lnTo>
                <a:lnTo>
                  <a:pt x="527018" y="550450"/>
                </a:lnTo>
                <a:lnTo>
                  <a:pt x="535686" y="546735"/>
                </a:lnTo>
                <a:lnTo>
                  <a:pt x="551879" y="537401"/>
                </a:lnTo>
                <a:lnTo>
                  <a:pt x="560927" y="532257"/>
                </a:lnTo>
                <a:lnTo>
                  <a:pt x="570262" y="526447"/>
                </a:lnTo>
                <a:lnTo>
                  <a:pt x="582359" y="518350"/>
                </a:lnTo>
                <a:lnTo>
                  <a:pt x="595217" y="509588"/>
                </a:lnTo>
                <a:lnTo>
                  <a:pt x="612743" y="500444"/>
                </a:lnTo>
                <a:lnTo>
                  <a:pt x="625412" y="494919"/>
                </a:lnTo>
                <a:lnTo>
                  <a:pt x="638747" y="486347"/>
                </a:lnTo>
                <a:lnTo>
                  <a:pt x="655415" y="476822"/>
                </a:lnTo>
                <a:lnTo>
                  <a:pt x="677037" y="467297"/>
                </a:lnTo>
                <a:lnTo>
                  <a:pt x="690086" y="458438"/>
                </a:lnTo>
                <a:lnTo>
                  <a:pt x="707231" y="448437"/>
                </a:lnTo>
                <a:lnTo>
                  <a:pt x="715518" y="444341"/>
                </a:lnTo>
                <a:lnTo>
                  <a:pt x="719519" y="444341"/>
                </a:lnTo>
                <a:lnTo>
                  <a:pt x="732187" y="439960"/>
                </a:lnTo>
                <a:lnTo>
                  <a:pt x="737521" y="431006"/>
                </a:lnTo>
                <a:lnTo>
                  <a:pt x="745331" y="431006"/>
                </a:lnTo>
                <a:lnTo>
                  <a:pt x="758762" y="420719"/>
                </a:lnTo>
                <a:lnTo>
                  <a:pt x="775811" y="411766"/>
                </a:lnTo>
                <a:lnTo>
                  <a:pt x="788575" y="403384"/>
                </a:lnTo>
                <a:lnTo>
                  <a:pt x="796671" y="398621"/>
                </a:lnTo>
                <a:lnTo>
                  <a:pt x="818483" y="384143"/>
                </a:lnTo>
                <a:lnTo>
                  <a:pt x="830771" y="384143"/>
                </a:lnTo>
                <a:lnTo>
                  <a:pt x="861727" y="357188"/>
                </a:lnTo>
                <a:lnTo>
                  <a:pt x="878015" y="348234"/>
                </a:lnTo>
                <a:lnTo>
                  <a:pt x="882396" y="348234"/>
                </a:lnTo>
                <a:lnTo>
                  <a:pt x="899636" y="338328"/>
                </a:lnTo>
                <a:lnTo>
                  <a:pt x="904399" y="333947"/>
                </a:lnTo>
                <a:lnTo>
                  <a:pt x="912209" y="329375"/>
                </a:lnTo>
                <a:lnTo>
                  <a:pt x="916972" y="324422"/>
                </a:lnTo>
                <a:lnTo>
                  <a:pt x="925449" y="319850"/>
                </a:lnTo>
                <a:lnTo>
                  <a:pt x="929640" y="319850"/>
                </a:lnTo>
                <a:lnTo>
                  <a:pt x="938213" y="315087"/>
                </a:lnTo>
                <a:lnTo>
                  <a:pt x="947071" y="309753"/>
                </a:lnTo>
                <a:lnTo>
                  <a:pt x="964121" y="296228"/>
                </a:lnTo>
                <a:lnTo>
                  <a:pt x="977456" y="292322"/>
                </a:lnTo>
                <a:lnTo>
                  <a:pt x="985552" y="292322"/>
                </a:lnTo>
                <a:lnTo>
                  <a:pt x="994315" y="283178"/>
                </a:lnTo>
                <a:lnTo>
                  <a:pt x="1002697" y="278606"/>
                </a:lnTo>
                <a:lnTo>
                  <a:pt x="1011174" y="273844"/>
                </a:lnTo>
                <a:lnTo>
                  <a:pt x="1028414" y="263938"/>
                </a:lnTo>
                <a:lnTo>
                  <a:pt x="1032605" y="259937"/>
                </a:lnTo>
                <a:lnTo>
                  <a:pt x="1045369" y="259937"/>
                </a:lnTo>
                <a:lnTo>
                  <a:pt x="1062800" y="245840"/>
                </a:lnTo>
                <a:lnTo>
                  <a:pt x="1071753" y="241935"/>
                </a:lnTo>
                <a:lnTo>
                  <a:pt x="1076325" y="241935"/>
                </a:lnTo>
                <a:lnTo>
                  <a:pt x="1084231" y="232791"/>
                </a:lnTo>
                <a:lnTo>
                  <a:pt x="1092327" y="228029"/>
                </a:lnTo>
                <a:lnTo>
                  <a:pt x="1100900" y="228029"/>
                </a:lnTo>
                <a:lnTo>
                  <a:pt x="1118521" y="205169"/>
                </a:lnTo>
                <a:lnTo>
                  <a:pt x="1126712" y="205169"/>
                </a:lnTo>
                <a:lnTo>
                  <a:pt x="1131094" y="199930"/>
                </a:lnTo>
                <a:lnTo>
                  <a:pt x="1139762" y="195834"/>
                </a:lnTo>
                <a:lnTo>
                  <a:pt x="1148906" y="191453"/>
                </a:lnTo>
                <a:lnTo>
                  <a:pt x="1156240" y="185928"/>
                </a:lnTo>
                <a:lnTo>
                  <a:pt x="1161383" y="185928"/>
                </a:lnTo>
                <a:lnTo>
                  <a:pt x="1169956" y="176403"/>
                </a:lnTo>
                <a:lnTo>
                  <a:pt x="1169956" y="173069"/>
                </a:lnTo>
                <a:lnTo>
                  <a:pt x="1177671" y="173069"/>
                </a:lnTo>
                <a:lnTo>
                  <a:pt x="1177671" y="168307"/>
                </a:lnTo>
                <a:lnTo>
                  <a:pt x="1186244" y="168307"/>
                </a:lnTo>
                <a:lnTo>
                  <a:pt x="1199293" y="154210"/>
                </a:lnTo>
                <a:lnTo>
                  <a:pt x="1219772" y="149638"/>
                </a:lnTo>
                <a:lnTo>
                  <a:pt x="1233868" y="149638"/>
                </a:lnTo>
                <a:lnTo>
                  <a:pt x="1242822" y="140494"/>
                </a:lnTo>
                <a:lnTo>
                  <a:pt x="1256062" y="140494"/>
                </a:lnTo>
                <a:lnTo>
                  <a:pt x="1260062" y="135160"/>
                </a:lnTo>
                <a:lnTo>
                  <a:pt x="1268349" y="130778"/>
                </a:lnTo>
                <a:lnTo>
                  <a:pt x="1284827" y="130778"/>
                </a:lnTo>
                <a:lnTo>
                  <a:pt x="1289304" y="126302"/>
                </a:lnTo>
                <a:lnTo>
                  <a:pt x="1293971" y="126302"/>
                </a:lnTo>
                <a:lnTo>
                  <a:pt x="1311878" y="103156"/>
                </a:lnTo>
                <a:lnTo>
                  <a:pt x="1324356" y="103156"/>
                </a:lnTo>
                <a:lnTo>
                  <a:pt x="1324356" y="98393"/>
                </a:lnTo>
                <a:lnTo>
                  <a:pt x="1332643" y="84296"/>
                </a:lnTo>
                <a:lnTo>
                  <a:pt x="1350931" y="84296"/>
                </a:lnTo>
                <a:lnTo>
                  <a:pt x="1365409" y="70676"/>
                </a:lnTo>
                <a:lnTo>
                  <a:pt x="1392364" y="70676"/>
                </a:lnTo>
                <a:lnTo>
                  <a:pt x="1392364" y="57150"/>
                </a:lnTo>
                <a:lnTo>
                  <a:pt x="1404080" y="57150"/>
                </a:lnTo>
                <a:lnTo>
                  <a:pt x="1422749" y="38481"/>
                </a:lnTo>
                <a:lnTo>
                  <a:pt x="1422749" y="33147"/>
                </a:lnTo>
                <a:lnTo>
                  <a:pt x="1434846" y="33147"/>
                </a:lnTo>
                <a:lnTo>
                  <a:pt x="1434846" y="11525"/>
                </a:lnTo>
                <a:lnTo>
                  <a:pt x="1444562" y="11525"/>
                </a:lnTo>
                <a:lnTo>
                  <a:pt x="1444562" y="0"/>
                </a:lnTo>
                <a:lnTo>
                  <a:pt x="1516761" y="0"/>
                </a:lnTo>
              </a:path>
            </a:pathLst>
          </a:custGeom>
          <a:noFill/>
          <a:ln w="19050" cap="flat">
            <a:solidFill>
              <a:schemeClr val="accent5">
                <a:lumMod val="75000"/>
              </a:schemeClr>
            </a:solidFill>
            <a:prstDash val="solid"/>
            <a:miter/>
          </a:ln>
        </p:spPr>
        <p:txBody>
          <a:bodyPr rtlCol="0" anchor="ctr"/>
          <a:lstStyle/>
          <a:p>
            <a:endParaRPr lang="en-US"/>
          </a:p>
        </p:txBody>
      </p:sp>
      <p:sp>
        <p:nvSpPr>
          <p:cNvPr id="296" name="Graphic 247">
            <a:extLst>
              <a:ext uri="{FF2B5EF4-FFF2-40B4-BE49-F238E27FC236}">
                <a16:creationId xmlns:a16="http://schemas.microsoft.com/office/drawing/2014/main" id="{A3BBECBA-7AF1-4279-9774-95E38B821D1C}"/>
              </a:ext>
            </a:extLst>
          </p:cNvPr>
          <p:cNvSpPr/>
          <p:nvPr/>
        </p:nvSpPr>
        <p:spPr>
          <a:xfrm>
            <a:off x="3918337" y="3872440"/>
            <a:ext cx="1749038" cy="1043061"/>
          </a:xfrm>
          <a:custGeom>
            <a:avLst/>
            <a:gdLst>
              <a:gd name="connsiteX0" fmla="*/ 0 w 9975532"/>
              <a:gd name="connsiteY0" fmla="*/ 5609654 h 5609653"/>
              <a:gd name="connsiteX1" fmla="*/ 453009 w 9975532"/>
              <a:gd name="connsiteY1" fmla="*/ 5609654 h 5609653"/>
              <a:gd name="connsiteX2" fmla="*/ 514160 w 9975532"/>
              <a:gd name="connsiteY2" fmla="*/ 5505164 h 5609653"/>
              <a:gd name="connsiteX3" fmla="*/ 594836 w 9975532"/>
              <a:gd name="connsiteY3" fmla="*/ 5437537 h 5609653"/>
              <a:gd name="connsiteX4" fmla="*/ 655892 w 9975532"/>
              <a:gd name="connsiteY4" fmla="*/ 5381625 h 5609653"/>
              <a:gd name="connsiteX5" fmla="*/ 685895 w 9975532"/>
              <a:gd name="connsiteY5" fmla="*/ 5347812 h 5609653"/>
              <a:gd name="connsiteX6" fmla="*/ 745712 w 9975532"/>
              <a:gd name="connsiteY6" fmla="*/ 5315236 h 5609653"/>
              <a:gd name="connsiteX7" fmla="*/ 769144 w 9975532"/>
              <a:gd name="connsiteY7" fmla="*/ 5286661 h 5609653"/>
              <a:gd name="connsiteX8" fmla="*/ 822484 w 9975532"/>
              <a:gd name="connsiteY8" fmla="*/ 5254085 h 5609653"/>
              <a:gd name="connsiteX9" fmla="*/ 882301 w 9975532"/>
              <a:gd name="connsiteY9" fmla="*/ 5196840 h 5609653"/>
              <a:gd name="connsiteX10" fmla="*/ 912209 w 9975532"/>
              <a:gd name="connsiteY10" fmla="*/ 5165694 h 5609653"/>
              <a:gd name="connsiteX11" fmla="*/ 994220 w 9975532"/>
              <a:gd name="connsiteY11" fmla="*/ 5105876 h 5609653"/>
              <a:gd name="connsiteX12" fmla="*/ 1026700 w 9975532"/>
              <a:gd name="connsiteY12" fmla="*/ 5077206 h 5609653"/>
              <a:gd name="connsiteX13" fmla="*/ 1139857 w 9975532"/>
              <a:gd name="connsiteY13" fmla="*/ 4982242 h 5609653"/>
              <a:gd name="connsiteX14" fmla="*/ 1247870 w 9975532"/>
              <a:gd name="connsiteY14" fmla="*/ 4927664 h 5609653"/>
              <a:gd name="connsiteX15" fmla="*/ 1299877 w 9975532"/>
              <a:gd name="connsiteY15" fmla="*/ 4891183 h 5609653"/>
              <a:gd name="connsiteX16" fmla="*/ 1389602 w 9975532"/>
              <a:gd name="connsiteY16" fmla="*/ 4833938 h 5609653"/>
              <a:gd name="connsiteX17" fmla="*/ 1414367 w 9975532"/>
              <a:gd name="connsiteY17" fmla="*/ 4805267 h 5609653"/>
              <a:gd name="connsiteX18" fmla="*/ 1472946 w 9975532"/>
              <a:gd name="connsiteY18" fmla="*/ 4772787 h 5609653"/>
              <a:gd name="connsiteX19" fmla="*/ 1498854 w 9975532"/>
              <a:gd name="connsiteY19" fmla="*/ 4749451 h 5609653"/>
              <a:gd name="connsiteX20" fmla="*/ 1587341 w 9975532"/>
              <a:gd name="connsiteY20" fmla="*/ 4710398 h 5609653"/>
              <a:gd name="connsiteX21" fmla="*/ 1670590 w 9975532"/>
              <a:gd name="connsiteY21" fmla="*/ 4653153 h 5609653"/>
              <a:gd name="connsiteX22" fmla="*/ 1697927 w 9975532"/>
              <a:gd name="connsiteY22" fmla="*/ 4624578 h 5609653"/>
              <a:gd name="connsiteX23" fmla="*/ 1752600 w 9975532"/>
              <a:gd name="connsiteY23" fmla="*/ 4592003 h 5609653"/>
              <a:gd name="connsiteX24" fmla="*/ 1808798 w 9975532"/>
              <a:gd name="connsiteY24" fmla="*/ 4565999 h 5609653"/>
              <a:gd name="connsiteX25" fmla="*/ 1866995 w 9975532"/>
              <a:gd name="connsiteY25" fmla="*/ 4532090 h 5609653"/>
              <a:gd name="connsiteX26" fmla="*/ 1952911 w 9975532"/>
              <a:gd name="connsiteY26" fmla="*/ 4474940 h 5609653"/>
              <a:gd name="connsiteX27" fmla="*/ 2039112 w 9975532"/>
              <a:gd name="connsiteY27" fmla="*/ 4443698 h 5609653"/>
              <a:gd name="connsiteX28" fmla="*/ 2092071 w 9975532"/>
              <a:gd name="connsiteY28" fmla="*/ 4409885 h 5609653"/>
              <a:gd name="connsiteX29" fmla="*/ 2232565 w 9975532"/>
              <a:gd name="connsiteY29" fmla="*/ 4317492 h 5609653"/>
              <a:gd name="connsiteX30" fmla="*/ 2291144 w 9975532"/>
              <a:gd name="connsiteY30" fmla="*/ 4290156 h 5609653"/>
              <a:gd name="connsiteX31" fmla="*/ 2347055 w 9975532"/>
              <a:gd name="connsiteY31" fmla="*/ 4257675 h 5609653"/>
              <a:gd name="connsiteX32" fmla="*/ 2427732 w 9975532"/>
              <a:gd name="connsiteY32" fmla="*/ 4229005 h 5609653"/>
              <a:gd name="connsiteX33" fmla="*/ 2487549 w 9975532"/>
              <a:gd name="connsiteY33" fmla="*/ 4196525 h 5609653"/>
              <a:gd name="connsiteX34" fmla="*/ 2514886 w 9975532"/>
              <a:gd name="connsiteY34" fmla="*/ 4169188 h 5609653"/>
              <a:gd name="connsiteX35" fmla="*/ 2600706 w 9975532"/>
              <a:gd name="connsiteY35" fmla="*/ 4140613 h 5609653"/>
              <a:gd name="connsiteX36" fmla="*/ 2652808 w 9975532"/>
              <a:gd name="connsiteY36" fmla="*/ 4109371 h 5609653"/>
              <a:gd name="connsiteX37" fmla="*/ 2704814 w 9975532"/>
              <a:gd name="connsiteY37" fmla="*/ 4086035 h 5609653"/>
              <a:gd name="connsiteX38" fmla="*/ 2769870 w 9975532"/>
              <a:gd name="connsiteY38" fmla="*/ 4053459 h 5609653"/>
              <a:gd name="connsiteX39" fmla="*/ 2883027 w 9975532"/>
              <a:gd name="connsiteY39" fmla="*/ 3988403 h 5609653"/>
              <a:gd name="connsiteX40" fmla="*/ 2940272 w 9975532"/>
              <a:gd name="connsiteY40" fmla="*/ 3957161 h 5609653"/>
              <a:gd name="connsiteX41" fmla="*/ 3046953 w 9975532"/>
              <a:gd name="connsiteY41" fmla="*/ 3898678 h 5609653"/>
              <a:gd name="connsiteX42" fmla="*/ 3075528 w 9975532"/>
              <a:gd name="connsiteY42" fmla="*/ 3871341 h 5609653"/>
              <a:gd name="connsiteX43" fmla="*/ 3166586 w 9975532"/>
              <a:gd name="connsiteY43" fmla="*/ 3836194 h 5609653"/>
              <a:gd name="connsiteX44" fmla="*/ 3217355 w 9975532"/>
              <a:gd name="connsiteY44" fmla="*/ 3802380 h 5609653"/>
              <a:gd name="connsiteX45" fmla="*/ 3273266 w 9975532"/>
              <a:gd name="connsiteY45" fmla="*/ 3776377 h 5609653"/>
              <a:gd name="connsiteX46" fmla="*/ 3301841 w 9975532"/>
              <a:gd name="connsiteY46" fmla="*/ 3747707 h 5609653"/>
              <a:gd name="connsiteX47" fmla="*/ 3357848 w 9975532"/>
              <a:gd name="connsiteY47" fmla="*/ 3747707 h 5609653"/>
              <a:gd name="connsiteX48" fmla="*/ 3439763 w 9975532"/>
              <a:gd name="connsiteY48" fmla="*/ 3686651 h 5609653"/>
              <a:gd name="connsiteX49" fmla="*/ 3500914 w 9975532"/>
              <a:gd name="connsiteY49" fmla="*/ 3656743 h 5609653"/>
              <a:gd name="connsiteX50" fmla="*/ 3556826 w 9975532"/>
              <a:gd name="connsiteY50" fmla="*/ 3628073 h 5609653"/>
              <a:gd name="connsiteX51" fmla="*/ 3638836 w 9975532"/>
              <a:gd name="connsiteY51" fmla="*/ 3566922 h 5609653"/>
              <a:gd name="connsiteX52" fmla="*/ 3668649 w 9975532"/>
              <a:gd name="connsiteY52" fmla="*/ 3566922 h 5609653"/>
              <a:gd name="connsiteX53" fmla="*/ 3751993 w 9975532"/>
              <a:gd name="connsiteY53" fmla="*/ 3506057 h 5609653"/>
              <a:gd name="connsiteX54" fmla="*/ 3785807 w 9975532"/>
              <a:gd name="connsiteY54" fmla="*/ 3478435 h 5609653"/>
              <a:gd name="connsiteX55" fmla="*/ 3837813 w 9975532"/>
              <a:gd name="connsiteY55" fmla="*/ 3444621 h 5609653"/>
              <a:gd name="connsiteX56" fmla="*/ 3897630 w 9975532"/>
              <a:gd name="connsiteY56" fmla="*/ 3414713 h 5609653"/>
              <a:gd name="connsiteX57" fmla="*/ 4008215 w 9975532"/>
              <a:gd name="connsiteY57" fmla="*/ 3353562 h 5609653"/>
              <a:gd name="connsiteX58" fmla="*/ 4120134 w 9975532"/>
              <a:gd name="connsiteY58" fmla="*/ 3292412 h 5609653"/>
              <a:gd name="connsiteX59" fmla="*/ 4205955 w 9975532"/>
              <a:gd name="connsiteY59" fmla="*/ 3261170 h 5609653"/>
              <a:gd name="connsiteX60" fmla="*/ 4321779 w 9975532"/>
              <a:gd name="connsiteY60" fmla="*/ 3174016 h 5609653"/>
              <a:gd name="connsiteX61" fmla="*/ 4399788 w 9975532"/>
              <a:gd name="connsiteY61" fmla="*/ 3144107 h 5609653"/>
              <a:gd name="connsiteX62" fmla="*/ 4485704 w 9975532"/>
              <a:gd name="connsiteY62" fmla="*/ 3083052 h 5609653"/>
              <a:gd name="connsiteX63" fmla="*/ 4598765 w 9975532"/>
              <a:gd name="connsiteY63" fmla="*/ 3024473 h 5609653"/>
              <a:gd name="connsiteX64" fmla="*/ 4684681 w 9975532"/>
              <a:gd name="connsiteY64" fmla="*/ 2994565 h 5609653"/>
              <a:gd name="connsiteX65" fmla="*/ 4800410 w 9975532"/>
              <a:gd name="connsiteY65" fmla="*/ 2962085 h 5609653"/>
              <a:gd name="connsiteX66" fmla="*/ 4821270 w 9975532"/>
              <a:gd name="connsiteY66" fmla="*/ 2934748 h 5609653"/>
              <a:gd name="connsiteX67" fmla="*/ 4903185 w 9975532"/>
              <a:gd name="connsiteY67" fmla="*/ 2903506 h 5609653"/>
              <a:gd name="connsiteX68" fmla="*/ 5020247 w 9975532"/>
              <a:gd name="connsiteY68" fmla="*/ 2815019 h 5609653"/>
              <a:gd name="connsiteX69" fmla="*/ 5191983 w 9975532"/>
              <a:gd name="connsiteY69" fmla="*/ 2720054 h 5609653"/>
              <a:gd name="connsiteX70" fmla="*/ 5216748 w 9975532"/>
              <a:gd name="connsiteY70" fmla="*/ 2720054 h 5609653"/>
              <a:gd name="connsiteX71" fmla="*/ 5358575 w 9975532"/>
              <a:gd name="connsiteY71" fmla="*/ 2599087 h 5609653"/>
              <a:gd name="connsiteX72" fmla="*/ 5418392 w 9975532"/>
              <a:gd name="connsiteY72" fmla="*/ 2569178 h 5609653"/>
              <a:gd name="connsiteX73" fmla="*/ 5501640 w 9975532"/>
              <a:gd name="connsiteY73" fmla="*/ 2539270 h 5609653"/>
              <a:gd name="connsiteX74" fmla="*/ 5638229 w 9975532"/>
              <a:gd name="connsiteY74" fmla="*/ 2413064 h 5609653"/>
              <a:gd name="connsiteX75" fmla="*/ 5752624 w 9975532"/>
              <a:gd name="connsiteY75" fmla="*/ 2357152 h 5609653"/>
              <a:gd name="connsiteX76" fmla="*/ 5861876 w 9975532"/>
              <a:gd name="connsiteY76" fmla="*/ 2329815 h 5609653"/>
              <a:gd name="connsiteX77" fmla="*/ 5919216 w 9975532"/>
              <a:gd name="connsiteY77" fmla="*/ 2297335 h 5609653"/>
              <a:gd name="connsiteX78" fmla="*/ 5919216 w 9975532"/>
              <a:gd name="connsiteY78" fmla="*/ 2269998 h 5609653"/>
              <a:gd name="connsiteX79" fmla="*/ 6060948 w 9975532"/>
              <a:gd name="connsiteY79" fmla="*/ 2204942 h 5609653"/>
              <a:gd name="connsiteX80" fmla="*/ 6291167 w 9975532"/>
              <a:gd name="connsiteY80" fmla="*/ 2086547 h 5609653"/>
              <a:gd name="connsiteX81" fmla="*/ 6341936 w 9975532"/>
              <a:gd name="connsiteY81" fmla="*/ 2054066 h 5609653"/>
              <a:gd name="connsiteX82" fmla="*/ 6401753 w 9975532"/>
              <a:gd name="connsiteY82" fmla="*/ 2024158 h 5609653"/>
              <a:gd name="connsiteX83" fmla="*/ 6512338 w 9975532"/>
              <a:gd name="connsiteY83" fmla="*/ 1999393 h 5609653"/>
              <a:gd name="connsiteX84" fmla="*/ 6656832 w 9975532"/>
              <a:gd name="connsiteY84" fmla="*/ 1877187 h 5609653"/>
              <a:gd name="connsiteX85" fmla="*/ 6793326 w 9975532"/>
              <a:gd name="connsiteY85" fmla="*/ 1783461 h 5609653"/>
              <a:gd name="connsiteX86" fmla="*/ 6879241 w 9975532"/>
              <a:gd name="connsiteY86" fmla="*/ 1783461 h 5609653"/>
              <a:gd name="connsiteX87" fmla="*/ 6992398 w 9975532"/>
              <a:gd name="connsiteY87" fmla="*/ 1689830 h 5609653"/>
              <a:gd name="connsiteX88" fmla="*/ 7047071 w 9975532"/>
              <a:gd name="connsiteY88" fmla="*/ 1689830 h 5609653"/>
              <a:gd name="connsiteX89" fmla="*/ 7164134 w 9975532"/>
              <a:gd name="connsiteY89" fmla="*/ 1598771 h 5609653"/>
              <a:gd name="connsiteX90" fmla="*/ 7213473 w 9975532"/>
              <a:gd name="connsiteY90" fmla="*/ 1598771 h 5609653"/>
              <a:gd name="connsiteX91" fmla="*/ 7360539 w 9975532"/>
              <a:gd name="connsiteY91" fmla="*/ 1420559 h 5609653"/>
              <a:gd name="connsiteX92" fmla="*/ 7409974 w 9975532"/>
              <a:gd name="connsiteY92" fmla="*/ 1420559 h 5609653"/>
              <a:gd name="connsiteX93" fmla="*/ 7582948 w 9975532"/>
              <a:gd name="connsiteY93" fmla="*/ 1300829 h 5609653"/>
              <a:gd name="connsiteX94" fmla="*/ 7667530 w 9975532"/>
              <a:gd name="connsiteY94" fmla="*/ 1300829 h 5609653"/>
              <a:gd name="connsiteX95" fmla="*/ 7667530 w 9975532"/>
              <a:gd name="connsiteY95" fmla="*/ 1244918 h 5609653"/>
              <a:gd name="connsiteX96" fmla="*/ 7862602 w 9975532"/>
              <a:gd name="connsiteY96" fmla="*/ 1123950 h 5609653"/>
              <a:gd name="connsiteX97" fmla="*/ 7862602 w 9975532"/>
              <a:gd name="connsiteY97" fmla="*/ 1086231 h 5609653"/>
              <a:gd name="connsiteX98" fmla="*/ 8086344 w 9975532"/>
              <a:gd name="connsiteY98" fmla="*/ 1086231 h 5609653"/>
              <a:gd name="connsiteX99" fmla="*/ 8113681 w 9975532"/>
              <a:gd name="connsiteY99" fmla="*/ 1054989 h 5609653"/>
              <a:gd name="connsiteX100" fmla="*/ 8146256 w 9975532"/>
              <a:gd name="connsiteY100" fmla="*/ 1030224 h 5609653"/>
              <a:gd name="connsiteX101" fmla="*/ 8204740 w 9975532"/>
              <a:gd name="connsiteY101" fmla="*/ 1030224 h 5609653"/>
              <a:gd name="connsiteX102" fmla="*/ 8288084 w 9975532"/>
              <a:gd name="connsiteY102" fmla="*/ 972979 h 5609653"/>
              <a:gd name="connsiteX103" fmla="*/ 8338757 w 9975532"/>
              <a:gd name="connsiteY103" fmla="*/ 965168 h 5609653"/>
              <a:gd name="connsiteX104" fmla="*/ 8369999 w 9975532"/>
              <a:gd name="connsiteY104" fmla="*/ 940499 h 5609653"/>
              <a:gd name="connsiteX105" fmla="*/ 8457152 w 9975532"/>
              <a:gd name="connsiteY105" fmla="*/ 940499 h 5609653"/>
              <a:gd name="connsiteX106" fmla="*/ 8510492 w 9975532"/>
              <a:gd name="connsiteY106" fmla="*/ 908018 h 5609653"/>
              <a:gd name="connsiteX107" fmla="*/ 8516969 w 9975532"/>
              <a:gd name="connsiteY107" fmla="*/ 876776 h 5609653"/>
              <a:gd name="connsiteX108" fmla="*/ 8631460 w 9975532"/>
              <a:gd name="connsiteY108" fmla="*/ 754475 h 5609653"/>
              <a:gd name="connsiteX109" fmla="*/ 8678323 w 9975532"/>
              <a:gd name="connsiteY109" fmla="*/ 754475 h 5609653"/>
              <a:gd name="connsiteX110" fmla="*/ 8709565 w 9975532"/>
              <a:gd name="connsiteY110" fmla="*/ 733711 h 5609653"/>
              <a:gd name="connsiteX111" fmla="*/ 8709565 w 9975532"/>
              <a:gd name="connsiteY111" fmla="*/ 694658 h 5609653"/>
              <a:gd name="connsiteX112" fmla="*/ 8765381 w 9975532"/>
              <a:gd name="connsiteY112" fmla="*/ 634841 h 5609653"/>
              <a:gd name="connsiteX113" fmla="*/ 8878634 w 9975532"/>
              <a:gd name="connsiteY113" fmla="*/ 634841 h 5609653"/>
              <a:gd name="connsiteX114" fmla="*/ 8878634 w 9975532"/>
              <a:gd name="connsiteY114" fmla="*/ 611410 h 5609653"/>
              <a:gd name="connsiteX115" fmla="*/ 8961882 w 9975532"/>
              <a:gd name="connsiteY115" fmla="*/ 543687 h 5609653"/>
              <a:gd name="connsiteX116" fmla="*/ 8967121 w 9975532"/>
              <a:gd name="connsiteY116" fmla="*/ 512540 h 5609653"/>
              <a:gd name="connsiteX117" fmla="*/ 9150477 w 9975532"/>
              <a:gd name="connsiteY117" fmla="*/ 512540 h 5609653"/>
              <a:gd name="connsiteX118" fmla="*/ 9150477 w 9975532"/>
              <a:gd name="connsiteY118" fmla="*/ 422815 h 5609653"/>
              <a:gd name="connsiteX119" fmla="*/ 9219438 w 9975532"/>
              <a:gd name="connsiteY119" fmla="*/ 422815 h 5609653"/>
              <a:gd name="connsiteX120" fmla="*/ 9301353 w 9975532"/>
              <a:gd name="connsiteY120" fmla="*/ 334328 h 5609653"/>
              <a:gd name="connsiteX121" fmla="*/ 9301353 w 9975532"/>
              <a:gd name="connsiteY121" fmla="*/ 303086 h 5609653"/>
              <a:gd name="connsiteX122" fmla="*/ 9357360 w 9975532"/>
              <a:gd name="connsiteY122" fmla="*/ 303086 h 5609653"/>
              <a:gd name="connsiteX123" fmla="*/ 9357360 w 9975532"/>
              <a:gd name="connsiteY123" fmla="*/ 239363 h 5609653"/>
              <a:gd name="connsiteX124" fmla="*/ 9439275 w 9975532"/>
              <a:gd name="connsiteY124" fmla="*/ 239363 h 5609653"/>
              <a:gd name="connsiteX125" fmla="*/ 9439275 w 9975532"/>
              <a:gd name="connsiteY125" fmla="*/ 92393 h 5609653"/>
              <a:gd name="connsiteX126" fmla="*/ 9470517 w 9975532"/>
              <a:gd name="connsiteY126" fmla="*/ 92393 h 5609653"/>
              <a:gd name="connsiteX127" fmla="*/ 9495187 w 9975532"/>
              <a:gd name="connsiteY127" fmla="*/ 0 h 5609653"/>
              <a:gd name="connsiteX128" fmla="*/ 9975533 w 9975532"/>
              <a:gd name="connsiteY128" fmla="*/ 0 h 560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9975532" h="5609653">
                <a:moveTo>
                  <a:pt x="0" y="5609654"/>
                </a:moveTo>
                <a:lnTo>
                  <a:pt x="453009" y="5609654"/>
                </a:lnTo>
                <a:lnTo>
                  <a:pt x="514160" y="5505164"/>
                </a:lnTo>
                <a:lnTo>
                  <a:pt x="594836" y="5437537"/>
                </a:lnTo>
                <a:lnTo>
                  <a:pt x="655892" y="5381625"/>
                </a:lnTo>
                <a:lnTo>
                  <a:pt x="685895" y="5347812"/>
                </a:lnTo>
                <a:lnTo>
                  <a:pt x="745712" y="5315236"/>
                </a:lnTo>
                <a:lnTo>
                  <a:pt x="769144" y="5286661"/>
                </a:lnTo>
                <a:lnTo>
                  <a:pt x="822484" y="5254085"/>
                </a:lnTo>
                <a:lnTo>
                  <a:pt x="882301" y="5196840"/>
                </a:lnTo>
                <a:lnTo>
                  <a:pt x="912209" y="5165694"/>
                </a:lnTo>
                <a:lnTo>
                  <a:pt x="994220" y="5105876"/>
                </a:lnTo>
                <a:lnTo>
                  <a:pt x="1026700" y="5077206"/>
                </a:lnTo>
                <a:lnTo>
                  <a:pt x="1139857" y="4982242"/>
                </a:lnTo>
                <a:lnTo>
                  <a:pt x="1247870" y="4927664"/>
                </a:lnTo>
                <a:lnTo>
                  <a:pt x="1299877" y="4891183"/>
                </a:lnTo>
                <a:lnTo>
                  <a:pt x="1389602" y="4833938"/>
                </a:lnTo>
                <a:lnTo>
                  <a:pt x="1414367" y="4805267"/>
                </a:lnTo>
                <a:lnTo>
                  <a:pt x="1472946" y="4772787"/>
                </a:lnTo>
                <a:lnTo>
                  <a:pt x="1498854" y="4749451"/>
                </a:lnTo>
                <a:lnTo>
                  <a:pt x="1587341" y="4710398"/>
                </a:lnTo>
                <a:lnTo>
                  <a:pt x="1670590" y="4653153"/>
                </a:lnTo>
                <a:lnTo>
                  <a:pt x="1697927" y="4624578"/>
                </a:lnTo>
                <a:lnTo>
                  <a:pt x="1752600" y="4592003"/>
                </a:lnTo>
                <a:lnTo>
                  <a:pt x="1808798" y="4565999"/>
                </a:lnTo>
                <a:lnTo>
                  <a:pt x="1866995" y="4532090"/>
                </a:lnTo>
                <a:lnTo>
                  <a:pt x="1952911" y="4474940"/>
                </a:lnTo>
                <a:lnTo>
                  <a:pt x="2039112" y="4443698"/>
                </a:lnTo>
                <a:lnTo>
                  <a:pt x="2092071" y="4409885"/>
                </a:lnTo>
                <a:lnTo>
                  <a:pt x="2232565" y="4317492"/>
                </a:lnTo>
                <a:lnTo>
                  <a:pt x="2291144" y="4290156"/>
                </a:lnTo>
                <a:lnTo>
                  <a:pt x="2347055" y="4257675"/>
                </a:lnTo>
                <a:lnTo>
                  <a:pt x="2427732" y="4229005"/>
                </a:lnTo>
                <a:lnTo>
                  <a:pt x="2487549" y="4196525"/>
                </a:lnTo>
                <a:lnTo>
                  <a:pt x="2514886" y="4169188"/>
                </a:lnTo>
                <a:lnTo>
                  <a:pt x="2600706" y="4140613"/>
                </a:lnTo>
                <a:lnTo>
                  <a:pt x="2652808" y="4109371"/>
                </a:lnTo>
                <a:lnTo>
                  <a:pt x="2704814" y="4086035"/>
                </a:lnTo>
                <a:lnTo>
                  <a:pt x="2769870" y="4053459"/>
                </a:lnTo>
                <a:lnTo>
                  <a:pt x="2883027" y="3988403"/>
                </a:lnTo>
                <a:lnTo>
                  <a:pt x="2940272" y="3957161"/>
                </a:lnTo>
                <a:lnTo>
                  <a:pt x="3046953" y="3898678"/>
                </a:lnTo>
                <a:lnTo>
                  <a:pt x="3075528" y="3871341"/>
                </a:lnTo>
                <a:lnTo>
                  <a:pt x="3166586" y="3836194"/>
                </a:lnTo>
                <a:lnTo>
                  <a:pt x="3217355" y="3802380"/>
                </a:lnTo>
                <a:lnTo>
                  <a:pt x="3273266" y="3776377"/>
                </a:lnTo>
                <a:lnTo>
                  <a:pt x="3301841" y="3747707"/>
                </a:lnTo>
                <a:lnTo>
                  <a:pt x="3357848" y="3747707"/>
                </a:lnTo>
                <a:lnTo>
                  <a:pt x="3439763" y="3686651"/>
                </a:lnTo>
                <a:lnTo>
                  <a:pt x="3500914" y="3656743"/>
                </a:lnTo>
                <a:lnTo>
                  <a:pt x="3556826" y="3628073"/>
                </a:lnTo>
                <a:lnTo>
                  <a:pt x="3638836" y="3566922"/>
                </a:lnTo>
                <a:lnTo>
                  <a:pt x="3668649" y="3566922"/>
                </a:lnTo>
                <a:lnTo>
                  <a:pt x="3751993" y="3506057"/>
                </a:lnTo>
                <a:lnTo>
                  <a:pt x="3785807" y="3478435"/>
                </a:lnTo>
                <a:lnTo>
                  <a:pt x="3837813" y="3444621"/>
                </a:lnTo>
                <a:lnTo>
                  <a:pt x="3897630" y="3414713"/>
                </a:lnTo>
                <a:lnTo>
                  <a:pt x="4008215" y="3353562"/>
                </a:lnTo>
                <a:lnTo>
                  <a:pt x="4120134" y="3292412"/>
                </a:lnTo>
                <a:lnTo>
                  <a:pt x="4205955" y="3261170"/>
                </a:lnTo>
                <a:lnTo>
                  <a:pt x="4321779" y="3174016"/>
                </a:lnTo>
                <a:lnTo>
                  <a:pt x="4399788" y="3144107"/>
                </a:lnTo>
                <a:lnTo>
                  <a:pt x="4485704" y="3083052"/>
                </a:lnTo>
                <a:lnTo>
                  <a:pt x="4598765" y="3024473"/>
                </a:lnTo>
                <a:lnTo>
                  <a:pt x="4684681" y="2994565"/>
                </a:lnTo>
                <a:lnTo>
                  <a:pt x="4800410" y="2962085"/>
                </a:lnTo>
                <a:lnTo>
                  <a:pt x="4821270" y="2934748"/>
                </a:lnTo>
                <a:lnTo>
                  <a:pt x="4903185" y="2903506"/>
                </a:lnTo>
                <a:lnTo>
                  <a:pt x="5020247" y="2815019"/>
                </a:lnTo>
                <a:lnTo>
                  <a:pt x="5191983" y="2720054"/>
                </a:lnTo>
                <a:lnTo>
                  <a:pt x="5216748" y="2720054"/>
                </a:lnTo>
                <a:lnTo>
                  <a:pt x="5358575" y="2599087"/>
                </a:lnTo>
                <a:lnTo>
                  <a:pt x="5418392" y="2569178"/>
                </a:lnTo>
                <a:lnTo>
                  <a:pt x="5501640" y="2539270"/>
                </a:lnTo>
                <a:lnTo>
                  <a:pt x="5638229" y="2413064"/>
                </a:lnTo>
                <a:lnTo>
                  <a:pt x="5752624" y="2357152"/>
                </a:lnTo>
                <a:lnTo>
                  <a:pt x="5861876" y="2329815"/>
                </a:lnTo>
                <a:lnTo>
                  <a:pt x="5919216" y="2297335"/>
                </a:lnTo>
                <a:lnTo>
                  <a:pt x="5919216" y="2269998"/>
                </a:lnTo>
                <a:lnTo>
                  <a:pt x="6060948" y="2204942"/>
                </a:lnTo>
                <a:lnTo>
                  <a:pt x="6291167" y="2086547"/>
                </a:lnTo>
                <a:lnTo>
                  <a:pt x="6341936" y="2054066"/>
                </a:lnTo>
                <a:lnTo>
                  <a:pt x="6401753" y="2024158"/>
                </a:lnTo>
                <a:lnTo>
                  <a:pt x="6512338" y="1999393"/>
                </a:lnTo>
                <a:lnTo>
                  <a:pt x="6656832" y="1877187"/>
                </a:lnTo>
                <a:lnTo>
                  <a:pt x="6793326" y="1783461"/>
                </a:lnTo>
                <a:lnTo>
                  <a:pt x="6879241" y="1783461"/>
                </a:lnTo>
                <a:lnTo>
                  <a:pt x="6992398" y="1689830"/>
                </a:lnTo>
                <a:lnTo>
                  <a:pt x="7047071" y="1689830"/>
                </a:lnTo>
                <a:lnTo>
                  <a:pt x="7164134" y="1598771"/>
                </a:lnTo>
                <a:lnTo>
                  <a:pt x="7213473" y="1598771"/>
                </a:lnTo>
                <a:lnTo>
                  <a:pt x="7360539" y="1420559"/>
                </a:lnTo>
                <a:lnTo>
                  <a:pt x="7409974" y="1420559"/>
                </a:lnTo>
                <a:lnTo>
                  <a:pt x="7582948" y="1300829"/>
                </a:lnTo>
                <a:lnTo>
                  <a:pt x="7667530" y="1300829"/>
                </a:lnTo>
                <a:lnTo>
                  <a:pt x="7667530" y="1244918"/>
                </a:lnTo>
                <a:lnTo>
                  <a:pt x="7862602" y="1123950"/>
                </a:lnTo>
                <a:lnTo>
                  <a:pt x="7862602" y="1086231"/>
                </a:lnTo>
                <a:lnTo>
                  <a:pt x="8086344" y="1086231"/>
                </a:lnTo>
                <a:lnTo>
                  <a:pt x="8113681" y="1054989"/>
                </a:lnTo>
                <a:lnTo>
                  <a:pt x="8146256" y="1030224"/>
                </a:lnTo>
                <a:lnTo>
                  <a:pt x="8204740" y="1030224"/>
                </a:lnTo>
                <a:lnTo>
                  <a:pt x="8288084" y="972979"/>
                </a:lnTo>
                <a:lnTo>
                  <a:pt x="8338757" y="965168"/>
                </a:lnTo>
                <a:lnTo>
                  <a:pt x="8369999" y="940499"/>
                </a:lnTo>
                <a:lnTo>
                  <a:pt x="8457152" y="940499"/>
                </a:lnTo>
                <a:lnTo>
                  <a:pt x="8510492" y="908018"/>
                </a:lnTo>
                <a:lnTo>
                  <a:pt x="8516969" y="876776"/>
                </a:lnTo>
                <a:lnTo>
                  <a:pt x="8631460" y="754475"/>
                </a:lnTo>
                <a:lnTo>
                  <a:pt x="8678323" y="754475"/>
                </a:lnTo>
                <a:lnTo>
                  <a:pt x="8709565" y="733711"/>
                </a:lnTo>
                <a:lnTo>
                  <a:pt x="8709565" y="694658"/>
                </a:lnTo>
                <a:lnTo>
                  <a:pt x="8765381" y="634841"/>
                </a:lnTo>
                <a:lnTo>
                  <a:pt x="8878634" y="634841"/>
                </a:lnTo>
                <a:lnTo>
                  <a:pt x="8878634" y="611410"/>
                </a:lnTo>
                <a:lnTo>
                  <a:pt x="8961882" y="543687"/>
                </a:lnTo>
                <a:lnTo>
                  <a:pt x="8967121" y="512540"/>
                </a:lnTo>
                <a:lnTo>
                  <a:pt x="9150477" y="512540"/>
                </a:lnTo>
                <a:lnTo>
                  <a:pt x="9150477" y="422815"/>
                </a:lnTo>
                <a:lnTo>
                  <a:pt x="9219438" y="422815"/>
                </a:lnTo>
                <a:lnTo>
                  <a:pt x="9301353" y="334328"/>
                </a:lnTo>
                <a:lnTo>
                  <a:pt x="9301353" y="303086"/>
                </a:lnTo>
                <a:lnTo>
                  <a:pt x="9357360" y="303086"/>
                </a:lnTo>
                <a:lnTo>
                  <a:pt x="9357360" y="239363"/>
                </a:lnTo>
                <a:lnTo>
                  <a:pt x="9439275" y="239363"/>
                </a:lnTo>
                <a:lnTo>
                  <a:pt x="9439275" y="92393"/>
                </a:lnTo>
                <a:lnTo>
                  <a:pt x="9470517" y="92393"/>
                </a:lnTo>
                <a:lnTo>
                  <a:pt x="9495187" y="0"/>
                </a:lnTo>
                <a:lnTo>
                  <a:pt x="9975533" y="0"/>
                </a:lnTo>
              </a:path>
            </a:pathLst>
          </a:custGeom>
          <a:noFill/>
          <a:ln w="19050" cap="flat">
            <a:solidFill>
              <a:schemeClr val="accent2"/>
            </a:solidFill>
            <a:prstDash val="solid"/>
            <a:miter/>
          </a:ln>
        </p:spPr>
        <p:txBody>
          <a:bodyPr rtlCol="0" anchor="ctr"/>
          <a:lstStyle/>
          <a:p>
            <a:endParaRPr lang="en-US"/>
          </a:p>
        </p:txBody>
      </p:sp>
      <p:sp>
        <p:nvSpPr>
          <p:cNvPr id="297" name="Graphic 250">
            <a:extLst>
              <a:ext uri="{FF2B5EF4-FFF2-40B4-BE49-F238E27FC236}">
                <a16:creationId xmlns:a16="http://schemas.microsoft.com/office/drawing/2014/main" id="{E99F79C2-1A2D-4BCC-BB56-1F6CB890E9BB}"/>
              </a:ext>
            </a:extLst>
          </p:cNvPr>
          <p:cNvSpPr/>
          <p:nvPr/>
        </p:nvSpPr>
        <p:spPr>
          <a:xfrm>
            <a:off x="3918681" y="3799415"/>
            <a:ext cx="1750282" cy="1112604"/>
          </a:xfrm>
          <a:custGeom>
            <a:avLst/>
            <a:gdLst>
              <a:gd name="connsiteX0" fmla="*/ 0 w 9975532"/>
              <a:gd name="connsiteY0" fmla="*/ 6005132 h 6005131"/>
              <a:gd name="connsiteX1" fmla="*/ 62484 w 9975532"/>
              <a:gd name="connsiteY1" fmla="*/ 6005132 h 6005131"/>
              <a:gd name="connsiteX2" fmla="*/ 103442 w 9975532"/>
              <a:gd name="connsiteY2" fmla="*/ 6005132 h 6005131"/>
              <a:gd name="connsiteX3" fmla="*/ 308515 w 9975532"/>
              <a:gd name="connsiteY3" fmla="*/ 6005132 h 6005131"/>
              <a:gd name="connsiteX4" fmla="*/ 390620 w 9975532"/>
              <a:gd name="connsiteY4" fmla="*/ 6005132 h 6005131"/>
              <a:gd name="connsiteX5" fmla="*/ 453009 w 9975532"/>
              <a:gd name="connsiteY5" fmla="*/ 6005132 h 6005131"/>
              <a:gd name="connsiteX6" fmla="*/ 459676 w 9975532"/>
              <a:gd name="connsiteY6" fmla="*/ 5943029 h 6005131"/>
              <a:gd name="connsiteX7" fmla="*/ 490442 w 9975532"/>
              <a:gd name="connsiteY7" fmla="*/ 5878926 h 6005131"/>
              <a:gd name="connsiteX8" fmla="*/ 492062 w 9975532"/>
              <a:gd name="connsiteY8" fmla="*/ 5876258 h 6005131"/>
              <a:gd name="connsiteX9" fmla="*/ 544735 w 9975532"/>
              <a:gd name="connsiteY9" fmla="*/ 5848922 h 6005131"/>
              <a:gd name="connsiteX10" fmla="*/ 544735 w 9975532"/>
              <a:gd name="connsiteY10" fmla="*/ 5786533 h 6005131"/>
              <a:gd name="connsiteX11" fmla="*/ 553879 w 9975532"/>
              <a:gd name="connsiteY11" fmla="*/ 5759673 h 6005131"/>
              <a:gd name="connsiteX12" fmla="*/ 581787 w 9975532"/>
              <a:gd name="connsiteY12" fmla="*/ 5713286 h 6005131"/>
              <a:gd name="connsiteX13" fmla="*/ 669608 w 9975532"/>
              <a:gd name="connsiteY13" fmla="*/ 5541550 h 6005131"/>
              <a:gd name="connsiteX14" fmla="*/ 706755 w 9975532"/>
              <a:gd name="connsiteY14" fmla="*/ 5471351 h 6005131"/>
              <a:gd name="connsiteX15" fmla="*/ 938879 w 9975532"/>
              <a:gd name="connsiteY15" fmla="*/ 5196269 h 6005131"/>
              <a:gd name="connsiteX16" fmla="*/ 938879 w 9975532"/>
              <a:gd name="connsiteY16" fmla="*/ 5131880 h 6005131"/>
              <a:gd name="connsiteX17" fmla="*/ 1000601 w 9975532"/>
              <a:gd name="connsiteY17" fmla="*/ 5053394 h 6005131"/>
              <a:gd name="connsiteX18" fmla="*/ 1036892 w 9975532"/>
              <a:gd name="connsiteY18" fmla="*/ 5007198 h 6005131"/>
              <a:gd name="connsiteX19" fmla="*/ 1075468 w 9975532"/>
              <a:gd name="connsiteY19" fmla="*/ 4958144 h 6005131"/>
              <a:gd name="connsiteX20" fmla="*/ 1102805 w 9975532"/>
              <a:gd name="connsiteY20" fmla="*/ 4958144 h 6005131"/>
              <a:gd name="connsiteX21" fmla="*/ 1144429 w 9975532"/>
              <a:gd name="connsiteY21" fmla="*/ 4911661 h 6005131"/>
              <a:gd name="connsiteX22" fmla="*/ 1163955 w 9975532"/>
              <a:gd name="connsiteY22" fmla="*/ 4889849 h 6005131"/>
              <a:gd name="connsiteX23" fmla="*/ 1261491 w 9975532"/>
              <a:gd name="connsiteY23" fmla="*/ 4780788 h 6005131"/>
              <a:gd name="connsiteX24" fmla="*/ 1300543 w 9975532"/>
              <a:gd name="connsiteY24" fmla="*/ 4737164 h 6005131"/>
              <a:gd name="connsiteX25" fmla="*/ 1301782 w 9975532"/>
              <a:gd name="connsiteY25" fmla="*/ 4735735 h 6005131"/>
              <a:gd name="connsiteX26" fmla="*/ 1301782 w 9975532"/>
              <a:gd name="connsiteY26" fmla="*/ 4675251 h 6005131"/>
              <a:gd name="connsiteX27" fmla="*/ 1350550 w 9975532"/>
              <a:gd name="connsiteY27" fmla="*/ 4636199 h 6005131"/>
              <a:gd name="connsiteX28" fmla="*/ 1418939 w 9975532"/>
              <a:gd name="connsiteY28" fmla="*/ 4581621 h 6005131"/>
              <a:gd name="connsiteX29" fmla="*/ 1467707 w 9975532"/>
              <a:gd name="connsiteY29" fmla="*/ 4542568 h 6005131"/>
              <a:gd name="connsiteX30" fmla="*/ 1467707 w 9975532"/>
              <a:gd name="connsiteY30" fmla="*/ 4487895 h 6005131"/>
              <a:gd name="connsiteX31" fmla="*/ 1530096 w 9975532"/>
              <a:gd name="connsiteY31" fmla="*/ 4487895 h 6005131"/>
              <a:gd name="connsiteX32" fmla="*/ 1564862 w 9975532"/>
              <a:gd name="connsiteY32" fmla="*/ 4479227 h 6005131"/>
              <a:gd name="connsiteX33" fmla="*/ 1654969 w 9975532"/>
              <a:gd name="connsiteY33" fmla="*/ 4427411 h 6005131"/>
              <a:gd name="connsiteX34" fmla="*/ 1712405 w 9975532"/>
              <a:gd name="connsiteY34" fmla="*/ 4369975 h 6005131"/>
              <a:gd name="connsiteX35" fmla="*/ 1764697 w 9975532"/>
              <a:gd name="connsiteY35" fmla="*/ 4317492 h 6005131"/>
              <a:gd name="connsiteX36" fmla="*/ 1808798 w 9975532"/>
              <a:gd name="connsiteY36" fmla="*/ 4273296 h 6005131"/>
              <a:gd name="connsiteX37" fmla="*/ 1850136 w 9975532"/>
              <a:gd name="connsiteY37" fmla="*/ 4273296 h 6005131"/>
              <a:gd name="connsiteX38" fmla="*/ 1893570 w 9975532"/>
              <a:gd name="connsiteY38" fmla="*/ 4228433 h 6005131"/>
              <a:gd name="connsiteX39" fmla="*/ 1906334 w 9975532"/>
              <a:gd name="connsiteY39" fmla="*/ 4215194 h 6005131"/>
              <a:gd name="connsiteX40" fmla="*/ 1970151 w 9975532"/>
              <a:gd name="connsiteY40" fmla="*/ 4149376 h 6005131"/>
              <a:gd name="connsiteX41" fmla="*/ 1995678 w 9975532"/>
              <a:gd name="connsiteY41" fmla="*/ 4122991 h 6005131"/>
              <a:gd name="connsiteX42" fmla="*/ 2039112 w 9975532"/>
              <a:gd name="connsiteY42" fmla="*/ 4078129 h 6005131"/>
              <a:gd name="connsiteX43" fmla="*/ 2148745 w 9975532"/>
              <a:gd name="connsiteY43" fmla="*/ 4078129 h 6005131"/>
              <a:gd name="connsiteX44" fmla="*/ 2187893 w 9975532"/>
              <a:gd name="connsiteY44" fmla="*/ 4029551 h 6005131"/>
              <a:gd name="connsiteX45" fmla="*/ 2199323 w 9975532"/>
              <a:gd name="connsiteY45" fmla="*/ 4015359 h 6005131"/>
              <a:gd name="connsiteX46" fmla="*/ 2256377 w 9975532"/>
              <a:gd name="connsiteY46" fmla="*/ 3944398 h 6005131"/>
              <a:gd name="connsiteX47" fmla="*/ 2279237 w 9975532"/>
              <a:gd name="connsiteY47" fmla="*/ 3916013 h 6005131"/>
              <a:gd name="connsiteX48" fmla="*/ 2318385 w 9975532"/>
              <a:gd name="connsiteY48" fmla="*/ 3867436 h 6005131"/>
              <a:gd name="connsiteX49" fmla="*/ 2427732 w 9975532"/>
              <a:gd name="connsiteY49" fmla="*/ 3867436 h 6005131"/>
              <a:gd name="connsiteX50" fmla="*/ 2457069 w 9975532"/>
              <a:gd name="connsiteY50" fmla="*/ 3812286 h 6005131"/>
              <a:gd name="connsiteX51" fmla="*/ 2460784 w 9975532"/>
              <a:gd name="connsiteY51" fmla="*/ 3805428 h 6005131"/>
              <a:gd name="connsiteX52" fmla="*/ 2490121 w 9975532"/>
              <a:gd name="connsiteY52" fmla="*/ 3750374 h 6005131"/>
              <a:gd name="connsiteX53" fmla="*/ 2513553 w 9975532"/>
              <a:gd name="connsiteY53" fmla="*/ 3750374 h 6005131"/>
              <a:gd name="connsiteX54" fmla="*/ 2543366 w 9975532"/>
              <a:gd name="connsiteY54" fmla="*/ 3725132 h 6005131"/>
              <a:gd name="connsiteX55" fmla="*/ 2555462 w 9975532"/>
              <a:gd name="connsiteY55" fmla="*/ 3714941 h 6005131"/>
              <a:gd name="connsiteX56" fmla="*/ 2615851 w 9975532"/>
              <a:gd name="connsiteY56" fmla="*/ 3663982 h 6005131"/>
              <a:gd name="connsiteX57" fmla="*/ 2639949 w 9975532"/>
              <a:gd name="connsiteY57" fmla="*/ 3643694 h 6005131"/>
              <a:gd name="connsiteX58" fmla="*/ 2663857 w 9975532"/>
              <a:gd name="connsiteY58" fmla="*/ 3623501 h 6005131"/>
              <a:gd name="connsiteX59" fmla="*/ 2695099 w 9975532"/>
              <a:gd name="connsiteY59" fmla="*/ 3623501 h 6005131"/>
              <a:gd name="connsiteX60" fmla="*/ 2731961 w 9975532"/>
              <a:gd name="connsiteY60" fmla="*/ 3573113 h 6005131"/>
              <a:gd name="connsiteX61" fmla="*/ 2786920 w 9975532"/>
              <a:gd name="connsiteY61" fmla="*/ 3498247 h 6005131"/>
              <a:gd name="connsiteX62" fmla="*/ 2823782 w 9975532"/>
              <a:gd name="connsiteY62" fmla="*/ 3447860 h 6005131"/>
              <a:gd name="connsiteX63" fmla="*/ 2933033 w 9975532"/>
              <a:gd name="connsiteY63" fmla="*/ 3447860 h 6005131"/>
              <a:gd name="connsiteX64" fmla="*/ 2933033 w 9975532"/>
              <a:gd name="connsiteY64" fmla="*/ 3346418 h 6005131"/>
              <a:gd name="connsiteX65" fmla="*/ 2974086 w 9975532"/>
              <a:gd name="connsiteY65" fmla="*/ 3346418 h 6005131"/>
              <a:gd name="connsiteX66" fmla="*/ 2990755 w 9975532"/>
              <a:gd name="connsiteY66" fmla="*/ 3332988 h 6005131"/>
              <a:gd name="connsiteX67" fmla="*/ 3014567 w 9975532"/>
              <a:gd name="connsiteY67" fmla="*/ 3313748 h 6005131"/>
              <a:gd name="connsiteX68" fmla="*/ 3247263 w 9975532"/>
              <a:gd name="connsiteY68" fmla="*/ 3125915 h 6005131"/>
              <a:gd name="connsiteX69" fmla="*/ 3413093 w 9975532"/>
              <a:gd name="connsiteY69" fmla="*/ 3065431 h 6005131"/>
              <a:gd name="connsiteX70" fmla="*/ 3455670 w 9975532"/>
              <a:gd name="connsiteY70" fmla="*/ 3057335 h 6005131"/>
              <a:gd name="connsiteX71" fmla="*/ 3515678 w 9975532"/>
              <a:gd name="connsiteY71" fmla="*/ 3045905 h 6005131"/>
              <a:gd name="connsiteX72" fmla="*/ 3577019 w 9975532"/>
              <a:gd name="connsiteY72" fmla="*/ 3034284 h 6005131"/>
              <a:gd name="connsiteX73" fmla="*/ 3577019 w 9975532"/>
              <a:gd name="connsiteY73" fmla="*/ 2999137 h 6005131"/>
              <a:gd name="connsiteX74" fmla="*/ 3630454 w 9975532"/>
              <a:gd name="connsiteY74" fmla="*/ 2966752 h 6005131"/>
              <a:gd name="connsiteX75" fmla="*/ 3659696 w 9975532"/>
              <a:gd name="connsiteY75" fmla="*/ 2949035 h 6005131"/>
              <a:gd name="connsiteX76" fmla="*/ 3806381 w 9975532"/>
              <a:gd name="connsiteY76" fmla="*/ 2860167 h 6005131"/>
              <a:gd name="connsiteX77" fmla="*/ 3865150 w 9975532"/>
              <a:gd name="connsiteY77" fmla="*/ 2824639 h 6005131"/>
              <a:gd name="connsiteX78" fmla="*/ 3918490 w 9975532"/>
              <a:gd name="connsiteY78" fmla="*/ 2792254 h 6005131"/>
              <a:gd name="connsiteX79" fmla="*/ 3918490 w 9975532"/>
              <a:gd name="connsiteY79" fmla="*/ 2735675 h 6005131"/>
              <a:gd name="connsiteX80" fmla="*/ 3974783 w 9975532"/>
              <a:gd name="connsiteY80" fmla="*/ 2708720 h 6005131"/>
              <a:gd name="connsiteX81" fmla="*/ 3999166 w 9975532"/>
              <a:gd name="connsiteY81" fmla="*/ 2697099 h 6005131"/>
              <a:gd name="connsiteX82" fmla="*/ 4053173 w 9975532"/>
              <a:gd name="connsiteY82" fmla="*/ 2671286 h 6005131"/>
              <a:gd name="connsiteX83" fmla="*/ 4124992 w 9975532"/>
              <a:gd name="connsiteY83" fmla="*/ 2649855 h 6005131"/>
              <a:gd name="connsiteX84" fmla="*/ 4176713 w 9975532"/>
              <a:gd name="connsiteY84" fmla="*/ 2634520 h 6005131"/>
              <a:gd name="connsiteX85" fmla="*/ 4236530 w 9975532"/>
              <a:gd name="connsiteY85" fmla="*/ 2616613 h 6005131"/>
              <a:gd name="connsiteX86" fmla="*/ 4236530 w 9975532"/>
              <a:gd name="connsiteY86" fmla="*/ 2583466 h 6005131"/>
              <a:gd name="connsiteX87" fmla="*/ 4299014 w 9975532"/>
              <a:gd name="connsiteY87" fmla="*/ 2583466 h 6005131"/>
              <a:gd name="connsiteX88" fmla="*/ 4325970 w 9975532"/>
              <a:gd name="connsiteY88" fmla="*/ 2583466 h 6005131"/>
              <a:gd name="connsiteX89" fmla="*/ 4380929 w 9975532"/>
              <a:gd name="connsiteY89" fmla="*/ 2583466 h 6005131"/>
              <a:gd name="connsiteX90" fmla="*/ 4505801 w 9975532"/>
              <a:gd name="connsiteY90" fmla="*/ 2517077 h 6005131"/>
              <a:gd name="connsiteX91" fmla="*/ 4575048 w 9975532"/>
              <a:gd name="connsiteY91" fmla="*/ 2444972 h 6005131"/>
              <a:gd name="connsiteX92" fmla="*/ 4597527 w 9975532"/>
              <a:gd name="connsiteY92" fmla="*/ 2400110 h 6005131"/>
              <a:gd name="connsiteX93" fmla="*/ 4597527 w 9975532"/>
              <a:gd name="connsiteY93" fmla="*/ 2337626 h 6005131"/>
              <a:gd name="connsiteX94" fmla="*/ 4698968 w 9975532"/>
              <a:gd name="connsiteY94" fmla="*/ 2337626 h 6005131"/>
              <a:gd name="connsiteX95" fmla="*/ 4736116 w 9975532"/>
              <a:gd name="connsiteY95" fmla="*/ 2282952 h 6005131"/>
              <a:gd name="connsiteX96" fmla="*/ 4792599 w 9975532"/>
              <a:gd name="connsiteY96" fmla="*/ 2282952 h 6005131"/>
              <a:gd name="connsiteX97" fmla="*/ 4811173 w 9975532"/>
              <a:gd name="connsiteY97" fmla="*/ 2223326 h 6005131"/>
              <a:gd name="connsiteX98" fmla="*/ 4818983 w 9975532"/>
              <a:gd name="connsiteY98" fmla="*/ 2198180 h 6005131"/>
              <a:gd name="connsiteX99" fmla="*/ 4837557 w 9975532"/>
              <a:gd name="connsiteY99" fmla="*/ 2138553 h 6005131"/>
              <a:gd name="connsiteX100" fmla="*/ 4917568 w 9975532"/>
              <a:gd name="connsiteY100" fmla="*/ 2138553 h 6005131"/>
              <a:gd name="connsiteX101" fmla="*/ 4917568 w 9975532"/>
              <a:gd name="connsiteY101" fmla="*/ 2087880 h 6005131"/>
              <a:gd name="connsiteX102" fmla="*/ 4979956 w 9975532"/>
              <a:gd name="connsiteY102" fmla="*/ 2087880 h 6005131"/>
              <a:gd name="connsiteX103" fmla="*/ 5052155 w 9975532"/>
              <a:gd name="connsiteY103" fmla="*/ 2087880 h 6005131"/>
              <a:gd name="connsiteX104" fmla="*/ 5114639 w 9975532"/>
              <a:gd name="connsiteY104" fmla="*/ 2087880 h 6005131"/>
              <a:gd name="connsiteX105" fmla="*/ 5114639 w 9975532"/>
              <a:gd name="connsiteY105" fmla="*/ 2027396 h 6005131"/>
              <a:gd name="connsiteX106" fmla="*/ 5177028 w 9975532"/>
              <a:gd name="connsiteY106" fmla="*/ 2027396 h 6005131"/>
              <a:gd name="connsiteX107" fmla="*/ 5188744 w 9975532"/>
              <a:gd name="connsiteY107" fmla="*/ 2027396 h 6005131"/>
              <a:gd name="connsiteX108" fmla="*/ 5251228 w 9975532"/>
              <a:gd name="connsiteY108" fmla="*/ 2027396 h 6005131"/>
              <a:gd name="connsiteX109" fmla="*/ 5251228 w 9975532"/>
              <a:gd name="connsiteY109" fmla="*/ 1998059 h 6005131"/>
              <a:gd name="connsiteX110" fmla="*/ 5313617 w 9975532"/>
              <a:gd name="connsiteY110" fmla="*/ 1998059 h 6005131"/>
              <a:gd name="connsiteX111" fmla="*/ 5347716 w 9975532"/>
              <a:gd name="connsiteY111" fmla="*/ 1998059 h 6005131"/>
              <a:gd name="connsiteX112" fmla="*/ 5491258 w 9975532"/>
              <a:gd name="connsiteY112" fmla="*/ 1998059 h 6005131"/>
              <a:gd name="connsiteX113" fmla="*/ 5802059 w 9975532"/>
              <a:gd name="connsiteY113" fmla="*/ 1691735 h 6005131"/>
              <a:gd name="connsiteX114" fmla="*/ 5850636 w 9975532"/>
              <a:gd name="connsiteY114" fmla="*/ 1643920 h 6005131"/>
              <a:gd name="connsiteX115" fmla="*/ 5895118 w 9975532"/>
              <a:gd name="connsiteY115" fmla="*/ 1600010 h 6005131"/>
              <a:gd name="connsiteX116" fmla="*/ 5895118 w 9975532"/>
              <a:gd name="connsiteY116" fmla="*/ 1541526 h 6005131"/>
              <a:gd name="connsiteX117" fmla="*/ 5953697 w 9975532"/>
              <a:gd name="connsiteY117" fmla="*/ 1541526 h 6005131"/>
              <a:gd name="connsiteX118" fmla="*/ 5994464 w 9975532"/>
              <a:gd name="connsiteY118" fmla="*/ 1494187 h 6005131"/>
              <a:gd name="connsiteX119" fmla="*/ 6002465 w 9975532"/>
              <a:gd name="connsiteY119" fmla="*/ 1467326 h 6005131"/>
              <a:gd name="connsiteX120" fmla="*/ 6002465 w 9975532"/>
              <a:gd name="connsiteY120" fmla="*/ 1404938 h 6005131"/>
              <a:gd name="connsiteX121" fmla="*/ 6064853 w 9975532"/>
              <a:gd name="connsiteY121" fmla="*/ 1404938 h 6005131"/>
              <a:gd name="connsiteX122" fmla="*/ 6094095 w 9975532"/>
              <a:gd name="connsiteY122" fmla="*/ 1404938 h 6005131"/>
              <a:gd name="connsiteX123" fmla="*/ 6156579 w 9975532"/>
              <a:gd name="connsiteY123" fmla="*/ 1404938 h 6005131"/>
              <a:gd name="connsiteX124" fmla="*/ 6156579 w 9975532"/>
              <a:gd name="connsiteY124" fmla="*/ 1317117 h 6005131"/>
              <a:gd name="connsiteX125" fmla="*/ 6230779 w 9975532"/>
              <a:gd name="connsiteY125" fmla="*/ 1317117 h 6005131"/>
              <a:gd name="connsiteX126" fmla="*/ 6230779 w 9975532"/>
              <a:gd name="connsiteY126" fmla="*/ 1254633 h 6005131"/>
              <a:gd name="connsiteX127" fmla="*/ 6230684 w 9975532"/>
              <a:gd name="connsiteY127" fmla="*/ 1251776 h 6005131"/>
              <a:gd name="connsiteX128" fmla="*/ 6230684 w 9975532"/>
              <a:gd name="connsiteY128" fmla="*/ 1189292 h 6005131"/>
              <a:gd name="connsiteX129" fmla="*/ 6268784 w 9975532"/>
              <a:gd name="connsiteY129" fmla="*/ 1189292 h 6005131"/>
              <a:gd name="connsiteX130" fmla="*/ 6286024 w 9975532"/>
              <a:gd name="connsiteY130" fmla="*/ 1172051 h 6005131"/>
              <a:gd name="connsiteX131" fmla="*/ 6311170 w 9975532"/>
              <a:gd name="connsiteY131" fmla="*/ 1147001 h 6005131"/>
              <a:gd name="connsiteX132" fmla="*/ 6328315 w 9975532"/>
              <a:gd name="connsiteY132" fmla="*/ 1129760 h 6005131"/>
              <a:gd name="connsiteX133" fmla="*/ 6481667 w 9975532"/>
              <a:gd name="connsiteY133" fmla="*/ 1129760 h 6005131"/>
              <a:gd name="connsiteX134" fmla="*/ 6552724 w 9975532"/>
              <a:gd name="connsiteY134" fmla="*/ 1129760 h 6005131"/>
              <a:gd name="connsiteX135" fmla="*/ 6615113 w 9975532"/>
              <a:gd name="connsiteY135" fmla="*/ 1129760 h 6005131"/>
              <a:gd name="connsiteX136" fmla="*/ 6615113 w 9975532"/>
              <a:gd name="connsiteY136" fmla="*/ 1077087 h 6005131"/>
              <a:gd name="connsiteX137" fmla="*/ 6677597 w 9975532"/>
              <a:gd name="connsiteY137" fmla="*/ 1077087 h 6005131"/>
              <a:gd name="connsiteX138" fmla="*/ 6739985 w 9975532"/>
              <a:gd name="connsiteY138" fmla="*/ 1077087 h 6005131"/>
              <a:gd name="connsiteX139" fmla="*/ 6802469 w 9975532"/>
              <a:gd name="connsiteY139" fmla="*/ 1077087 h 6005131"/>
              <a:gd name="connsiteX140" fmla="*/ 6802469 w 9975532"/>
              <a:gd name="connsiteY140" fmla="*/ 997077 h 6005131"/>
              <a:gd name="connsiteX141" fmla="*/ 6864858 w 9975532"/>
              <a:gd name="connsiteY141" fmla="*/ 997077 h 6005131"/>
              <a:gd name="connsiteX142" fmla="*/ 6905911 w 9975532"/>
              <a:gd name="connsiteY142" fmla="*/ 997077 h 6005131"/>
              <a:gd name="connsiteX143" fmla="*/ 6968300 w 9975532"/>
              <a:gd name="connsiteY143" fmla="*/ 997077 h 6005131"/>
              <a:gd name="connsiteX144" fmla="*/ 6968300 w 9975532"/>
              <a:gd name="connsiteY144" fmla="*/ 926878 h 6005131"/>
              <a:gd name="connsiteX145" fmla="*/ 7030784 w 9975532"/>
              <a:gd name="connsiteY145" fmla="*/ 926878 h 6005131"/>
              <a:gd name="connsiteX146" fmla="*/ 7040499 w 9975532"/>
              <a:gd name="connsiteY146" fmla="*/ 926878 h 6005131"/>
              <a:gd name="connsiteX147" fmla="*/ 7102983 w 9975532"/>
              <a:gd name="connsiteY147" fmla="*/ 926878 h 6005131"/>
              <a:gd name="connsiteX148" fmla="*/ 7102983 w 9975532"/>
              <a:gd name="connsiteY148" fmla="*/ 864394 h 6005131"/>
              <a:gd name="connsiteX149" fmla="*/ 7102983 w 9975532"/>
              <a:gd name="connsiteY149" fmla="*/ 860488 h 6005131"/>
              <a:gd name="connsiteX150" fmla="*/ 7102983 w 9975532"/>
              <a:gd name="connsiteY150" fmla="*/ 798100 h 6005131"/>
              <a:gd name="connsiteX151" fmla="*/ 7165372 w 9975532"/>
              <a:gd name="connsiteY151" fmla="*/ 798100 h 6005131"/>
              <a:gd name="connsiteX152" fmla="*/ 7194709 w 9975532"/>
              <a:gd name="connsiteY152" fmla="*/ 798100 h 6005131"/>
              <a:gd name="connsiteX153" fmla="*/ 7257098 w 9975532"/>
              <a:gd name="connsiteY153" fmla="*/ 798100 h 6005131"/>
              <a:gd name="connsiteX154" fmla="*/ 7257098 w 9975532"/>
              <a:gd name="connsiteY154" fmla="*/ 727805 h 6005131"/>
              <a:gd name="connsiteX155" fmla="*/ 7319582 w 9975532"/>
              <a:gd name="connsiteY155" fmla="*/ 727805 h 6005131"/>
              <a:gd name="connsiteX156" fmla="*/ 7366349 w 9975532"/>
              <a:gd name="connsiteY156" fmla="*/ 727805 h 6005131"/>
              <a:gd name="connsiteX157" fmla="*/ 7428833 w 9975532"/>
              <a:gd name="connsiteY157" fmla="*/ 727805 h 6005131"/>
              <a:gd name="connsiteX158" fmla="*/ 7428833 w 9975532"/>
              <a:gd name="connsiteY158" fmla="*/ 626364 h 6005131"/>
              <a:gd name="connsiteX159" fmla="*/ 7491222 w 9975532"/>
              <a:gd name="connsiteY159" fmla="*/ 626364 h 6005131"/>
              <a:gd name="connsiteX160" fmla="*/ 7598569 w 9975532"/>
              <a:gd name="connsiteY160" fmla="*/ 626364 h 6005131"/>
              <a:gd name="connsiteX161" fmla="*/ 7661053 w 9975532"/>
              <a:gd name="connsiteY161" fmla="*/ 626364 h 6005131"/>
              <a:gd name="connsiteX162" fmla="*/ 7661053 w 9975532"/>
              <a:gd name="connsiteY162" fmla="*/ 563880 h 6005131"/>
              <a:gd name="connsiteX163" fmla="*/ 7661053 w 9975532"/>
              <a:gd name="connsiteY163" fmla="*/ 476155 h 6005131"/>
              <a:gd name="connsiteX164" fmla="*/ 7661053 w 9975532"/>
              <a:gd name="connsiteY164" fmla="*/ 413671 h 6005131"/>
              <a:gd name="connsiteX165" fmla="*/ 7723442 w 9975532"/>
              <a:gd name="connsiteY165" fmla="*/ 413671 h 6005131"/>
              <a:gd name="connsiteX166" fmla="*/ 7750302 w 9975532"/>
              <a:gd name="connsiteY166" fmla="*/ 413671 h 6005131"/>
              <a:gd name="connsiteX167" fmla="*/ 7884414 w 9975532"/>
              <a:gd name="connsiteY167" fmla="*/ 413671 h 6005131"/>
              <a:gd name="connsiteX168" fmla="*/ 7938135 w 9975532"/>
              <a:gd name="connsiteY168" fmla="*/ 413671 h 6005131"/>
              <a:gd name="connsiteX169" fmla="*/ 8000524 w 9975532"/>
              <a:gd name="connsiteY169" fmla="*/ 413671 h 6005131"/>
              <a:gd name="connsiteX170" fmla="*/ 8000524 w 9975532"/>
              <a:gd name="connsiteY170" fmla="*/ 316135 h 6005131"/>
              <a:gd name="connsiteX171" fmla="*/ 8063008 w 9975532"/>
              <a:gd name="connsiteY171" fmla="*/ 316135 h 6005131"/>
              <a:gd name="connsiteX172" fmla="*/ 8090345 w 9975532"/>
              <a:gd name="connsiteY172" fmla="*/ 316135 h 6005131"/>
              <a:gd name="connsiteX173" fmla="*/ 8152733 w 9975532"/>
              <a:gd name="connsiteY173" fmla="*/ 316135 h 6005131"/>
              <a:gd name="connsiteX174" fmla="*/ 8152733 w 9975532"/>
              <a:gd name="connsiteY174" fmla="*/ 253651 h 6005131"/>
              <a:gd name="connsiteX175" fmla="*/ 8152733 w 9975532"/>
              <a:gd name="connsiteY175" fmla="*/ 238030 h 6005131"/>
              <a:gd name="connsiteX176" fmla="*/ 8152733 w 9975532"/>
              <a:gd name="connsiteY176" fmla="*/ 175641 h 6005131"/>
              <a:gd name="connsiteX177" fmla="*/ 8215217 w 9975532"/>
              <a:gd name="connsiteY177" fmla="*/ 175641 h 6005131"/>
              <a:gd name="connsiteX178" fmla="*/ 8238839 w 9975532"/>
              <a:gd name="connsiteY178" fmla="*/ 175641 h 6005131"/>
              <a:gd name="connsiteX179" fmla="*/ 8499539 w 9975532"/>
              <a:gd name="connsiteY179" fmla="*/ 175641 h 6005131"/>
              <a:gd name="connsiteX180" fmla="*/ 8546878 w 9975532"/>
              <a:gd name="connsiteY180" fmla="*/ 175641 h 6005131"/>
              <a:gd name="connsiteX181" fmla="*/ 8609362 w 9975532"/>
              <a:gd name="connsiteY181" fmla="*/ 175641 h 6005131"/>
              <a:gd name="connsiteX182" fmla="*/ 8609362 w 9975532"/>
              <a:gd name="connsiteY182" fmla="*/ 113157 h 6005131"/>
              <a:gd name="connsiteX183" fmla="*/ 8609362 w 9975532"/>
              <a:gd name="connsiteY183" fmla="*/ 62484 h 6005131"/>
              <a:gd name="connsiteX184" fmla="*/ 8609362 w 9975532"/>
              <a:gd name="connsiteY184" fmla="*/ 0 h 6005131"/>
              <a:gd name="connsiteX185" fmla="*/ 8671750 w 9975532"/>
              <a:gd name="connsiteY185" fmla="*/ 0 h 6005131"/>
              <a:gd name="connsiteX186" fmla="*/ 8704421 w 9975532"/>
              <a:gd name="connsiteY186" fmla="*/ 0 h 6005131"/>
              <a:gd name="connsiteX187" fmla="*/ 9847802 w 9975532"/>
              <a:gd name="connsiteY187" fmla="*/ 0 h 6005131"/>
              <a:gd name="connsiteX188" fmla="*/ 9913144 w 9975532"/>
              <a:gd name="connsiteY188" fmla="*/ 0 h 6005131"/>
              <a:gd name="connsiteX189" fmla="*/ 9975533 w 9975532"/>
              <a:gd name="connsiteY189" fmla="*/ 0 h 60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9975532" h="6005131">
                <a:moveTo>
                  <a:pt x="0" y="6005132"/>
                </a:moveTo>
                <a:lnTo>
                  <a:pt x="62484" y="6005132"/>
                </a:lnTo>
                <a:lnTo>
                  <a:pt x="103442" y="6005132"/>
                </a:lnTo>
                <a:lnTo>
                  <a:pt x="308515" y="6005132"/>
                </a:lnTo>
                <a:lnTo>
                  <a:pt x="390620" y="6005132"/>
                </a:lnTo>
                <a:lnTo>
                  <a:pt x="453009" y="6005132"/>
                </a:lnTo>
                <a:lnTo>
                  <a:pt x="459676" y="5943029"/>
                </a:lnTo>
                <a:lnTo>
                  <a:pt x="490442" y="5878926"/>
                </a:lnTo>
                <a:lnTo>
                  <a:pt x="492062" y="5876258"/>
                </a:lnTo>
                <a:lnTo>
                  <a:pt x="544735" y="5848922"/>
                </a:lnTo>
                <a:lnTo>
                  <a:pt x="544735" y="5786533"/>
                </a:lnTo>
                <a:lnTo>
                  <a:pt x="553879" y="5759673"/>
                </a:lnTo>
                <a:lnTo>
                  <a:pt x="581787" y="5713286"/>
                </a:lnTo>
                <a:lnTo>
                  <a:pt x="669608" y="5541550"/>
                </a:lnTo>
                <a:lnTo>
                  <a:pt x="706755" y="5471351"/>
                </a:lnTo>
                <a:lnTo>
                  <a:pt x="938879" y="5196269"/>
                </a:lnTo>
                <a:lnTo>
                  <a:pt x="938879" y="5131880"/>
                </a:lnTo>
                <a:lnTo>
                  <a:pt x="1000601" y="5053394"/>
                </a:lnTo>
                <a:lnTo>
                  <a:pt x="1036892" y="5007198"/>
                </a:lnTo>
                <a:lnTo>
                  <a:pt x="1075468" y="4958144"/>
                </a:lnTo>
                <a:lnTo>
                  <a:pt x="1102805" y="4958144"/>
                </a:lnTo>
                <a:lnTo>
                  <a:pt x="1144429" y="4911661"/>
                </a:lnTo>
                <a:lnTo>
                  <a:pt x="1163955" y="4889849"/>
                </a:lnTo>
                <a:lnTo>
                  <a:pt x="1261491" y="4780788"/>
                </a:lnTo>
                <a:lnTo>
                  <a:pt x="1300543" y="4737164"/>
                </a:lnTo>
                <a:lnTo>
                  <a:pt x="1301782" y="4735735"/>
                </a:lnTo>
                <a:lnTo>
                  <a:pt x="1301782" y="4675251"/>
                </a:lnTo>
                <a:lnTo>
                  <a:pt x="1350550" y="4636199"/>
                </a:lnTo>
                <a:lnTo>
                  <a:pt x="1418939" y="4581621"/>
                </a:lnTo>
                <a:lnTo>
                  <a:pt x="1467707" y="4542568"/>
                </a:lnTo>
                <a:lnTo>
                  <a:pt x="1467707" y="4487895"/>
                </a:lnTo>
                <a:lnTo>
                  <a:pt x="1530096" y="4487895"/>
                </a:lnTo>
                <a:lnTo>
                  <a:pt x="1564862" y="4479227"/>
                </a:lnTo>
                <a:lnTo>
                  <a:pt x="1654969" y="4427411"/>
                </a:lnTo>
                <a:lnTo>
                  <a:pt x="1712405" y="4369975"/>
                </a:lnTo>
                <a:lnTo>
                  <a:pt x="1764697" y="4317492"/>
                </a:lnTo>
                <a:lnTo>
                  <a:pt x="1808798" y="4273296"/>
                </a:lnTo>
                <a:lnTo>
                  <a:pt x="1850136" y="4273296"/>
                </a:lnTo>
                <a:lnTo>
                  <a:pt x="1893570" y="4228433"/>
                </a:lnTo>
                <a:lnTo>
                  <a:pt x="1906334" y="4215194"/>
                </a:lnTo>
                <a:lnTo>
                  <a:pt x="1970151" y="4149376"/>
                </a:lnTo>
                <a:lnTo>
                  <a:pt x="1995678" y="4122991"/>
                </a:lnTo>
                <a:lnTo>
                  <a:pt x="2039112" y="4078129"/>
                </a:lnTo>
                <a:lnTo>
                  <a:pt x="2148745" y="4078129"/>
                </a:lnTo>
                <a:lnTo>
                  <a:pt x="2187893" y="4029551"/>
                </a:lnTo>
                <a:lnTo>
                  <a:pt x="2199323" y="4015359"/>
                </a:lnTo>
                <a:lnTo>
                  <a:pt x="2256377" y="3944398"/>
                </a:lnTo>
                <a:lnTo>
                  <a:pt x="2279237" y="3916013"/>
                </a:lnTo>
                <a:lnTo>
                  <a:pt x="2318385" y="3867436"/>
                </a:lnTo>
                <a:lnTo>
                  <a:pt x="2427732" y="3867436"/>
                </a:lnTo>
                <a:lnTo>
                  <a:pt x="2457069" y="3812286"/>
                </a:lnTo>
                <a:lnTo>
                  <a:pt x="2460784" y="3805428"/>
                </a:lnTo>
                <a:lnTo>
                  <a:pt x="2490121" y="3750374"/>
                </a:lnTo>
                <a:lnTo>
                  <a:pt x="2513553" y="3750374"/>
                </a:lnTo>
                <a:lnTo>
                  <a:pt x="2543366" y="3725132"/>
                </a:lnTo>
                <a:lnTo>
                  <a:pt x="2555462" y="3714941"/>
                </a:lnTo>
                <a:lnTo>
                  <a:pt x="2615851" y="3663982"/>
                </a:lnTo>
                <a:lnTo>
                  <a:pt x="2639949" y="3643694"/>
                </a:lnTo>
                <a:lnTo>
                  <a:pt x="2663857" y="3623501"/>
                </a:lnTo>
                <a:lnTo>
                  <a:pt x="2695099" y="3623501"/>
                </a:lnTo>
                <a:lnTo>
                  <a:pt x="2731961" y="3573113"/>
                </a:lnTo>
                <a:lnTo>
                  <a:pt x="2786920" y="3498247"/>
                </a:lnTo>
                <a:lnTo>
                  <a:pt x="2823782" y="3447860"/>
                </a:lnTo>
                <a:lnTo>
                  <a:pt x="2933033" y="3447860"/>
                </a:lnTo>
                <a:lnTo>
                  <a:pt x="2933033" y="3346418"/>
                </a:lnTo>
                <a:lnTo>
                  <a:pt x="2974086" y="3346418"/>
                </a:lnTo>
                <a:lnTo>
                  <a:pt x="2990755" y="3332988"/>
                </a:lnTo>
                <a:lnTo>
                  <a:pt x="3014567" y="3313748"/>
                </a:lnTo>
                <a:lnTo>
                  <a:pt x="3247263" y="3125915"/>
                </a:lnTo>
                <a:lnTo>
                  <a:pt x="3413093" y="3065431"/>
                </a:lnTo>
                <a:lnTo>
                  <a:pt x="3455670" y="3057335"/>
                </a:lnTo>
                <a:lnTo>
                  <a:pt x="3515678" y="3045905"/>
                </a:lnTo>
                <a:lnTo>
                  <a:pt x="3577019" y="3034284"/>
                </a:lnTo>
                <a:lnTo>
                  <a:pt x="3577019" y="2999137"/>
                </a:lnTo>
                <a:lnTo>
                  <a:pt x="3630454" y="2966752"/>
                </a:lnTo>
                <a:lnTo>
                  <a:pt x="3659696" y="2949035"/>
                </a:lnTo>
                <a:lnTo>
                  <a:pt x="3806381" y="2860167"/>
                </a:lnTo>
                <a:lnTo>
                  <a:pt x="3865150" y="2824639"/>
                </a:lnTo>
                <a:lnTo>
                  <a:pt x="3918490" y="2792254"/>
                </a:lnTo>
                <a:lnTo>
                  <a:pt x="3918490" y="2735675"/>
                </a:lnTo>
                <a:lnTo>
                  <a:pt x="3974783" y="2708720"/>
                </a:lnTo>
                <a:lnTo>
                  <a:pt x="3999166" y="2697099"/>
                </a:lnTo>
                <a:lnTo>
                  <a:pt x="4053173" y="2671286"/>
                </a:lnTo>
                <a:lnTo>
                  <a:pt x="4124992" y="2649855"/>
                </a:lnTo>
                <a:lnTo>
                  <a:pt x="4176713" y="2634520"/>
                </a:lnTo>
                <a:lnTo>
                  <a:pt x="4236530" y="2616613"/>
                </a:lnTo>
                <a:lnTo>
                  <a:pt x="4236530" y="2583466"/>
                </a:lnTo>
                <a:lnTo>
                  <a:pt x="4299014" y="2583466"/>
                </a:lnTo>
                <a:lnTo>
                  <a:pt x="4325970" y="2583466"/>
                </a:lnTo>
                <a:lnTo>
                  <a:pt x="4380929" y="2583466"/>
                </a:lnTo>
                <a:lnTo>
                  <a:pt x="4505801" y="2517077"/>
                </a:lnTo>
                <a:lnTo>
                  <a:pt x="4575048" y="2444972"/>
                </a:lnTo>
                <a:lnTo>
                  <a:pt x="4597527" y="2400110"/>
                </a:lnTo>
                <a:lnTo>
                  <a:pt x="4597527" y="2337626"/>
                </a:lnTo>
                <a:lnTo>
                  <a:pt x="4698968" y="2337626"/>
                </a:lnTo>
                <a:lnTo>
                  <a:pt x="4736116" y="2282952"/>
                </a:lnTo>
                <a:lnTo>
                  <a:pt x="4792599" y="2282952"/>
                </a:lnTo>
                <a:lnTo>
                  <a:pt x="4811173" y="2223326"/>
                </a:lnTo>
                <a:lnTo>
                  <a:pt x="4818983" y="2198180"/>
                </a:lnTo>
                <a:lnTo>
                  <a:pt x="4837557" y="2138553"/>
                </a:lnTo>
                <a:lnTo>
                  <a:pt x="4917568" y="2138553"/>
                </a:lnTo>
                <a:lnTo>
                  <a:pt x="4917568" y="2087880"/>
                </a:lnTo>
                <a:lnTo>
                  <a:pt x="4979956" y="2087880"/>
                </a:lnTo>
                <a:lnTo>
                  <a:pt x="5052155" y="2087880"/>
                </a:lnTo>
                <a:lnTo>
                  <a:pt x="5114639" y="2087880"/>
                </a:lnTo>
                <a:lnTo>
                  <a:pt x="5114639" y="2027396"/>
                </a:lnTo>
                <a:lnTo>
                  <a:pt x="5177028" y="2027396"/>
                </a:lnTo>
                <a:lnTo>
                  <a:pt x="5188744" y="2027396"/>
                </a:lnTo>
                <a:lnTo>
                  <a:pt x="5251228" y="2027396"/>
                </a:lnTo>
                <a:lnTo>
                  <a:pt x="5251228" y="1998059"/>
                </a:lnTo>
                <a:lnTo>
                  <a:pt x="5313617" y="1998059"/>
                </a:lnTo>
                <a:lnTo>
                  <a:pt x="5347716" y="1998059"/>
                </a:lnTo>
                <a:lnTo>
                  <a:pt x="5491258" y="1998059"/>
                </a:lnTo>
                <a:lnTo>
                  <a:pt x="5802059" y="1691735"/>
                </a:lnTo>
                <a:lnTo>
                  <a:pt x="5850636" y="1643920"/>
                </a:lnTo>
                <a:lnTo>
                  <a:pt x="5895118" y="1600010"/>
                </a:lnTo>
                <a:lnTo>
                  <a:pt x="5895118" y="1541526"/>
                </a:lnTo>
                <a:lnTo>
                  <a:pt x="5953697" y="1541526"/>
                </a:lnTo>
                <a:lnTo>
                  <a:pt x="5994464" y="1494187"/>
                </a:lnTo>
                <a:lnTo>
                  <a:pt x="6002465" y="1467326"/>
                </a:lnTo>
                <a:lnTo>
                  <a:pt x="6002465" y="1404938"/>
                </a:lnTo>
                <a:lnTo>
                  <a:pt x="6064853" y="1404938"/>
                </a:lnTo>
                <a:lnTo>
                  <a:pt x="6094095" y="1404938"/>
                </a:lnTo>
                <a:lnTo>
                  <a:pt x="6156579" y="1404938"/>
                </a:lnTo>
                <a:lnTo>
                  <a:pt x="6156579" y="1317117"/>
                </a:lnTo>
                <a:lnTo>
                  <a:pt x="6230779" y="1317117"/>
                </a:lnTo>
                <a:lnTo>
                  <a:pt x="6230779" y="1254633"/>
                </a:lnTo>
                <a:lnTo>
                  <a:pt x="6230684" y="1251776"/>
                </a:lnTo>
                <a:lnTo>
                  <a:pt x="6230684" y="1189292"/>
                </a:lnTo>
                <a:lnTo>
                  <a:pt x="6268784" y="1189292"/>
                </a:lnTo>
                <a:lnTo>
                  <a:pt x="6286024" y="1172051"/>
                </a:lnTo>
                <a:lnTo>
                  <a:pt x="6311170" y="1147001"/>
                </a:lnTo>
                <a:lnTo>
                  <a:pt x="6328315" y="1129760"/>
                </a:lnTo>
                <a:lnTo>
                  <a:pt x="6481667" y="1129760"/>
                </a:lnTo>
                <a:lnTo>
                  <a:pt x="6552724" y="1129760"/>
                </a:lnTo>
                <a:lnTo>
                  <a:pt x="6615113" y="1129760"/>
                </a:lnTo>
                <a:lnTo>
                  <a:pt x="6615113" y="1077087"/>
                </a:lnTo>
                <a:lnTo>
                  <a:pt x="6677597" y="1077087"/>
                </a:lnTo>
                <a:lnTo>
                  <a:pt x="6739985" y="1077087"/>
                </a:lnTo>
                <a:lnTo>
                  <a:pt x="6802469" y="1077087"/>
                </a:lnTo>
                <a:lnTo>
                  <a:pt x="6802469" y="997077"/>
                </a:lnTo>
                <a:lnTo>
                  <a:pt x="6864858" y="997077"/>
                </a:lnTo>
                <a:lnTo>
                  <a:pt x="6905911" y="997077"/>
                </a:lnTo>
                <a:lnTo>
                  <a:pt x="6968300" y="997077"/>
                </a:lnTo>
                <a:lnTo>
                  <a:pt x="6968300" y="926878"/>
                </a:lnTo>
                <a:lnTo>
                  <a:pt x="7030784" y="926878"/>
                </a:lnTo>
                <a:lnTo>
                  <a:pt x="7040499" y="926878"/>
                </a:lnTo>
                <a:lnTo>
                  <a:pt x="7102983" y="926878"/>
                </a:lnTo>
                <a:lnTo>
                  <a:pt x="7102983" y="864394"/>
                </a:lnTo>
                <a:lnTo>
                  <a:pt x="7102983" y="860488"/>
                </a:lnTo>
                <a:lnTo>
                  <a:pt x="7102983" y="798100"/>
                </a:lnTo>
                <a:lnTo>
                  <a:pt x="7165372" y="798100"/>
                </a:lnTo>
                <a:lnTo>
                  <a:pt x="7194709" y="798100"/>
                </a:lnTo>
                <a:lnTo>
                  <a:pt x="7257098" y="798100"/>
                </a:lnTo>
                <a:lnTo>
                  <a:pt x="7257098" y="727805"/>
                </a:lnTo>
                <a:lnTo>
                  <a:pt x="7319582" y="727805"/>
                </a:lnTo>
                <a:lnTo>
                  <a:pt x="7366349" y="727805"/>
                </a:lnTo>
                <a:lnTo>
                  <a:pt x="7428833" y="727805"/>
                </a:lnTo>
                <a:lnTo>
                  <a:pt x="7428833" y="626364"/>
                </a:lnTo>
                <a:lnTo>
                  <a:pt x="7491222" y="626364"/>
                </a:lnTo>
                <a:lnTo>
                  <a:pt x="7598569" y="626364"/>
                </a:lnTo>
                <a:lnTo>
                  <a:pt x="7661053" y="626364"/>
                </a:lnTo>
                <a:lnTo>
                  <a:pt x="7661053" y="563880"/>
                </a:lnTo>
                <a:lnTo>
                  <a:pt x="7661053" y="476155"/>
                </a:lnTo>
                <a:lnTo>
                  <a:pt x="7661053" y="413671"/>
                </a:lnTo>
                <a:lnTo>
                  <a:pt x="7723442" y="413671"/>
                </a:lnTo>
                <a:lnTo>
                  <a:pt x="7750302" y="413671"/>
                </a:lnTo>
                <a:lnTo>
                  <a:pt x="7884414" y="413671"/>
                </a:lnTo>
                <a:lnTo>
                  <a:pt x="7938135" y="413671"/>
                </a:lnTo>
                <a:lnTo>
                  <a:pt x="8000524" y="413671"/>
                </a:lnTo>
                <a:lnTo>
                  <a:pt x="8000524" y="316135"/>
                </a:lnTo>
                <a:lnTo>
                  <a:pt x="8063008" y="316135"/>
                </a:lnTo>
                <a:lnTo>
                  <a:pt x="8090345" y="316135"/>
                </a:lnTo>
                <a:lnTo>
                  <a:pt x="8152733" y="316135"/>
                </a:lnTo>
                <a:lnTo>
                  <a:pt x="8152733" y="253651"/>
                </a:lnTo>
                <a:lnTo>
                  <a:pt x="8152733" y="238030"/>
                </a:lnTo>
                <a:lnTo>
                  <a:pt x="8152733" y="175641"/>
                </a:lnTo>
                <a:lnTo>
                  <a:pt x="8215217" y="175641"/>
                </a:lnTo>
                <a:lnTo>
                  <a:pt x="8238839" y="175641"/>
                </a:lnTo>
                <a:lnTo>
                  <a:pt x="8499539" y="175641"/>
                </a:lnTo>
                <a:lnTo>
                  <a:pt x="8546878" y="175641"/>
                </a:lnTo>
                <a:lnTo>
                  <a:pt x="8609362" y="175641"/>
                </a:lnTo>
                <a:lnTo>
                  <a:pt x="8609362" y="113157"/>
                </a:lnTo>
                <a:lnTo>
                  <a:pt x="8609362" y="62484"/>
                </a:lnTo>
                <a:lnTo>
                  <a:pt x="8609362" y="0"/>
                </a:lnTo>
                <a:lnTo>
                  <a:pt x="8671750" y="0"/>
                </a:lnTo>
                <a:lnTo>
                  <a:pt x="8704421" y="0"/>
                </a:lnTo>
                <a:lnTo>
                  <a:pt x="9847802" y="0"/>
                </a:lnTo>
                <a:lnTo>
                  <a:pt x="9913144" y="0"/>
                </a:lnTo>
                <a:lnTo>
                  <a:pt x="9975533" y="0"/>
                </a:lnTo>
              </a:path>
            </a:pathLst>
          </a:custGeom>
          <a:noFill/>
          <a:ln w="19050" cap="flat">
            <a:solidFill>
              <a:schemeClr val="accent3">
                <a:lumMod val="75000"/>
              </a:schemeClr>
            </a:solidFill>
            <a:prstDash val="solid"/>
            <a:miter/>
          </a:ln>
        </p:spPr>
        <p:txBody>
          <a:bodyPr rtlCol="0" anchor="ctr"/>
          <a:lstStyle/>
          <a:p>
            <a:endParaRPr lang="en-US"/>
          </a:p>
        </p:txBody>
      </p:sp>
      <p:sp>
        <p:nvSpPr>
          <p:cNvPr id="298" name="Graphic 253">
            <a:extLst>
              <a:ext uri="{FF2B5EF4-FFF2-40B4-BE49-F238E27FC236}">
                <a16:creationId xmlns:a16="http://schemas.microsoft.com/office/drawing/2014/main" id="{FA84B67A-DE15-4C13-808F-617D63061CFF}"/>
              </a:ext>
            </a:extLst>
          </p:cNvPr>
          <p:cNvSpPr/>
          <p:nvPr/>
        </p:nvSpPr>
        <p:spPr>
          <a:xfrm>
            <a:off x="6673111" y="3937528"/>
            <a:ext cx="1745402" cy="976049"/>
          </a:xfrm>
          <a:custGeom>
            <a:avLst/>
            <a:gdLst>
              <a:gd name="connsiteX0" fmla="*/ 7591521 w 7591520"/>
              <a:gd name="connsiteY0" fmla="*/ 0 h 4032789"/>
              <a:gd name="connsiteX1" fmla="*/ 7202710 w 7591520"/>
              <a:gd name="connsiteY1" fmla="*/ 0 h 4032789"/>
              <a:gd name="connsiteX2" fmla="*/ 7202710 w 7591520"/>
              <a:gd name="connsiteY2" fmla="*/ 90583 h 4032789"/>
              <a:gd name="connsiteX3" fmla="*/ 7166324 w 7591520"/>
              <a:gd name="connsiteY3" fmla="*/ 90583 h 4032789"/>
              <a:gd name="connsiteX4" fmla="*/ 7166324 w 7591520"/>
              <a:gd name="connsiteY4" fmla="*/ 186500 h 4032789"/>
              <a:gd name="connsiteX5" fmla="*/ 7093458 w 7591520"/>
              <a:gd name="connsiteY5" fmla="*/ 186500 h 4032789"/>
              <a:gd name="connsiteX6" fmla="*/ 7093458 w 7591520"/>
              <a:gd name="connsiteY6" fmla="*/ 253365 h 4032789"/>
              <a:gd name="connsiteX7" fmla="*/ 7029546 w 7591520"/>
              <a:gd name="connsiteY7" fmla="*/ 253365 h 4032789"/>
              <a:gd name="connsiteX8" fmla="*/ 7029546 w 7591520"/>
              <a:gd name="connsiteY8" fmla="*/ 325374 h 4032789"/>
              <a:gd name="connsiteX9" fmla="*/ 6942678 w 7591520"/>
              <a:gd name="connsiteY9" fmla="*/ 325374 h 4032789"/>
              <a:gd name="connsiteX10" fmla="*/ 6942678 w 7591520"/>
              <a:gd name="connsiteY10" fmla="*/ 427196 h 4032789"/>
              <a:gd name="connsiteX11" fmla="*/ 6817805 w 7591520"/>
              <a:gd name="connsiteY11" fmla="*/ 427196 h 4032789"/>
              <a:gd name="connsiteX12" fmla="*/ 6817805 w 7591520"/>
              <a:gd name="connsiteY12" fmla="*/ 460629 h 4032789"/>
              <a:gd name="connsiteX13" fmla="*/ 6792564 w 7591520"/>
              <a:gd name="connsiteY13" fmla="*/ 460629 h 4032789"/>
              <a:gd name="connsiteX14" fmla="*/ 6792564 w 7591520"/>
              <a:gd name="connsiteY14" fmla="*/ 511112 h 4032789"/>
              <a:gd name="connsiteX15" fmla="*/ 6661880 w 7591520"/>
              <a:gd name="connsiteY15" fmla="*/ 511112 h 4032789"/>
              <a:gd name="connsiteX16" fmla="*/ 6661880 w 7591520"/>
              <a:gd name="connsiteY16" fmla="*/ 537877 h 4032789"/>
              <a:gd name="connsiteX17" fmla="*/ 6617970 w 7591520"/>
              <a:gd name="connsiteY17" fmla="*/ 537877 h 4032789"/>
              <a:gd name="connsiteX18" fmla="*/ 6617970 w 7591520"/>
              <a:gd name="connsiteY18" fmla="*/ 608457 h 4032789"/>
              <a:gd name="connsiteX19" fmla="*/ 6557105 w 7591520"/>
              <a:gd name="connsiteY19" fmla="*/ 608457 h 4032789"/>
              <a:gd name="connsiteX20" fmla="*/ 6511005 w 7591520"/>
              <a:gd name="connsiteY20" fmla="*/ 678275 h 4032789"/>
              <a:gd name="connsiteX21" fmla="*/ 6490145 w 7591520"/>
              <a:gd name="connsiteY21" fmla="*/ 678275 h 4032789"/>
              <a:gd name="connsiteX22" fmla="*/ 6470904 w 7591520"/>
              <a:gd name="connsiteY22" fmla="*/ 768191 h 4032789"/>
              <a:gd name="connsiteX23" fmla="*/ 6424803 w 7591520"/>
              <a:gd name="connsiteY23" fmla="*/ 768191 h 4032789"/>
              <a:gd name="connsiteX24" fmla="*/ 6424803 w 7591520"/>
              <a:gd name="connsiteY24" fmla="*/ 792004 h 4032789"/>
              <a:gd name="connsiteX25" fmla="*/ 6340126 w 7591520"/>
              <a:gd name="connsiteY25" fmla="*/ 792004 h 4032789"/>
              <a:gd name="connsiteX26" fmla="*/ 6340126 w 7591520"/>
              <a:gd name="connsiteY26" fmla="*/ 819436 h 4032789"/>
              <a:gd name="connsiteX27" fmla="*/ 6297073 w 7591520"/>
              <a:gd name="connsiteY27" fmla="*/ 819436 h 4032789"/>
              <a:gd name="connsiteX28" fmla="*/ 6297073 w 7591520"/>
              <a:gd name="connsiteY28" fmla="*/ 862489 h 4032789"/>
              <a:gd name="connsiteX29" fmla="*/ 6251734 w 7591520"/>
              <a:gd name="connsiteY29" fmla="*/ 862489 h 4032789"/>
              <a:gd name="connsiteX30" fmla="*/ 6251734 w 7591520"/>
              <a:gd name="connsiteY30" fmla="*/ 884873 h 4032789"/>
              <a:gd name="connsiteX31" fmla="*/ 6206395 w 7591520"/>
              <a:gd name="connsiteY31" fmla="*/ 884873 h 4032789"/>
              <a:gd name="connsiteX32" fmla="*/ 6166962 w 7591520"/>
              <a:gd name="connsiteY32" fmla="*/ 930878 h 4032789"/>
              <a:gd name="connsiteX33" fmla="*/ 6080094 w 7591520"/>
              <a:gd name="connsiteY33" fmla="*/ 930878 h 4032789"/>
              <a:gd name="connsiteX34" fmla="*/ 6080094 w 7591520"/>
              <a:gd name="connsiteY34" fmla="*/ 953929 h 4032789"/>
              <a:gd name="connsiteX35" fmla="*/ 5971604 w 7591520"/>
              <a:gd name="connsiteY35" fmla="*/ 953929 h 4032789"/>
              <a:gd name="connsiteX36" fmla="*/ 5971604 w 7591520"/>
              <a:gd name="connsiteY36" fmla="*/ 980694 h 4032789"/>
              <a:gd name="connsiteX37" fmla="*/ 5929980 w 7591520"/>
              <a:gd name="connsiteY37" fmla="*/ 1002983 h 4032789"/>
              <a:gd name="connsiteX38" fmla="*/ 5886164 w 7591520"/>
              <a:gd name="connsiteY38" fmla="*/ 1048322 h 4032789"/>
              <a:gd name="connsiteX39" fmla="*/ 5844540 w 7591520"/>
              <a:gd name="connsiteY39" fmla="*/ 1048322 h 4032789"/>
              <a:gd name="connsiteX40" fmla="*/ 5821585 w 7591520"/>
              <a:gd name="connsiteY40" fmla="*/ 1096518 h 4032789"/>
              <a:gd name="connsiteX41" fmla="*/ 5775484 w 7591520"/>
              <a:gd name="connsiteY41" fmla="*/ 1096518 h 4032789"/>
              <a:gd name="connsiteX42" fmla="*/ 5715286 w 7591520"/>
              <a:gd name="connsiteY42" fmla="*/ 1163479 h 4032789"/>
              <a:gd name="connsiteX43" fmla="*/ 5671471 w 7591520"/>
              <a:gd name="connsiteY43" fmla="*/ 1163479 h 4032789"/>
              <a:gd name="connsiteX44" fmla="*/ 5671471 w 7591520"/>
              <a:gd name="connsiteY44" fmla="*/ 1186434 h 4032789"/>
              <a:gd name="connsiteX45" fmla="*/ 5623941 w 7591520"/>
              <a:gd name="connsiteY45" fmla="*/ 1186434 h 4032789"/>
              <a:gd name="connsiteX46" fmla="*/ 5583841 w 7591520"/>
              <a:gd name="connsiteY46" fmla="*/ 1213199 h 4032789"/>
              <a:gd name="connsiteX47" fmla="*/ 5474589 w 7591520"/>
              <a:gd name="connsiteY47" fmla="*/ 1306068 h 4032789"/>
              <a:gd name="connsiteX48" fmla="*/ 5427821 w 7591520"/>
              <a:gd name="connsiteY48" fmla="*/ 1306068 h 4032789"/>
              <a:gd name="connsiteX49" fmla="*/ 5386197 w 7591520"/>
              <a:gd name="connsiteY49" fmla="*/ 1332071 h 4032789"/>
              <a:gd name="connsiteX50" fmla="*/ 5386197 w 7591520"/>
              <a:gd name="connsiteY50" fmla="*/ 1375220 h 4032789"/>
              <a:gd name="connsiteX51" fmla="*/ 5303711 w 7591520"/>
              <a:gd name="connsiteY51" fmla="*/ 1375220 h 4032789"/>
              <a:gd name="connsiteX52" fmla="*/ 5279898 w 7591520"/>
              <a:gd name="connsiteY52" fmla="*/ 1396746 h 4032789"/>
              <a:gd name="connsiteX53" fmla="*/ 5259895 w 7591520"/>
              <a:gd name="connsiteY53" fmla="*/ 1396746 h 4032789"/>
              <a:gd name="connsiteX54" fmla="*/ 5237607 w 7591520"/>
              <a:gd name="connsiteY54" fmla="*/ 1421225 h 4032789"/>
              <a:gd name="connsiteX55" fmla="*/ 5154454 w 7591520"/>
              <a:gd name="connsiteY55" fmla="*/ 1421225 h 4032789"/>
              <a:gd name="connsiteX56" fmla="*/ 5109782 w 7591520"/>
              <a:gd name="connsiteY56" fmla="*/ 1447229 h 4032789"/>
              <a:gd name="connsiteX57" fmla="*/ 5042154 w 7591520"/>
              <a:gd name="connsiteY57" fmla="*/ 1472565 h 4032789"/>
              <a:gd name="connsiteX58" fmla="*/ 4999102 w 7591520"/>
              <a:gd name="connsiteY58" fmla="*/ 1495520 h 4032789"/>
              <a:gd name="connsiteX59" fmla="*/ 4935951 w 7591520"/>
              <a:gd name="connsiteY59" fmla="*/ 1540097 h 4032789"/>
              <a:gd name="connsiteX60" fmla="*/ 4935951 w 7591520"/>
              <a:gd name="connsiteY60" fmla="*/ 1563148 h 4032789"/>
              <a:gd name="connsiteX61" fmla="*/ 4891374 w 7591520"/>
              <a:gd name="connsiteY61" fmla="*/ 1563148 h 4032789"/>
              <a:gd name="connsiteX62" fmla="*/ 4806696 w 7591520"/>
              <a:gd name="connsiteY62" fmla="*/ 1609916 h 4032789"/>
              <a:gd name="connsiteX63" fmla="*/ 4742022 w 7591520"/>
              <a:gd name="connsiteY63" fmla="*/ 1630775 h 4032789"/>
              <a:gd name="connsiteX64" fmla="*/ 4655154 w 7591520"/>
              <a:gd name="connsiteY64" fmla="*/ 1653826 h 4032789"/>
              <a:gd name="connsiteX65" fmla="*/ 4612005 w 7591520"/>
              <a:gd name="connsiteY65" fmla="*/ 1679067 h 4032789"/>
              <a:gd name="connsiteX66" fmla="*/ 4566666 w 7591520"/>
              <a:gd name="connsiteY66" fmla="*/ 1702118 h 4032789"/>
              <a:gd name="connsiteX67" fmla="*/ 4502087 w 7591520"/>
              <a:gd name="connsiteY67" fmla="*/ 1726597 h 4032789"/>
              <a:gd name="connsiteX68" fmla="*/ 4502087 w 7591520"/>
              <a:gd name="connsiteY68" fmla="*/ 1748885 h 4032789"/>
              <a:gd name="connsiteX69" fmla="*/ 4440460 w 7591520"/>
              <a:gd name="connsiteY69" fmla="*/ 1773460 h 4032789"/>
              <a:gd name="connsiteX70" fmla="*/ 4416648 w 7591520"/>
              <a:gd name="connsiteY70" fmla="*/ 1797177 h 4032789"/>
              <a:gd name="connsiteX71" fmla="*/ 4374261 w 7591520"/>
              <a:gd name="connsiteY71" fmla="*/ 1797177 h 4032789"/>
              <a:gd name="connsiteX72" fmla="*/ 4331970 w 7591520"/>
              <a:gd name="connsiteY72" fmla="*/ 1817942 h 4032789"/>
              <a:gd name="connsiteX73" fmla="*/ 4158806 w 7591520"/>
              <a:gd name="connsiteY73" fmla="*/ 1982153 h 4032789"/>
              <a:gd name="connsiteX74" fmla="*/ 4094893 w 7591520"/>
              <a:gd name="connsiteY74" fmla="*/ 1982153 h 4032789"/>
              <a:gd name="connsiteX75" fmla="*/ 4050411 w 7591520"/>
              <a:gd name="connsiteY75" fmla="*/ 2007394 h 4032789"/>
              <a:gd name="connsiteX76" fmla="*/ 3983450 w 7591520"/>
              <a:gd name="connsiteY76" fmla="*/ 2052733 h 4032789"/>
              <a:gd name="connsiteX77" fmla="*/ 3920299 w 7591520"/>
              <a:gd name="connsiteY77" fmla="*/ 2052733 h 4032789"/>
              <a:gd name="connsiteX78" fmla="*/ 3854196 w 7591520"/>
              <a:gd name="connsiteY78" fmla="*/ 2098072 h 4032789"/>
              <a:gd name="connsiteX79" fmla="*/ 3834860 w 7591520"/>
              <a:gd name="connsiteY79" fmla="*/ 2098072 h 4032789"/>
              <a:gd name="connsiteX80" fmla="*/ 3792570 w 7591520"/>
              <a:gd name="connsiteY80" fmla="*/ 2121122 h 4032789"/>
              <a:gd name="connsiteX81" fmla="*/ 3721989 w 7591520"/>
              <a:gd name="connsiteY81" fmla="*/ 2166366 h 4032789"/>
              <a:gd name="connsiteX82" fmla="*/ 3661791 w 7591520"/>
              <a:gd name="connsiteY82" fmla="*/ 2166366 h 4032789"/>
              <a:gd name="connsiteX83" fmla="*/ 3615023 w 7591520"/>
              <a:gd name="connsiteY83" fmla="*/ 2190941 h 4032789"/>
              <a:gd name="connsiteX84" fmla="*/ 3532537 w 7591520"/>
              <a:gd name="connsiteY84" fmla="*/ 2219230 h 4032789"/>
              <a:gd name="connsiteX85" fmla="*/ 3487198 w 7591520"/>
              <a:gd name="connsiteY85" fmla="*/ 2237708 h 4032789"/>
              <a:gd name="connsiteX86" fmla="*/ 3291840 w 7591520"/>
              <a:gd name="connsiteY86" fmla="*/ 2332863 h 4032789"/>
              <a:gd name="connsiteX87" fmla="*/ 3250978 w 7591520"/>
              <a:gd name="connsiteY87" fmla="*/ 2332863 h 4032789"/>
              <a:gd name="connsiteX88" fmla="*/ 3184874 w 7591520"/>
              <a:gd name="connsiteY88" fmla="*/ 2380393 h 4032789"/>
              <a:gd name="connsiteX89" fmla="*/ 3164777 w 7591520"/>
              <a:gd name="connsiteY89" fmla="*/ 2380393 h 4032789"/>
              <a:gd name="connsiteX90" fmla="*/ 3102388 w 7591520"/>
              <a:gd name="connsiteY90" fmla="*/ 2404872 h 4032789"/>
              <a:gd name="connsiteX91" fmla="*/ 2947797 w 7591520"/>
              <a:gd name="connsiteY91" fmla="*/ 2493264 h 4032789"/>
              <a:gd name="connsiteX92" fmla="*/ 2923985 w 7591520"/>
              <a:gd name="connsiteY92" fmla="*/ 2493264 h 4032789"/>
              <a:gd name="connsiteX93" fmla="*/ 2773966 w 7591520"/>
              <a:gd name="connsiteY93" fmla="*/ 2586895 h 4032789"/>
              <a:gd name="connsiteX94" fmla="*/ 2731580 w 7591520"/>
              <a:gd name="connsiteY94" fmla="*/ 2611470 h 4032789"/>
              <a:gd name="connsiteX95" fmla="*/ 2667000 w 7591520"/>
              <a:gd name="connsiteY95" fmla="*/ 2658237 h 4032789"/>
              <a:gd name="connsiteX96" fmla="*/ 2649188 w 7591520"/>
              <a:gd name="connsiteY96" fmla="*/ 2658237 h 4032789"/>
              <a:gd name="connsiteX97" fmla="*/ 2646236 w 7591520"/>
              <a:gd name="connsiteY97" fmla="*/ 2658237 h 4032789"/>
              <a:gd name="connsiteX98" fmla="*/ 2603087 w 7591520"/>
              <a:gd name="connsiteY98" fmla="*/ 2682812 h 4032789"/>
              <a:gd name="connsiteX99" fmla="*/ 2581561 w 7591520"/>
              <a:gd name="connsiteY99" fmla="*/ 2705767 h 4032789"/>
              <a:gd name="connsiteX100" fmla="*/ 2516124 w 7591520"/>
              <a:gd name="connsiteY100" fmla="*/ 2705767 h 4032789"/>
              <a:gd name="connsiteX101" fmla="*/ 2323052 w 7591520"/>
              <a:gd name="connsiteY101" fmla="*/ 2820924 h 4032789"/>
              <a:gd name="connsiteX102" fmla="*/ 2192941 w 7591520"/>
              <a:gd name="connsiteY102" fmla="*/ 2890838 h 4032789"/>
              <a:gd name="connsiteX103" fmla="*/ 2105311 w 7591520"/>
              <a:gd name="connsiteY103" fmla="*/ 2940558 h 4032789"/>
              <a:gd name="connsiteX104" fmla="*/ 2040731 w 7591520"/>
              <a:gd name="connsiteY104" fmla="*/ 2986564 h 4032789"/>
              <a:gd name="connsiteX105" fmla="*/ 2022824 w 7591520"/>
              <a:gd name="connsiteY105" fmla="*/ 2986564 h 4032789"/>
              <a:gd name="connsiteX106" fmla="*/ 1955959 w 7591520"/>
              <a:gd name="connsiteY106" fmla="*/ 3008186 h 4032789"/>
              <a:gd name="connsiteX107" fmla="*/ 1912906 w 7591520"/>
              <a:gd name="connsiteY107" fmla="*/ 3032665 h 4032789"/>
              <a:gd name="connsiteX108" fmla="*/ 1782128 w 7591520"/>
              <a:gd name="connsiteY108" fmla="*/ 3103245 h 4032789"/>
              <a:gd name="connsiteX109" fmla="*/ 1739075 w 7591520"/>
              <a:gd name="connsiteY109" fmla="*/ 3124105 h 4032789"/>
              <a:gd name="connsiteX110" fmla="*/ 1696688 w 7591520"/>
              <a:gd name="connsiteY110" fmla="*/ 3147822 h 4032789"/>
              <a:gd name="connsiteX111" fmla="*/ 1652873 w 7591520"/>
              <a:gd name="connsiteY111" fmla="*/ 3169349 h 4032789"/>
              <a:gd name="connsiteX112" fmla="*/ 1605343 w 7591520"/>
              <a:gd name="connsiteY112" fmla="*/ 3194590 h 4032789"/>
              <a:gd name="connsiteX113" fmla="*/ 1546670 w 7591520"/>
              <a:gd name="connsiteY113" fmla="*/ 3216974 h 4032789"/>
              <a:gd name="connsiteX114" fmla="*/ 1502093 w 7591520"/>
              <a:gd name="connsiteY114" fmla="*/ 3240691 h 4032789"/>
              <a:gd name="connsiteX115" fmla="*/ 1481233 w 7591520"/>
              <a:gd name="connsiteY115" fmla="*/ 3240691 h 4032789"/>
              <a:gd name="connsiteX116" fmla="*/ 1415891 w 7591520"/>
              <a:gd name="connsiteY116" fmla="*/ 3286792 h 4032789"/>
              <a:gd name="connsiteX117" fmla="*/ 1329690 w 7591520"/>
              <a:gd name="connsiteY117" fmla="*/ 3336608 h 4032789"/>
              <a:gd name="connsiteX118" fmla="*/ 1221200 w 7591520"/>
              <a:gd name="connsiteY118" fmla="*/ 3404140 h 4032789"/>
              <a:gd name="connsiteX119" fmla="*/ 1202627 w 7591520"/>
              <a:gd name="connsiteY119" fmla="*/ 3404140 h 4032789"/>
              <a:gd name="connsiteX120" fmla="*/ 1152906 w 7591520"/>
              <a:gd name="connsiteY120" fmla="*/ 3427190 h 4032789"/>
              <a:gd name="connsiteX121" fmla="*/ 1112044 w 7591520"/>
              <a:gd name="connsiteY121" fmla="*/ 3451003 h 4032789"/>
              <a:gd name="connsiteX122" fmla="*/ 1046607 w 7591520"/>
              <a:gd name="connsiteY122" fmla="*/ 3497771 h 4032789"/>
              <a:gd name="connsiteX123" fmla="*/ 1005840 w 7591520"/>
              <a:gd name="connsiteY123" fmla="*/ 3518440 h 4032789"/>
              <a:gd name="connsiteX124" fmla="*/ 982694 w 7591520"/>
              <a:gd name="connsiteY124" fmla="*/ 3545300 h 4032789"/>
              <a:gd name="connsiteX125" fmla="*/ 938213 w 7591520"/>
              <a:gd name="connsiteY125" fmla="*/ 3566922 h 4032789"/>
              <a:gd name="connsiteX126" fmla="*/ 895064 w 7591520"/>
              <a:gd name="connsiteY126" fmla="*/ 3566922 h 4032789"/>
              <a:gd name="connsiteX127" fmla="*/ 854964 w 7591520"/>
              <a:gd name="connsiteY127" fmla="*/ 3589115 h 4032789"/>
              <a:gd name="connsiteX128" fmla="*/ 830390 w 7591520"/>
              <a:gd name="connsiteY128" fmla="*/ 3613690 h 4032789"/>
              <a:gd name="connsiteX129" fmla="*/ 722662 w 7591520"/>
              <a:gd name="connsiteY129" fmla="*/ 3709511 h 4032789"/>
              <a:gd name="connsiteX130" fmla="*/ 680371 w 7591520"/>
              <a:gd name="connsiteY130" fmla="*/ 3731038 h 4032789"/>
              <a:gd name="connsiteX131" fmla="*/ 636556 w 7591520"/>
              <a:gd name="connsiteY131" fmla="*/ 3754088 h 4032789"/>
              <a:gd name="connsiteX132" fmla="*/ 574834 w 7591520"/>
              <a:gd name="connsiteY132" fmla="*/ 3823145 h 4032789"/>
              <a:gd name="connsiteX133" fmla="*/ 550355 w 7591520"/>
              <a:gd name="connsiteY133" fmla="*/ 3823145 h 4032789"/>
              <a:gd name="connsiteX134" fmla="*/ 528828 w 7591520"/>
              <a:gd name="connsiteY134" fmla="*/ 3849148 h 4032789"/>
              <a:gd name="connsiteX135" fmla="*/ 489395 w 7591520"/>
              <a:gd name="connsiteY135" fmla="*/ 3869246 h 4032789"/>
              <a:gd name="connsiteX136" fmla="*/ 399574 w 7591520"/>
              <a:gd name="connsiteY136" fmla="*/ 3942779 h 4032789"/>
              <a:gd name="connsiteX137" fmla="*/ 379476 w 7591520"/>
              <a:gd name="connsiteY137" fmla="*/ 3965829 h 4032789"/>
              <a:gd name="connsiteX138" fmla="*/ 348234 w 7591520"/>
              <a:gd name="connsiteY138" fmla="*/ 4032790 h 4032789"/>
              <a:gd name="connsiteX139" fmla="*/ 0 w 7591520"/>
              <a:gd name="connsiteY139" fmla="*/ 4032790 h 40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591520" h="4032789">
                <a:moveTo>
                  <a:pt x="7591521" y="0"/>
                </a:moveTo>
                <a:lnTo>
                  <a:pt x="7202710" y="0"/>
                </a:lnTo>
                <a:lnTo>
                  <a:pt x="7202710" y="90583"/>
                </a:lnTo>
                <a:lnTo>
                  <a:pt x="7166324" y="90583"/>
                </a:lnTo>
                <a:lnTo>
                  <a:pt x="7166324" y="186500"/>
                </a:lnTo>
                <a:lnTo>
                  <a:pt x="7093458" y="186500"/>
                </a:lnTo>
                <a:lnTo>
                  <a:pt x="7093458" y="253365"/>
                </a:lnTo>
                <a:lnTo>
                  <a:pt x="7029546" y="253365"/>
                </a:lnTo>
                <a:lnTo>
                  <a:pt x="7029546" y="325374"/>
                </a:lnTo>
                <a:lnTo>
                  <a:pt x="6942678" y="325374"/>
                </a:lnTo>
                <a:lnTo>
                  <a:pt x="6942678" y="427196"/>
                </a:lnTo>
                <a:lnTo>
                  <a:pt x="6817805" y="427196"/>
                </a:lnTo>
                <a:lnTo>
                  <a:pt x="6817805" y="460629"/>
                </a:lnTo>
                <a:lnTo>
                  <a:pt x="6792564" y="460629"/>
                </a:lnTo>
                <a:lnTo>
                  <a:pt x="6792564" y="511112"/>
                </a:lnTo>
                <a:lnTo>
                  <a:pt x="6661880" y="511112"/>
                </a:lnTo>
                <a:lnTo>
                  <a:pt x="6661880" y="537877"/>
                </a:lnTo>
                <a:lnTo>
                  <a:pt x="6617970" y="537877"/>
                </a:lnTo>
                <a:lnTo>
                  <a:pt x="6617970" y="608457"/>
                </a:lnTo>
                <a:lnTo>
                  <a:pt x="6557105" y="608457"/>
                </a:lnTo>
                <a:lnTo>
                  <a:pt x="6511005" y="678275"/>
                </a:lnTo>
                <a:lnTo>
                  <a:pt x="6490145" y="678275"/>
                </a:lnTo>
                <a:lnTo>
                  <a:pt x="6470904" y="768191"/>
                </a:lnTo>
                <a:lnTo>
                  <a:pt x="6424803" y="768191"/>
                </a:lnTo>
                <a:lnTo>
                  <a:pt x="6424803" y="792004"/>
                </a:lnTo>
                <a:lnTo>
                  <a:pt x="6340126" y="792004"/>
                </a:lnTo>
                <a:lnTo>
                  <a:pt x="6340126" y="819436"/>
                </a:lnTo>
                <a:lnTo>
                  <a:pt x="6297073" y="819436"/>
                </a:lnTo>
                <a:lnTo>
                  <a:pt x="6297073" y="862489"/>
                </a:lnTo>
                <a:lnTo>
                  <a:pt x="6251734" y="862489"/>
                </a:lnTo>
                <a:lnTo>
                  <a:pt x="6251734" y="884873"/>
                </a:lnTo>
                <a:lnTo>
                  <a:pt x="6206395" y="884873"/>
                </a:lnTo>
                <a:lnTo>
                  <a:pt x="6166962" y="930878"/>
                </a:lnTo>
                <a:lnTo>
                  <a:pt x="6080094" y="930878"/>
                </a:lnTo>
                <a:lnTo>
                  <a:pt x="6080094" y="953929"/>
                </a:lnTo>
                <a:lnTo>
                  <a:pt x="5971604" y="953929"/>
                </a:lnTo>
                <a:lnTo>
                  <a:pt x="5971604" y="980694"/>
                </a:lnTo>
                <a:lnTo>
                  <a:pt x="5929980" y="1002983"/>
                </a:lnTo>
                <a:lnTo>
                  <a:pt x="5886164" y="1048322"/>
                </a:lnTo>
                <a:lnTo>
                  <a:pt x="5844540" y="1048322"/>
                </a:lnTo>
                <a:lnTo>
                  <a:pt x="5821585" y="1096518"/>
                </a:lnTo>
                <a:lnTo>
                  <a:pt x="5775484" y="1096518"/>
                </a:lnTo>
                <a:lnTo>
                  <a:pt x="5715286" y="1163479"/>
                </a:lnTo>
                <a:lnTo>
                  <a:pt x="5671471" y="1163479"/>
                </a:lnTo>
                <a:lnTo>
                  <a:pt x="5671471" y="1186434"/>
                </a:lnTo>
                <a:lnTo>
                  <a:pt x="5623941" y="1186434"/>
                </a:lnTo>
                <a:lnTo>
                  <a:pt x="5583841" y="1213199"/>
                </a:lnTo>
                <a:lnTo>
                  <a:pt x="5474589" y="1306068"/>
                </a:lnTo>
                <a:lnTo>
                  <a:pt x="5427821" y="1306068"/>
                </a:lnTo>
                <a:lnTo>
                  <a:pt x="5386197" y="1332071"/>
                </a:lnTo>
                <a:lnTo>
                  <a:pt x="5386197" y="1375220"/>
                </a:lnTo>
                <a:lnTo>
                  <a:pt x="5303711" y="1375220"/>
                </a:lnTo>
                <a:lnTo>
                  <a:pt x="5279898" y="1396746"/>
                </a:lnTo>
                <a:lnTo>
                  <a:pt x="5259895" y="1396746"/>
                </a:lnTo>
                <a:lnTo>
                  <a:pt x="5237607" y="1421225"/>
                </a:lnTo>
                <a:lnTo>
                  <a:pt x="5154454" y="1421225"/>
                </a:lnTo>
                <a:lnTo>
                  <a:pt x="5109782" y="1447229"/>
                </a:lnTo>
                <a:lnTo>
                  <a:pt x="5042154" y="1472565"/>
                </a:lnTo>
                <a:lnTo>
                  <a:pt x="4999102" y="1495520"/>
                </a:lnTo>
                <a:lnTo>
                  <a:pt x="4935951" y="1540097"/>
                </a:lnTo>
                <a:lnTo>
                  <a:pt x="4935951" y="1563148"/>
                </a:lnTo>
                <a:lnTo>
                  <a:pt x="4891374" y="1563148"/>
                </a:lnTo>
                <a:lnTo>
                  <a:pt x="4806696" y="1609916"/>
                </a:lnTo>
                <a:lnTo>
                  <a:pt x="4742022" y="1630775"/>
                </a:lnTo>
                <a:lnTo>
                  <a:pt x="4655154" y="1653826"/>
                </a:lnTo>
                <a:lnTo>
                  <a:pt x="4612005" y="1679067"/>
                </a:lnTo>
                <a:lnTo>
                  <a:pt x="4566666" y="1702118"/>
                </a:lnTo>
                <a:lnTo>
                  <a:pt x="4502087" y="1726597"/>
                </a:lnTo>
                <a:lnTo>
                  <a:pt x="4502087" y="1748885"/>
                </a:lnTo>
                <a:lnTo>
                  <a:pt x="4440460" y="1773460"/>
                </a:lnTo>
                <a:lnTo>
                  <a:pt x="4416648" y="1797177"/>
                </a:lnTo>
                <a:lnTo>
                  <a:pt x="4374261" y="1797177"/>
                </a:lnTo>
                <a:lnTo>
                  <a:pt x="4331970" y="1817942"/>
                </a:lnTo>
                <a:lnTo>
                  <a:pt x="4158806" y="1982153"/>
                </a:lnTo>
                <a:lnTo>
                  <a:pt x="4094893" y="1982153"/>
                </a:lnTo>
                <a:lnTo>
                  <a:pt x="4050411" y="2007394"/>
                </a:lnTo>
                <a:lnTo>
                  <a:pt x="3983450" y="2052733"/>
                </a:lnTo>
                <a:lnTo>
                  <a:pt x="3920299" y="2052733"/>
                </a:lnTo>
                <a:lnTo>
                  <a:pt x="3854196" y="2098072"/>
                </a:lnTo>
                <a:lnTo>
                  <a:pt x="3834860" y="2098072"/>
                </a:lnTo>
                <a:lnTo>
                  <a:pt x="3792570" y="2121122"/>
                </a:lnTo>
                <a:lnTo>
                  <a:pt x="3721989" y="2166366"/>
                </a:lnTo>
                <a:lnTo>
                  <a:pt x="3661791" y="2166366"/>
                </a:lnTo>
                <a:lnTo>
                  <a:pt x="3615023" y="2190941"/>
                </a:lnTo>
                <a:lnTo>
                  <a:pt x="3532537" y="2219230"/>
                </a:lnTo>
                <a:lnTo>
                  <a:pt x="3487198" y="2237708"/>
                </a:lnTo>
                <a:lnTo>
                  <a:pt x="3291840" y="2332863"/>
                </a:lnTo>
                <a:lnTo>
                  <a:pt x="3250978" y="2332863"/>
                </a:lnTo>
                <a:lnTo>
                  <a:pt x="3184874" y="2380393"/>
                </a:lnTo>
                <a:lnTo>
                  <a:pt x="3164777" y="2380393"/>
                </a:lnTo>
                <a:lnTo>
                  <a:pt x="3102388" y="2404872"/>
                </a:lnTo>
                <a:lnTo>
                  <a:pt x="2947797" y="2493264"/>
                </a:lnTo>
                <a:lnTo>
                  <a:pt x="2923985" y="2493264"/>
                </a:lnTo>
                <a:lnTo>
                  <a:pt x="2773966" y="2586895"/>
                </a:lnTo>
                <a:lnTo>
                  <a:pt x="2731580" y="2611470"/>
                </a:lnTo>
                <a:lnTo>
                  <a:pt x="2667000" y="2658237"/>
                </a:lnTo>
                <a:lnTo>
                  <a:pt x="2649188" y="2658237"/>
                </a:lnTo>
                <a:lnTo>
                  <a:pt x="2646236" y="2658237"/>
                </a:lnTo>
                <a:lnTo>
                  <a:pt x="2603087" y="2682812"/>
                </a:lnTo>
                <a:lnTo>
                  <a:pt x="2581561" y="2705767"/>
                </a:lnTo>
                <a:lnTo>
                  <a:pt x="2516124" y="2705767"/>
                </a:lnTo>
                <a:lnTo>
                  <a:pt x="2323052" y="2820924"/>
                </a:lnTo>
                <a:lnTo>
                  <a:pt x="2192941" y="2890838"/>
                </a:lnTo>
                <a:lnTo>
                  <a:pt x="2105311" y="2940558"/>
                </a:lnTo>
                <a:lnTo>
                  <a:pt x="2040731" y="2986564"/>
                </a:lnTo>
                <a:lnTo>
                  <a:pt x="2022824" y="2986564"/>
                </a:lnTo>
                <a:lnTo>
                  <a:pt x="1955959" y="3008186"/>
                </a:lnTo>
                <a:lnTo>
                  <a:pt x="1912906" y="3032665"/>
                </a:lnTo>
                <a:lnTo>
                  <a:pt x="1782128" y="3103245"/>
                </a:lnTo>
                <a:lnTo>
                  <a:pt x="1739075" y="3124105"/>
                </a:lnTo>
                <a:lnTo>
                  <a:pt x="1696688" y="3147822"/>
                </a:lnTo>
                <a:lnTo>
                  <a:pt x="1652873" y="3169349"/>
                </a:lnTo>
                <a:lnTo>
                  <a:pt x="1605343" y="3194590"/>
                </a:lnTo>
                <a:lnTo>
                  <a:pt x="1546670" y="3216974"/>
                </a:lnTo>
                <a:lnTo>
                  <a:pt x="1502093" y="3240691"/>
                </a:lnTo>
                <a:lnTo>
                  <a:pt x="1481233" y="3240691"/>
                </a:lnTo>
                <a:lnTo>
                  <a:pt x="1415891" y="3286792"/>
                </a:lnTo>
                <a:lnTo>
                  <a:pt x="1329690" y="3336608"/>
                </a:lnTo>
                <a:lnTo>
                  <a:pt x="1221200" y="3404140"/>
                </a:lnTo>
                <a:lnTo>
                  <a:pt x="1202627" y="3404140"/>
                </a:lnTo>
                <a:lnTo>
                  <a:pt x="1152906" y="3427190"/>
                </a:lnTo>
                <a:lnTo>
                  <a:pt x="1112044" y="3451003"/>
                </a:lnTo>
                <a:lnTo>
                  <a:pt x="1046607" y="3497771"/>
                </a:lnTo>
                <a:lnTo>
                  <a:pt x="1005840" y="3518440"/>
                </a:lnTo>
                <a:lnTo>
                  <a:pt x="982694" y="3545300"/>
                </a:lnTo>
                <a:lnTo>
                  <a:pt x="938213" y="3566922"/>
                </a:lnTo>
                <a:lnTo>
                  <a:pt x="895064" y="3566922"/>
                </a:lnTo>
                <a:lnTo>
                  <a:pt x="854964" y="3589115"/>
                </a:lnTo>
                <a:lnTo>
                  <a:pt x="830390" y="3613690"/>
                </a:lnTo>
                <a:lnTo>
                  <a:pt x="722662" y="3709511"/>
                </a:lnTo>
                <a:lnTo>
                  <a:pt x="680371" y="3731038"/>
                </a:lnTo>
                <a:lnTo>
                  <a:pt x="636556" y="3754088"/>
                </a:lnTo>
                <a:lnTo>
                  <a:pt x="574834" y="3823145"/>
                </a:lnTo>
                <a:lnTo>
                  <a:pt x="550355" y="3823145"/>
                </a:lnTo>
                <a:lnTo>
                  <a:pt x="528828" y="3849148"/>
                </a:lnTo>
                <a:lnTo>
                  <a:pt x="489395" y="3869246"/>
                </a:lnTo>
                <a:lnTo>
                  <a:pt x="399574" y="3942779"/>
                </a:lnTo>
                <a:lnTo>
                  <a:pt x="379476" y="3965829"/>
                </a:lnTo>
                <a:lnTo>
                  <a:pt x="348234" y="4032790"/>
                </a:lnTo>
                <a:lnTo>
                  <a:pt x="0" y="4032790"/>
                </a:lnTo>
              </a:path>
            </a:pathLst>
          </a:custGeom>
          <a:noFill/>
          <a:ln w="19050" cap="flat">
            <a:solidFill>
              <a:schemeClr val="accent2"/>
            </a:solidFill>
            <a:prstDash val="solid"/>
            <a:miter/>
          </a:ln>
        </p:spPr>
        <p:txBody>
          <a:bodyPr rtlCol="0" anchor="ctr"/>
          <a:lstStyle/>
          <a:p>
            <a:endParaRPr lang="en-US"/>
          </a:p>
        </p:txBody>
      </p:sp>
      <p:sp>
        <p:nvSpPr>
          <p:cNvPr id="299" name="Graphic 1600">
            <a:extLst>
              <a:ext uri="{FF2B5EF4-FFF2-40B4-BE49-F238E27FC236}">
                <a16:creationId xmlns:a16="http://schemas.microsoft.com/office/drawing/2014/main" id="{C5E174A0-E44D-494E-8509-233626AB8C19}"/>
              </a:ext>
            </a:extLst>
          </p:cNvPr>
          <p:cNvSpPr/>
          <p:nvPr/>
        </p:nvSpPr>
        <p:spPr>
          <a:xfrm>
            <a:off x="6677303" y="3788304"/>
            <a:ext cx="1742797" cy="1124030"/>
          </a:xfrm>
          <a:custGeom>
            <a:avLst/>
            <a:gdLst>
              <a:gd name="connsiteX0" fmla="*/ 0 w 7591520"/>
              <a:gd name="connsiteY0" fmla="*/ 4647153 h 4647152"/>
              <a:gd name="connsiteX1" fmla="*/ 47530 w 7591520"/>
              <a:gd name="connsiteY1" fmla="*/ 4647153 h 4647152"/>
              <a:gd name="connsiteX2" fmla="*/ 65627 w 7591520"/>
              <a:gd name="connsiteY2" fmla="*/ 4647153 h 4647152"/>
              <a:gd name="connsiteX3" fmla="*/ 264509 w 7591520"/>
              <a:gd name="connsiteY3" fmla="*/ 4647153 h 4647152"/>
              <a:gd name="connsiteX4" fmla="*/ 300704 w 7591520"/>
              <a:gd name="connsiteY4" fmla="*/ 4647153 h 4647152"/>
              <a:gd name="connsiteX5" fmla="*/ 348234 w 7591520"/>
              <a:gd name="connsiteY5" fmla="*/ 4647153 h 4647152"/>
              <a:gd name="connsiteX6" fmla="*/ 370142 w 7591520"/>
              <a:gd name="connsiteY6" fmla="*/ 4604957 h 4647152"/>
              <a:gd name="connsiteX7" fmla="*/ 381191 w 7591520"/>
              <a:gd name="connsiteY7" fmla="*/ 4583621 h 4647152"/>
              <a:gd name="connsiteX8" fmla="*/ 387953 w 7591520"/>
              <a:gd name="connsiteY8" fmla="*/ 4570476 h 4647152"/>
              <a:gd name="connsiteX9" fmla="*/ 432721 w 7591520"/>
              <a:gd name="connsiteY9" fmla="*/ 4530090 h 4647152"/>
              <a:gd name="connsiteX10" fmla="*/ 491681 w 7591520"/>
              <a:gd name="connsiteY10" fmla="*/ 4410075 h 4647152"/>
              <a:gd name="connsiteX11" fmla="*/ 592646 w 7591520"/>
              <a:gd name="connsiteY11" fmla="*/ 4313492 h 4647152"/>
              <a:gd name="connsiteX12" fmla="*/ 693706 w 7591520"/>
              <a:gd name="connsiteY12" fmla="*/ 4227386 h 4647152"/>
              <a:gd name="connsiteX13" fmla="*/ 744284 w 7591520"/>
              <a:gd name="connsiteY13" fmla="*/ 4132803 h 4647152"/>
              <a:gd name="connsiteX14" fmla="*/ 1149953 w 7591520"/>
              <a:gd name="connsiteY14" fmla="*/ 3769709 h 4647152"/>
              <a:gd name="connsiteX15" fmla="*/ 1194435 w 7591520"/>
              <a:gd name="connsiteY15" fmla="*/ 3757803 h 4647152"/>
              <a:gd name="connsiteX16" fmla="*/ 1347502 w 7591520"/>
              <a:gd name="connsiteY16" fmla="*/ 3618166 h 4647152"/>
              <a:gd name="connsiteX17" fmla="*/ 1371314 w 7591520"/>
              <a:gd name="connsiteY17" fmla="*/ 3618166 h 4647152"/>
              <a:gd name="connsiteX18" fmla="*/ 1470851 w 7591520"/>
              <a:gd name="connsiteY18" fmla="*/ 3551301 h 4647152"/>
              <a:gd name="connsiteX19" fmla="*/ 1509427 w 7591520"/>
              <a:gd name="connsiteY19" fmla="*/ 3543872 h 4647152"/>
              <a:gd name="connsiteX20" fmla="*/ 1628299 w 7591520"/>
              <a:gd name="connsiteY20" fmla="*/ 3460623 h 4647152"/>
              <a:gd name="connsiteX21" fmla="*/ 1720501 w 7591520"/>
              <a:gd name="connsiteY21" fmla="*/ 3369945 h 4647152"/>
              <a:gd name="connsiteX22" fmla="*/ 1897285 w 7591520"/>
              <a:gd name="connsiteY22" fmla="*/ 3272695 h 4647152"/>
              <a:gd name="connsiteX23" fmla="*/ 2231612 w 7591520"/>
              <a:gd name="connsiteY23" fmla="*/ 3059430 h 4647152"/>
              <a:gd name="connsiteX24" fmla="*/ 2491645 w 7591520"/>
              <a:gd name="connsiteY24" fmla="*/ 2907887 h 4647152"/>
              <a:gd name="connsiteX25" fmla="*/ 2543651 w 7591520"/>
              <a:gd name="connsiteY25" fmla="*/ 2873693 h 4647152"/>
              <a:gd name="connsiteX26" fmla="*/ 2646236 w 7591520"/>
              <a:gd name="connsiteY26" fmla="*/ 2806827 h 4647152"/>
              <a:gd name="connsiteX27" fmla="*/ 2710053 w 7591520"/>
              <a:gd name="connsiteY27" fmla="*/ 2784539 h 4647152"/>
              <a:gd name="connsiteX28" fmla="*/ 2861691 w 7591520"/>
              <a:gd name="connsiteY28" fmla="*/ 2690908 h 4647152"/>
              <a:gd name="connsiteX29" fmla="*/ 2886932 w 7591520"/>
              <a:gd name="connsiteY29" fmla="*/ 2662714 h 4647152"/>
              <a:gd name="connsiteX30" fmla="*/ 2990945 w 7591520"/>
              <a:gd name="connsiteY30" fmla="*/ 2575084 h 4647152"/>
              <a:gd name="connsiteX31" fmla="*/ 3060764 w 7591520"/>
              <a:gd name="connsiteY31" fmla="*/ 2549747 h 4647152"/>
              <a:gd name="connsiteX32" fmla="*/ 3184112 w 7591520"/>
              <a:gd name="connsiteY32" fmla="*/ 2479929 h 4647152"/>
              <a:gd name="connsiteX33" fmla="*/ 3319272 w 7591520"/>
              <a:gd name="connsiteY33" fmla="*/ 2384870 h 4647152"/>
              <a:gd name="connsiteX34" fmla="*/ 3441097 w 7591520"/>
              <a:gd name="connsiteY34" fmla="*/ 2307622 h 4647152"/>
              <a:gd name="connsiteX35" fmla="*/ 3552539 w 7591520"/>
              <a:gd name="connsiteY35" fmla="*/ 2222849 h 4647152"/>
              <a:gd name="connsiteX36" fmla="*/ 3641693 w 7591520"/>
              <a:gd name="connsiteY36" fmla="*/ 2178368 h 4647152"/>
              <a:gd name="connsiteX37" fmla="*/ 3683318 w 7591520"/>
              <a:gd name="connsiteY37" fmla="*/ 2109978 h 4647152"/>
              <a:gd name="connsiteX38" fmla="*/ 3745802 w 7591520"/>
              <a:gd name="connsiteY38" fmla="*/ 2069878 h 4647152"/>
              <a:gd name="connsiteX39" fmla="*/ 3812667 w 7591520"/>
              <a:gd name="connsiteY39" fmla="*/ 2013395 h 4647152"/>
              <a:gd name="connsiteX40" fmla="*/ 3959733 w 7591520"/>
              <a:gd name="connsiteY40" fmla="*/ 1922717 h 4647152"/>
              <a:gd name="connsiteX41" fmla="*/ 3986498 w 7591520"/>
              <a:gd name="connsiteY41" fmla="*/ 1894523 h 4647152"/>
              <a:gd name="connsiteX42" fmla="*/ 4002786 w 7591520"/>
              <a:gd name="connsiteY42" fmla="*/ 1857375 h 4647152"/>
              <a:gd name="connsiteX43" fmla="*/ 4069652 w 7591520"/>
              <a:gd name="connsiteY43" fmla="*/ 1797939 h 4647152"/>
              <a:gd name="connsiteX44" fmla="*/ 4109085 w 7591520"/>
              <a:gd name="connsiteY44" fmla="*/ 1785747 h 4647152"/>
              <a:gd name="connsiteX45" fmla="*/ 4152900 w 7591520"/>
              <a:gd name="connsiteY45" fmla="*/ 1765935 h 4647152"/>
              <a:gd name="connsiteX46" fmla="*/ 4196048 w 7591520"/>
              <a:gd name="connsiteY46" fmla="*/ 1745933 h 4647152"/>
              <a:gd name="connsiteX47" fmla="*/ 4206335 w 7591520"/>
              <a:gd name="connsiteY47" fmla="*/ 1710309 h 4647152"/>
              <a:gd name="connsiteX48" fmla="*/ 4224242 w 7591520"/>
              <a:gd name="connsiteY48" fmla="*/ 1710309 h 4647152"/>
              <a:gd name="connsiteX49" fmla="*/ 4249579 w 7591520"/>
              <a:gd name="connsiteY49" fmla="*/ 1694688 h 4647152"/>
              <a:gd name="connsiteX50" fmla="*/ 4268915 w 7591520"/>
              <a:gd name="connsiteY50" fmla="*/ 1682782 h 4647152"/>
              <a:gd name="connsiteX51" fmla="*/ 4301681 w 7591520"/>
              <a:gd name="connsiteY51" fmla="*/ 1662684 h 4647152"/>
              <a:gd name="connsiteX52" fmla="*/ 4351973 w 7591520"/>
              <a:gd name="connsiteY52" fmla="*/ 1634490 h 4647152"/>
              <a:gd name="connsiteX53" fmla="*/ 4414362 w 7591520"/>
              <a:gd name="connsiteY53" fmla="*/ 1609249 h 4647152"/>
              <a:gd name="connsiteX54" fmla="*/ 4444080 w 7591520"/>
              <a:gd name="connsiteY54" fmla="*/ 1597343 h 4647152"/>
              <a:gd name="connsiteX55" fmla="*/ 4484275 w 7591520"/>
              <a:gd name="connsiteY55" fmla="*/ 1569053 h 4647152"/>
              <a:gd name="connsiteX56" fmla="*/ 4588288 w 7591520"/>
              <a:gd name="connsiteY56" fmla="*/ 1478471 h 4647152"/>
              <a:gd name="connsiteX57" fmla="*/ 4655154 w 7591520"/>
              <a:gd name="connsiteY57" fmla="*/ 1459135 h 4647152"/>
              <a:gd name="connsiteX58" fmla="*/ 4739831 w 7591520"/>
              <a:gd name="connsiteY58" fmla="*/ 1369981 h 4647152"/>
              <a:gd name="connsiteX59" fmla="*/ 4788884 w 7591520"/>
              <a:gd name="connsiteY59" fmla="*/ 1316546 h 4647152"/>
              <a:gd name="connsiteX60" fmla="*/ 4873562 w 7591520"/>
              <a:gd name="connsiteY60" fmla="*/ 1294162 h 4647152"/>
              <a:gd name="connsiteX61" fmla="*/ 4931474 w 7591520"/>
              <a:gd name="connsiteY61" fmla="*/ 1268921 h 4647152"/>
              <a:gd name="connsiteX62" fmla="*/ 4982051 w 7591520"/>
              <a:gd name="connsiteY62" fmla="*/ 1227392 h 4647152"/>
              <a:gd name="connsiteX63" fmla="*/ 5042916 w 7591520"/>
              <a:gd name="connsiteY63" fmla="*/ 1188720 h 4647152"/>
              <a:gd name="connsiteX64" fmla="*/ 5105400 w 7591520"/>
              <a:gd name="connsiteY64" fmla="*/ 1138238 h 4647152"/>
              <a:gd name="connsiteX65" fmla="*/ 5141881 w 7591520"/>
              <a:gd name="connsiteY65" fmla="*/ 1104043 h 4647152"/>
              <a:gd name="connsiteX66" fmla="*/ 5182076 w 7591520"/>
              <a:gd name="connsiteY66" fmla="*/ 1084898 h 4647152"/>
              <a:gd name="connsiteX67" fmla="*/ 5227225 w 7591520"/>
              <a:gd name="connsiteY67" fmla="*/ 1069848 h 4647152"/>
              <a:gd name="connsiteX68" fmla="*/ 5243513 w 7591520"/>
              <a:gd name="connsiteY68" fmla="*/ 1035653 h 4647152"/>
              <a:gd name="connsiteX69" fmla="*/ 5298472 w 7591520"/>
              <a:gd name="connsiteY69" fmla="*/ 1035653 h 4647152"/>
              <a:gd name="connsiteX70" fmla="*/ 5327714 w 7591520"/>
              <a:gd name="connsiteY70" fmla="*/ 998125 h 4647152"/>
              <a:gd name="connsiteX71" fmla="*/ 5386197 w 7591520"/>
              <a:gd name="connsiteY71" fmla="*/ 938308 h 4647152"/>
              <a:gd name="connsiteX72" fmla="*/ 5389912 w 7591520"/>
              <a:gd name="connsiteY72" fmla="*/ 934688 h 4647152"/>
              <a:gd name="connsiteX73" fmla="*/ 5432203 w 7591520"/>
              <a:gd name="connsiteY73" fmla="*/ 934688 h 4647152"/>
              <a:gd name="connsiteX74" fmla="*/ 5432203 w 7591520"/>
              <a:gd name="connsiteY74" fmla="*/ 875729 h 4647152"/>
              <a:gd name="connsiteX75" fmla="*/ 5479828 w 7591520"/>
              <a:gd name="connsiteY75" fmla="*/ 875729 h 4647152"/>
              <a:gd name="connsiteX76" fmla="*/ 5489734 w 7591520"/>
              <a:gd name="connsiteY76" fmla="*/ 875729 h 4647152"/>
              <a:gd name="connsiteX77" fmla="*/ 5537264 w 7591520"/>
              <a:gd name="connsiteY77" fmla="*/ 875729 h 4647152"/>
              <a:gd name="connsiteX78" fmla="*/ 5537264 w 7591520"/>
              <a:gd name="connsiteY78" fmla="*/ 800386 h 4647152"/>
              <a:gd name="connsiteX79" fmla="*/ 5557076 w 7591520"/>
              <a:gd name="connsiteY79" fmla="*/ 800386 h 4647152"/>
              <a:gd name="connsiteX80" fmla="*/ 5557076 w 7591520"/>
              <a:gd name="connsiteY80" fmla="*/ 756857 h 4647152"/>
              <a:gd name="connsiteX81" fmla="*/ 5584794 w 7591520"/>
              <a:gd name="connsiteY81" fmla="*/ 756857 h 4647152"/>
              <a:gd name="connsiteX82" fmla="*/ 5584794 w 7591520"/>
              <a:gd name="connsiteY82" fmla="*/ 709232 h 4647152"/>
              <a:gd name="connsiteX83" fmla="*/ 5632323 w 7591520"/>
              <a:gd name="connsiteY83" fmla="*/ 709232 h 4647152"/>
              <a:gd name="connsiteX84" fmla="*/ 5651754 w 7591520"/>
              <a:gd name="connsiteY84" fmla="*/ 709327 h 4647152"/>
              <a:gd name="connsiteX85" fmla="*/ 5699284 w 7591520"/>
              <a:gd name="connsiteY85" fmla="*/ 709327 h 4647152"/>
              <a:gd name="connsiteX86" fmla="*/ 5699284 w 7591520"/>
              <a:gd name="connsiteY86" fmla="*/ 659702 h 4647152"/>
              <a:gd name="connsiteX87" fmla="*/ 5746814 w 7591520"/>
              <a:gd name="connsiteY87" fmla="*/ 659702 h 4647152"/>
              <a:gd name="connsiteX88" fmla="*/ 5769007 w 7591520"/>
              <a:gd name="connsiteY88" fmla="*/ 659702 h 4647152"/>
              <a:gd name="connsiteX89" fmla="*/ 5816632 w 7591520"/>
              <a:gd name="connsiteY89" fmla="*/ 659702 h 4647152"/>
              <a:gd name="connsiteX90" fmla="*/ 5816632 w 7591520"/>
              <a:gd name="connsiteY90" fmla="*/ 614458 h 4647152"/>
              <a:gd name="connsiteX91" fmla="*/ 5872067 w 7591520"/>
              <a:gd name="connsiteY91" fmla="*/ 614458 h 4647152"/>
              <a:gd name="connsiteX92" fmla="*/ 5872067 w 7591520"/>
              <a:gd name="connsiteY92" fmla="*/ 554736 h 4647152"/>
              <a:gd name="connsiteX93" fmla="*/ 5951315 w 7591520"/>
              <a:gd name="connsiteY93" fmla="*/ 554736 h 4647152"/>
              <a:gd name="connsiteX94" fmla="*/ 5951315 w 7591520"/>
              <a:gd name="connsiteY94" fmla="*/ 503206 h 4647152"/>
              <a:gd name="connsiteX95" fmla="*/ 5994940 w 7591520"/>
              <a:gd name="connsiteY95" fmla="*/ 503206 h 4647152"/>
              <a:gd name="connsiteX96" fmla="*/ 5994940 w 7591520"/>
              <a:gd name="connsiteY96" fmla="*/ 463582 h 4647152"/>
              <a:gd name="connsiteX97" fmla="*/ 6042470 w 7591520"/>
              <a:gd name="connsiteY97" fmla="*/ 463582 h 4647152"/>
              <a:gd name="connsiteX98" fmla="*/ 6113812 w 7591520"/>
              <a:gd name="connsiteY98" fmla="*/ 463582 h 4647152"/>
              <a:gd name="connsiteX99" fmla="*/ 6161342 w 7591520"/>
              <a:gd name="connsiteY99" fmla="*/ 463582 h 4647152"/>
              <a:gd name="connsiteX100" fmla="*/ 6161342 w 7591520"/>
              <a:gd name="connsiteY100" fmla="*/ 431864 h 4647152"/>
              <a:gd name="connsiteX101" fmla="*/ 6208871 w 7591520"/>
              <a:gd name="connsiteY101" fmla="*/ 431864 h 4647152"/>
              <a:gd name="connsiteX102" fmla="*/ 6238589 w 7591520"/>
              <a:gd name="connsiteY102" fmla="*/ 431864 h 4647152"/>
              <a:gd name="connsiteX103" fmla="*/ 6387180 w 7591520"/>
              <a:gd name="connsiteY103" fmla="*/ 431864 h 4647152"/>
              <a:gd name="connsiteX104" fmla="*/ 6446615 w 7591520"/>
              <a:gd name="connsiteY104" fmla="*/ 431959 h 4647152"/>
              <a:gd name="connsiteX105" fmla="*/ 6494145 w 7591520"/>
              <a:gd name="connsiteY105" fmla="*/ 431959 h 4647152"/>
              <a:gd name="connsiteX106" fmla="*/ 6494145 w 7591520"/>
              <a:gd name="connsiteY106" fmla="*/ 390335 h 4647152"/>
              <a:gd name="connsiteX107" fmla="*/ 6555581 w 7591520"/>
              <a:gd name="connsiteY107" fmla="*/ 390335 h 4647152"/>
              <a:gd name="connsiteX108" fmla="*/ 6555581 w 7591520"/>
              <a:gd name="connsiteY108" fmla="*/ 338804 h 4647152"/>
              <a:gd name="connsiteX109" fmla="*/ 6630829 w 7591520"/>
              <a:gd name="connsiteY109" fmla="*/ 338804 h 4647152"/>
              <a:gd name="connsiteX110" fmla="*/ 6630829 w 7591520"/>
              <a:gd name="connsiteY110" fmla="*/ 281369 h 4647152"/>
              <a:gd name="connsiteX111" fmla="*/ 6678454 w 7591520"/>
              <a:gd name="connsiteY111" fmla="*/ 281369 h 4647152"/>
              <a:gd name="connsiteX112" fmla="*/ 6698266 w 7591520"/>
              <a:gd name="connsiteY112" fmla="*/ 281273 h 4647152"/>
              <a:gd name="connsiteX113" fmla="*/ 6745795 w 7591520"/>
              <a:gd name="connsiteY113" fmla="*/ 281273 h 4647152"/>
              <a:gd name="connsiteX114" fmla="*/ 6745795 w 7591520"/>
              <a:gd name="connsiteY114" fmla="*/ 217932 h 4647152"/>
              <a:gd name="connsiteX115" fmla="*/ 6793326 w 7591520"/>
              <a:gd name="connsiteY115" fmla="*/ 217932 h 4647152"/>
              <a:gd name="connsiteX116" fmla="*/ 6819996 w 7591520"/>
              <a:gd name="connsiteY116" fmla="*/ 217932 h 4647152"/>
              <a:gd name="connsiteX117" fmla="*/ 6953822 w 7591520"/>
              <a:gd name="connsiteY117" fmla="*/ 217932 h 4647152"/>
              <a:gd name="connsiteX118" fmla="*/ 7007257 w 7591520"/>
              <a:gd name="connsiteY118" fmla="*/ 217932 h 4647152"/>
              <a:gd name="connsiteX119" fmla="*/ 7054882 w 7591520"/>
              <a:gd name="connsiteY119" fmla="*/ 217932 h 4647152"/>
              <a:gd name="connsiteX120" fmla="*/ 7054882 w 7591520"/>
              <a:gd name="connsiteY120" fmla="*/ 124778 h 4647152"/>
              <a:gd name="connsiteX121" fmla="*/ 7102411 w 7591520"/>
              <a:gd name="connsiteY121" fmla="*/ 124778 h 4647152"/>
              <a:gd name="connsiteX122" fmla="*/ 7134130 w 7591520"/>
              <a:gd name="connsiteY122" fmla="*/ 124778 h 4647152"/>
              <a:gd name="connsiteX123" fmla="*/ 7181660 w 7591520"/>
              <a:gd name="connsiteY123" fmla="*/ 124778 h 4647152"/>
              <a:gd name="connsiteX124" fmla="*/ 7181660 w 7591520"/>
              <a:gd name="connsiteY124" fmla="*/ 77248 h 4647152"/>
              <a:gd name="connsiteX125" fmla="*/ 7181660 w 7591520"/>
              <a:gd name="connsiteY125" fmla="*/ 47530 h 4647152"/>
              <a:gd name="connsiteX126" fmla="*/ 7181660 w 7591520"/>
              <a:gd name="connsiteY126" fmla="*/ 0 h 4647152"/>
              <a:gd name="connsiteX127" fmla="*/ 7229189 w 7591520"/>
              <a:gd name="connsiteY127" fmla="*/ 0 h 4647152"/>
              <a:gd name="connsiteX128" fmla="*/ 7251669 w 7591520"/>
              <a:gd name="connsiteY128" fmla="*/ 0 h 4647152"/>
              <a:gd name="connsiteX129" fmla="*/ 7498937 w 7591520"/>
              <a:gd name="connsiteY129" fmla="*/ 0 h 4647152"/>
              <a:gd name="connsiteX130" fmla="*/ 7543991 w 7591520"/>
              <a:gd name="connsiteY130" fmla="*/ 0 h 4647152"/>
              <a:gd name="connsiteX131" fmla="*/ 7591521 w 7591520"/>
              <a:gd name="connsiteY131" fmla="*/ 0 h 464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7591520" h="4647152">
                <a:moveTo>
                  <a:pt x="0" y="4647153"/>
                </a:moveTo>
                <a:lnTo>
                  <a:pt x="47530" y="4647153"/>
                </a:lnTo>
                <a:lnTo>
                  <a:pt x="65627" y="4647153"/>
                </a:lnTo>
                <a:lnTo>
                  <a:pt x="264509" y="4647153"/>
                </a:lnTo>
                <a:lnTo>
                  <a:pt x="300704" y="4647153"/>
                </a:lnTo>
                <a:lnTo>
                  <a:pt x="348234" y="4647153"/>
                </a:lnTo>
                <a:lnTo>
                  <a:pt x="370142" y="4604957"/>
                </a:lnTo>
                <a:lnTo>
                  <a:pt x="381191" y="4583621"/>
                </a:lnTo>
                <a:lnTo>
                  <a:pt x="387953" y="4570476"/>
                </a:lnTo>
                <a:lnTo>
                  <a:pt x="432721" y="4530090"/>
                </a:lnTo>
                <a:lnTo>
                  <a:pt x="491681" y="4410075"/>
                </a:lnTo>
                <a:lnTo>
                  <a:pt x="592646" y="4313492"/>
                </a:lnTo>
                <a:lnTo>
                  <a:pt x="693706" y="4227386"/>
                </a:lnTo>
                <a:lnTo>
                  <a:pt x="744284" y="4132803"/>
                </a:lnTo>
                <a:lnTo>
                  <a:pt x="1149953" y="3769709"/>
                </a:lnTo>
                <a:lnTo>
                  <a:pt x="1194435" y="3757803"/>
                </a:lnTo>
                <a:lnTo>
                  <a:pt x="1347502" y="3618166"/>
                </a:lnTo>
                <a:lnTo>
                  <a:pt x="1371314" y="3618166"/>
                </a:lnTo>
                <a:lnTo>
                  <a:pt x="1470851" y="3551301"/>
                </a:lnTo>
                <a:lnTo>
                  <a:pt x="1509427" y="3543872"/>
                </a:lnTo>
                <a:lnTo>
                  <a:pt x="1628299" y="3460623"/>
                </a:lnTo>
                <a:lnTo>
                  <a:pt x="1720501" y="3369945"/>
                </a:lnTo>
                <a:lnTo>
                  <a:pt x="1897285" y="3272695"/>
                </a:lnTo>
                <a:lnTo>
                  <a:pt x="2231612" y="3059430"/>
                </a:lnTo>
                <a:lnTo>
                  <a:pt x="2491645" y="2907887"/>
                </a:lnTo>
                <a:lnTo>
                  <a:pt x="2543651" y="2873693"/>
                </a:lnTo>
                <a:lnTo>
                  <a:pt x="2646236" y="2806827"/>
                </a:lnTo>
                <a:lnTo>
                  <a:pt x="2710053" y="2784539"/>
                </a:lnTo>
                <a:lnTo>
                  <a:pt x="2861691" y="2690908"/>
                </a:lnTo>
                <a:lnTo>
                  <a:pt x="2886932" y="2662714"/>
                </a:lnTo>
                <a:lnTo>
                  <a:pt x="2990945" y="2575084"/>
                </a:lnTo>
                <a:lnTo>
                  <a:pt x="3060764" y="2549747"/>
                </a:lnTo>
                <a:lnTo>
                  <a:pt x="3184112" y="2479929"/>
                </a:lnTo>
                <a:lnTo>
                  <a:pt x="3319272" y="2384870"/>
                </a:lnTo>
                <a:lnTo>
                  <a:pt x="3441097" y="2307622"/>
                </a:lnTo>
                <a:lnTo>
                  <a:pt x="3552539" y="2222849"/>
                </a:lnTo>
                <a:lnTo>
                  <a:pt x="3641693" y="2178368"/>
                </a:lnTo>
                <a:lnTo>
                  <a:pt x="3683318" y="2109978"/>
                </a:lnTo>
                <a:lnTo>
                  <a:pt x="3745802" y="2069878"/>
                </a:lnTo>
                <a:lnTo>
                  <a:pt x="3812667" y="2013395"/>
                </a:lnTo>
                <a:lnTo>
                  <a:pt x="3959733" y="1922717"/>
                </a:lnTo>
                <a:lnTo>
                  <a:pt x="3986498" y="1894523"/>
                </a:lnTo>
                <a:lnTo>
                  <a:pt x="4002786" y="1857375"/>
                </a:lnTo>
                <a:lnTo>
                  <a:pt x="4069652" y="1797939"/>
                </a:lnTo>
                <a:lnTo>
                  <a:pt x="4109085" y="1785747"/>
                </a:lnTo>
                <a:lnTo>
                  <a:pt x="4152900" y="1765935"/>
                </a:lnTo>
                <a:lnTo>
                  <a:pt x="4196048" y="1745933"/>
                </a:lnTo>
                <a:lnTo>
                  <a:pt x="4206335" y="1710309"/>
                </a:lnTo>
                <a:lnTo>
                  <a:pt x="4224242" y="1710309"/>
                </a:lnTo>
                <a:lnTo>
                  <a:pt x="4249579" y="1694688"/>
                </a:lnTo>
                <a:lnTo>
                  <a:pt x="4268915" y="1682782"/>
                </a:lnTo>
                <a:lnTo>
                  <a:pt x="4301681" y="1662684"/>
                </a:lnTo>
                <a:lnTo>
                  <a:pt x="4351973" y="1634490"/>
                </a:lnTo>
                <a:lnTo>
                  <a:pt x="4414362" y="1609249"/>
                </a:lnTo>
                <a:lnTo>
                  <a:pt x="4444080" y="1597343"/>
                </a:lnTo>
                <a:lnTo>
                  <a:pt x="4484275" y="1569053"/>
                </a:lnTo>
                <a:lnTo>
                  <a:pt x="4588288" y="1478471"/>
                </a:lnTo>
                <a:lnTo>
                  <a:pt x="4655154" y="1459135"/>
                </a:lnTo>
                <a:lnTo>
                  <a:pt x="4739831" y="1369981"/>
                </a:lnTo>
                <a:lnTo>
                  <a:pt x="4788884" y="1316546"/>
                </a:lnTo>
                <a:lnTo>
                  <a:pt x="4873562" y="1294162"/>
                </a:lnTo>
                <a:lnTo>
                  <a:pt x="4931474" y="1268921"/>
                </a:lnTo>
                <a:lnTo>
                  <a:pt x="4982051" y="1227392"/>
                </a:lnTo>
                <a:lnTo>
                  <a:pt x="5042916" y="1188720"/>
                </a:lnTo>
                <a:lnTo>
                  <a:pt x="5105400" y="1138238"/>
                </a:lnTo>
                <a:lnTo>
                  <a:pt x="5141881" y="1104043"/>
                </a:lnTo>
                <a:lnTo>
                  <a:pt x="5182076" y="1084898"/>
                </a:lnTo>
                <a:lnTo>
                  <a:pt x="5227225" y="1069848"/>
                </a:lnTo>
                <a:lnTo>
                  <a:pt x="5243513" y="1035653"/>
                </a:lnTo>
                <a:lnTo>
                  <a:pt x="5298472" y="1035653"/>
                </a:lnTo>
                <a:lnTo>
                  <a:pt x="5327714" y="998125"/>
                </a:lnTo>
                <a:lnTo>
                  <a:pt x="5386197" y="938308"/>
                </a:lnTo>
                <a:lnTo>
                  <a:pt x="5389912" y="934688"/>
                </a:lnTo>
                <a:lnTo>
                  <a:pt x="5432203" y="934688"/>
                </a:lnTo>
                <a:lnTo>
                  <a:pt x="5432203" y="875729"/>
                </a:lnTo>
                <a:lnTo>
                  <a:pt x="5479828" y="875729"/>
                </a:lnTo>
                <a:lnTo>
                  <a:pt x="5489734" y="875729"/>
                </a:lnTo>
                <a:lnTo>
                  <a:pt x="5537264" y="875729"/>
                </a:lnTo>
                <a:lnTo>
                  <a:pt x="5537264" y="800386"/>
                </a:lnTo>
                <a:lnTo>
                  <a:pt x="5557076" y="800386"/>
                </a:lnTo>
                <a:lnTo>
                  <a:pt x="5557076" y="756857"/>
                </a:lnTo>
                <a:lnTo>
                  <a:pt x="5584794" y="756857"/>
                </a:lnTo>
                <a:lnTo>
                  <a:pt x="5584794" y="709232"/>
                </a:lnTo>
                <a:lnTo>
                  <a:pt x="5632323" y="709232"/>
                </a:lnTo>
                <a:lnTo>
                  <a:pt x="5651754" y="709327"/>
                </a:lnTo>
                <a:lnTo>
                  <a:pt x="5699284" y="709327"/>
                </a:lnTo>
                <a:lnTo>
                  <a:pt x="5699284" y="659702"/>
                </a:lnTo>
                <a:lnTo>
                  <a:pt x="5746814" y="659702"/>
                </a:lnTo>
                <a:lnTo>
                  <a:pt x="5769007" y="659702"/>
                </a:lnTo>
                <a:lnTo>
                  <a:pt x="5816632" y="659702"/>
                </a:lnTo>
                <a:lnTo>
                  <a:pt x="5816632" y="614458"/>
                </a:lnTo>
                <a:lnTo>
                  <a:pt x="5872067" y="614458"/>
                </a:lnTo>
                <a:lnTo>
                  <a:pt x="5872067" y="554736"/>
                </a:lnTo>
                <a:lnTo>
                  <a:pt x="5951315" y="554736"/>
                </a:lnTo>
                <a:lnTo>
                  <a:pt x="5951315" y="503206"/>
                </a:lnTo>
                <a:lnTo>
                  <a:pt x="5994940" y="503206"/>
                </a:lnTo>
                <a:lnTo>
                  <a:pt x="5994940" y="463582"/>
                </a:lnTo>
                <a:lnTo>
                  <a:pt x="6042470" y="463582"/>
                </a:lnTo>
                <a:lnTo>
                  <a:pt x="6113812" y="463582"/>
                </a:lnTo>
                <a:lnTo>
                  <a:pt x="6161342" y="463582"/>
                </a:lnTo>
                <a:lnTo>
                  <a:pt x="6161342" y="431864"/>
                </a:lnTo>
                <a:lnTo>
                  <a:pt x="6208871" y="431864"/>
                </a:lnTo>
                <a:lnTo>
                  <a:pt x="6238589" y="431864"/>
                </a:lnTo>
                <a:lnTo>
                  <a:pt x="6387180" y="431864"/>
                </a:lnTo>
                <a:lnTo>
                  <a:pt x="6446615" y="431959"/>
                </a:lnTo>
                <a:lnTo>
                  <a:pt x="6494145" y="431959"/>
                </a:lnTo>
                <a:lnTo>
                  <a:pt x="6494145" y="390335"/>
                </a:lnTo>
                <a:lnTo>
                  <a:pt x="6555581" y="390335"/>
                </a:lnTo>
                <a:lnTo>
                  <a:pt x="6555581" y="338804"/>
                </a:lnTo>
                <a:lnTo>
                  <a:pt x="6630829" y="338804"/>
                </a:lnTo>
                <a:lnTo>
                  <a:pt x="6630829" y="281369"/>
                </a:lnTo>
                <a:lnTo>
                  <a:pt x="6678454" y="281369"/>
                </a:lnTo>
                <a:lnTo>
                  <a:pt x="6698266" y="281273"/>
                </a:lnTo>
                <a:lnTo>
                  <a:pt x="6745795" y="281273"/>
                </a:lnTo>
                <a:lnTo>
                  <a:pt x="6745795" y="217932"/>
                </a:lnTo>
                <a:lnTo>
                  <a:pt x="6793326" y="217932"/>
                </a:lnTo>
                <a:lnTo>
                  <a:pt x="6819996" y="217932"/>
                </a:lnTo>
                <a:lnTo>
                  <a:pt x="6953822" y="217932"/>
                </a:lnTo>
                <a:lnTo>
                  <a:pt x="7007257" y="217932"/>
                </a:lnTo>
                <a:lnTo>
                  <a:pt x="7054882" y="217932"/>
                </a:lnTo>
                <a:lnTo>
                  <a:pt x="7054882" y="124778"/>
                </a:lnTo>
                <a:lnTo>
                  <a:pt x="7102411" y="124778"/>
                </a:lnTo>
                <a:lnTo>
                  <a:pt x="7134130" y="124778"/>
                </a:lnTo>
                <a:lnTo>
                  <a:pt x="7181660" y="124778"/>
                </a:lnTo>
                <a:lnTo>
                  <a:pt x="7181660" y="77248"/>
                </a:lnTo>
                <a:lnTo>
                  <a:pt x="7181660" y="47530"/>
                </a:lnTo>
                <a:lnTo>
                  <a:pt x="7181660" y="0"/>
                </a:lnTo>
                <a:lnTo>
                  <a:pt x="7229189" y="0"/>
                </a:lnTo>
                <a:lnTo>
                  <a:pt x="7251669" y="0"/>
                </a:lnTo>
                <a:lnTo>
                  <a:pt x="7498937" y="0"/>
                </a:lnTo>
                <a:lnTo>
                  <a:pt x="7543991" y="0"/>
                </a:lnTo>
                <a:lnTo>
                  <a:pt x="7591521" y="0"/>
                </a:lnTo>
              </a:path>
            </a:pathLst>
          </a:custGeom>
          <a:noFill/>
          <a:ln w="19050" cap="flat">
            <a:solidFill>
              <a:schemeClr val="accent3">
                <a:lumMod val="75000"/>
              </a:schemeClr>
            </a:solidFill>
            <a:prstDash val="solid"/>
            <a:miter/>
          </a:ln>
        </p:spPr>
        <p:txBody>
          <a:bodyPr rtlCol="0" anchor="ctr"/>
          <a:lstStyle/>
          <a:p>
            <a:endParaRPr lang="en-US"/>
          </a:p>
        </p:txBody>
      </p:sp>
      <p:sp>
        <p:nvSpPr>
          <p:cNvPr id="300" name="Graphic 1603">
            <a:extLst>
              <a:ext uri="{FF2B5EF4-FFF2-40B4-BE49-F238E27FC236}">
                <a16:creationId xmlns:a16="http://schemas.microsoft.com/office/drawing/2014/main" id="{D9C692DA-4181-4B5D-9531-7D9ECF715FCF}"/>
              </a:ext>
            </a:extLst>
          </p:cNvPr>
          <p:cNvSpPr/>
          <p:nvPr/>
        </p:nvSpPr>
        <p:spPr>
          <a:xfrm>
            <a:off x="9384070" y="3916890"/>
            <a:ext cx="1744305" cy="998827"/>
          </a:xfrm>
          <a:custGeom>
            <a:avLst/>
            <a:gdLst>
              <a:gd name="connsiteX0" fmla="*/ 0 w 8926353"/>
              <a:gd name="connsiteY0" fmla="*/ 4844987 h 4844986"/>
              <a:gd name="connsiteX1" fmla="*/ 420243 w 8926353"/>
              <a:gd name="connsiteY1" fmla="*/ 4844987 h 4844986"/>
              <a:gd name="connsiteX2" fmla="*/ 483203 w 8926353"/>
              <a:gd name="connsiteY2" fmla="*/ 4756499 h 4844986"/>
              <a:gd name="connsiteX3" fmla="*/ 607409 w 8926353"/>
              <a:gd name="connsiteY3" fmla="*/ 4675156 h 4844986"/>
              <a:gd name="connsiteX4" fmla="*/ 660749 w 8926353"/>
              <a:gd name="connsiteY4" fmla="*/ 4642009 h 4844986"/>
              <a:gd name="connsiteX5" fmla="*/ 735140 w 8926353"/>
              <a:gd name="connsiteY5" fmla="*/ 4585049 h 4844986"/>
              <a:gd name="connsiteX6" fmla="*/ 759714 w 8926353"/>
              <a:gd name="connsiteY6" fmla="*/ 4558856 h 4844986"/>
              <a:gd name="connsiteX7" fmla="*/ 833152 w 8926353"/>
              <a:gd name="connsiteY7" fmla="*/ 4501991 h 4844986"/>
              <a:gd name="connsiteX8" fmla="*/ 861155 w 8926353"/>
              <a:gd name="connsiteY8" fmla="*/ 4474845 h 4844986"/>
              <a:gd name="connsiteX9" fmla="*/ 910971 w 8926353"/>
              <a:gd name="connsiteY9" fmla="*/ 4449509 h 4844986"/>
              <a:gd name="connsiteX10" fmla="*/ 988028 w 8926353"/>
              <a:gd name="connsiteY10" fmla="*/ 4386453 h 4844986"/>
              <a:gd name="connsiteX11" fmla="*/ 1011650 w 8926353"/>
              <a:gd name="connsiteY11" fmla="*/ 4362831 h 4844986"/>
              <a:gd name="connsiteX12" fmla="*/ 1110520 w 8926353"/>
              <a:gd name="connsiteY12" fmla="*/ 4304253 h 4844986"/>
              <a:gd name="connsiteX13" fmla="*/ 1188339 w 8926353"/>
              <a:gd name="connsiteY13" fmla="*/ 4250913 h 4844986"/>
              <a:gd name="connsiteX14" fmla="*/ 1212818 w 8926353"/>
              <a:gd name="connsiteY14" fmla="*/ 4250913 h 4844986"/>
              <a:gd name="connsiteX15" fmla="*/ 1289876 w 8926353"/>
              <a:gd name="connsiteY15" fmla="*/ 4195763 h 4844986"/>
              <a:gd name="connsiteX16" fmla="*/ 1338834 w 8926353"/>
              <a:gd name="connsiteY16" fmla="*/ 4163473 h 4844986"/>
              <a:gd name="connsiteX17" fmla="*/ 1387793 w 8926353"/>
              <a:gd name="connsiteY17" fmla="*/ 4136231 h 4844986"/>
              <a:gd name="connsiteX18" fmla="*/ 1438561 w 8926353"/>
              <a:gd name="connsiteY18" fmla="*/ 4110038 h 4844986"/>
              <a:gd name="connsiteX19" fmla="*/ 1560195 w 8926353"/>
              <a:gd name="connsiteY19" fmla="*/ 4022598 h 4844986"/>
              <a:gd name="connsiteX20" fmla="*/ 1742123 w 8926353"/>
              <a:gd name="connsiteY20" fmla="*/ 3915823 h 4844986"/>
              <a:gd name="connsiteX21" fmla="*/ 1815560 w 8926353"/>
              <a:gd name="connsiteY21" fmla="*/ 3881723 h 4844986"/>
              <a:gd name="connsiteX22" fmla="*/ 1889951 w 8926353"/>
              <a:gd name="connsiteY22" fmla="*/ 3855530 h 4844986"/>
              <a:gd name="connsiteX23" fmla="*/ 1962531 w 8926353"/>
              <a:gd name="connsiteY23" fmla="*/ 3802095 h 4844986"/>
              <a:gd name="connsiteX24" fmla="*/ 2068449 w 8926353"/>
              <a:gd name="connsiteY24" fmla="*/ 3740849 h 4844986"/>
              <a:gd name="connsiteX25" fmla="*/ 2116550 w 8926353"/>
              <a:gd name="connsiteY25" fmla="*/ 3715512 h 4844986"/>
              <a:gd name="connsiteX26" fmla="*/ 2192655 w 8926353"/>
              <a:gd name="connsiteY26" fmla="*/ 3686651 h 4844986"/>
              <a:gd name="connsiteX27" fmla="*/ 2270474 w 8926353"/>
              <a:gd name="connsiteY27" fmla="*/ 3631502 h 4844986"/>
              <a:gd name="connsiteX28" fmla="*/ 2393061 w 8926353"/>
              <a:gd name="connsiteY28" fmla="*/ 3576352 h 4844986"/>
              <a:gd name="connsiteX29" fmla="*/ 2546985 w 8926353"/>
              <a:gd name="connsiteY29" fmla="*/ 3489770 h 4844986"/>
              <a:gd name="connsiteX30" fmla="*/ 2622233 w 8926353"/>
              <a:gd name="connsiteY30" fmla="*/ 3432905 h 4844986"/>
              <a:gd name="connsiteX31" fmla="*/ 2717578 w 8926353"/>
              <a:gd name="connsiteY31" fmla="*/ 3377756 h 4844986"/>
              <a:gd name="connsiteX32" fmla="*/ 2775299 w 8926353"/>
              <a:gd name="connsiteY32" fmla="*/ 3353276 h 4844986"/>
              <a:gd name="connsiteX33" fmla="*/ 2823401 w 8926353"/>
              <a:gd name="connsiteY33" fmla="*/ 3321749 h 4844986"/>
              <a:gd name="connsiteX34" fmla="*/ 2869787 w 8926353"/>
              <a:gd name="connsiteY34" fmla="*/ 3291173 h 4844986"/>
              <a:gd name="connsiteX35" fmla="*/ 2919698 w 8926353"/>
              <a:gd name="connsiteY35" fmla="*/ 3264980 h 4844986"/>
              <a:gd name="connsiteX36" fmla="*/ 2971324 w 8926353"/>
              <a:gd name="connsiteY36" fmla="*/ 3238691 h 4844986"/>
              <a:gd name="connsiteX37" fmla="*/ 2999328 w 8926353"/>
              <a:gd name="connsiteY37" fmla="*/ 3238691 h 4844986"/>
              <a:gd name="connsiteX38" fmla="*/ 3147155 w 8926353"/>
              <a:gd name="connsiteY38" fmla="*/ 3152966 h 4844986"/>
              <a:gd name="connsiteX39" fmla="*/ 3249549 w 8926353"/>
              <a:gd name="connsiteY39" fmla="*/ 3095244 h 4844986"/>
              <a:gd name="connsiteX40" fmla="*/ 3423571 w 8926353"/>
              <a:gd name="connsiteY40" fmla="*/ 2982373 h 4844986"/>
              <a:gd name="connsiteX41" fmla="*/ 3525965 w 8926353"/>
              <a:gd name="connsiteY41" fmla="*/ 2929033 h 4844986"/>
              <a:gd name="connsiteX42" fmla="*/ 3625596 w 8926353"/>
              <a:gd name="connsiteY42" fmla="*/ 2872169 h 4844986"/>
              <a:gd name="connsiteX43" fmla="*/ 3649313 w 8926353"/>
              <a:gd name="connsiteY43" fmla="*/ 2845022 h 4844986"/>
              <a:gd name="connsiteX44" fmla="*/ 3698272 w 8926353"/>
              <a:gd name="connsiteY44" fmla="*/ 2845022 h 4844986"/>
              <a:gd name="connsiteX45" fmla="*/ 3751612 w 8926353"/>
              <a:gd name="connsiteY45" fmla="*/ 2816162 h 4844986"/>
              <a:gd name="connsiteX46" fmla="*/ 3854006 w 8926353"/>
              <a:gd name="connsiteY46" fmla="*/ 2761012 h 4844986"/>
              <a:gd name="connsiteX47" fmla="*/ 3975545 w 8926353"/>
              <a:gd name="connsiteY47" fmla="*/ 2700719 h 4844986"/>
              <a:gd name="connsiteX48" fmla="*/ 4028980 w 8926353"/>
              <a:gd name="connsiteY48" fmla="*/ 2672715 h 4844986"/>
              <a:gd name="connsiteX49" fmla="*/ 4052602 w 8926353"/>
              <a:gd name="connsiteY49" fmla="*/ 2672715 h 4844986"/>
              <a:gd name="connsiteX50" fmla="*/ 4126040 w 8926353"/>
              <a:gd name="connsiteY50" fmla="*/ 2619375 h 4844986"/>
              <a:gd name="connsiteX51" fmla="*/ 4179475 w 8926353"/>
              <a:gd name="connsiteY51" fmla="*/ 2588705 h 4844986"/>
              <a:gd name="connsiteX52" fmla="*/ 4253770 w 8926353"/>
              <a:gd name="connsiteY52" fmla="*/ 2564225 h 4844986"/>
              <a:gd name="connsiteX53" fmla="*/ 4302824 w 8926353"/>
              <a:gd name="connsiteY53" fmla="*/ 2533555 h 4844986"/>
              <a:gd name="connsiteX54" fmla="*/ 4330827 w 8926353"/>
              <a:gd name="connsiteY54" fmla="*/ 2504694 h 4844986"/>
              <a:gd name="connsiteX55" fmla="*/ 4382453 w 8926353"/>
              <a:gd name="connsiteY55" fmla="*/ 2474119 h 4844986"/>
              <a:gd name="connsiteX56" fmla="*/ 4405122 w 8926353"/>
              <a:gd name="connsiteY56" fmla="*/ 2449545 h 4844986"/>
              <a:gd name="connsiteX57" fmla="*/ 4478655 w 8926353"/>
              <a:gd name="connsiteY57" fmla="*/ 2390966 h 4844986"/>
              <a:gd name="connsiteX58" fmla="*/ 4506659 w 8926353"/>
              <a:gd name="connsiteY58" fmla="*/ 2390966 h 4844986"/>
              <a:gd name="connsiteX59" fmla="*/ 4529423 w 8926353"/>
              <a:gd name="connsiteY59" fmla="*/ 2390966 h 4844986"/>
              <a:gd name="connsiteX60" fmla="*/ 4580097 w 8926353"/>
              <a:gd name="connsiteY60" fmla="*/ 2362962 h 4844986"/>
              <a:gd name="connsiteX61" fmla="*/ 4705255 w 8926353"/>
              <a:gd name="connsiteY61" fmla="*/ 2282476 h 4844986"/>
              <a:gd name="connsiteX62" fmla="*/ 4754214 w 8926353"/>
              <a:gd name="connsiteY62" fmla="*/ 2250948 h 4844986"/>
              <a:gd name="connsiteX63" fmla="*/ 4804982 w 8926353"/>
              <a:gd name="connsiteY63" fmla="*/ 2222183 h 4844986"/>
              <a:gd name="connsiteX64" fmla="*/ 4856607 w 8926353"/>
              <a:gd name="connsiteY64" fmla="*/ 2222183 h 4844986"/>
              <a:gd name="connsiteX65" fmla="*/ 4881944 w 8926353"/>
              <a:gd name="connsiteY65" fmla="*/ 2196751 h 4844986"/>
              <a:gd name="connsiteX66" fmla="*/ 4931855 w 8926353"/>
              <a:gd name="connsiteY66" fmla="*/ 2166176 h 4844986"/>
              <a:gd name="connsiteX67" fmla="*/ 5058633 w 8926353"/>
              <a:gd name="connsiteY67" fmla="*/ 2080451 h 4844986"/>
              <a:gd name="connsiteX68" fmla="*/ 5106829 w 8926353"/>
              <a:gd name="connsiteY68" fmla="*/ 2055019 h 4844986"/>
              <a:gd name="connsiteX69" fmla="*/ 5134833 w 8926353"/>
              <a:gd name="connsiteY69" fmla="*/ 2026158 h 4844986"/>
              <a:gd name="connsiteX70" fmla="*/ 5209128 w 8926353"/>
              <a:gd name="connsiteY70" fmla="*/ 2000822 h 4844986"/>
              <a:gd name="connsiteX71" fmla="*/ 5258181 w 8926353"/>
              <a:gd name="connsiteY71" fmla="*/ 1970151 h 4844986"/>
              <a:gd name="connsiteX72" fmla="*/ 5336001 w 8926353"/>
              <a:gd name="connsiteY72" fmla="*/ 1917668 h 4844986"/>
              <a:gd name="connsiteX73" fmla="*/ 5383244 w 8926353"/>
              <a:gd name="connsiteY73" fmla="*/ 1882712 h 4844986"/>
              <a:gd name="connsiteX74" fmla="*/ 5435727 w 8926353"/>
              <a:gd name="connsiteY74" fmla="*/ 1855565 h 4844986"/>
              <a:gd name="connsiteX75" fmla="*/ 5461921 w 8926353"/>
              <a:gd name="connsiteY75" fmla="*/ 1855565 h 4844986"/>
              <a:gd name="connsiteX76" fmla="*/ 5506593 w 8926353"/>
              <a:gd name="connsiteY76" fmla="*/ 1829276 h 4844986"/>
              <a:gd name="connsiteX77" fmla="*/ 5533739 w 8926353"/>
              <a:gd name="connsiteY77" fmla="*/ 1803083 h 4844986"/>
              <a:gd name="connsiteX78" fmla="*/ 5559933 w 8926353"/>
              <a:gd name="connsiteY78" fmla="*/ 1803083 h 4844986"/>
              <a:gd name="connsiteX79" fmla="*/ 5587936 w 8926353"/>
              <a:gd name="connsiteY79" fmla="*/ 1770698 h 4844986"/>
              <a:gd name="connsiteX80" fmla="*/ 5636038 w 8926353"/>
              <a:gd name="connsiteY80" fmla="*/ 1744504 h 4844986"/>
              <a:gd name="connsiteX81" fmla="*/ 5662327 w 8926353"/>
              <a:gd name="connsiteY81" fmla="*/ 1718215 h 4844986"/>
              <a:gd name="connsiteX82" fmla="*/ 5688520 w 8926353"/>
              <a:gd name="connsiteY82" fmla="*/ 1718215 h 4844986"/>
              <a:gd name="connsiteX83" fmla="*/ 5738432 w 8926353"/>
              <a:gd name="connsiteY83" fmla="*/ 1691926 h 4844986"/>
              <a:gd name="connsiteX84" fmla="*/ 5787390 w 8926353"/>
              <a:gd name="connsiteY84" fmla="*/ 1691926 h 4844986"/>
              <a:gd name="connsiteX85" fmla="*/ 5888927 w 8926353"/>
              <a:gd name="connsiteY85" fmla="*/ 1604486 h 4844986"/>
              <a:gd name="connsiteX86" fmla="*/ 5912549 w 8926353"/>
              <a:gd name="connsiteY86" fmla="*/ 1604486 h 4844986"/>
              <a:gd name="connsiteX87" fmla="*/ 5938362 w 8926353"/>
              <a:gd name="connsiteY87" fmla="*/ 1578674 h 4844986"/>
              <a:gd name="connsiteX88" fmla="*/ 5962364 w 8926353"/>
              <a:gd name="connsiteY88" fmla="*/ 1578674 h 4844986"/>
              <a:gd name="connsiteX89" fmla="*/ 6038469 w 8926353"/>
              <a:gd name="connsiteY89" fmla="*/ 1521333 h 4844986"/>
              <a:gd name="connsiteX90" fmla="*/ 6064758 w 8926353"/>
              <a:gd name="connsiteY90" fmla="*/ 1490758 h 4844986"/>
              <a:gd name="connsiteX91" fmla="*/ 6140006 w 8926353"/>
              <a:gd name="connsiteY91" fmla="*/ 1490758 h 4844986"/>
              <a:gd name="connsiteX92" fmla="*/ 6166199 w 8926353"/>
              <a:gd name="connsiteY92" fmla="*/ 1462754 h 4844986"/>
              <a:gd name="connsiteX93" fmla="*/ 6188964 w 8926353"/>
              <a:gd name="connsiteY93" fmla="*/ 1462754 h 4844986"/>
              <a:gd name="connsiteX94" fmla="*/ 6216968 w 8926353"/>
              <a:gd name="connsiteY94" fmla="*/ 1434751 h 4844986"/>
              <a:gd name="connsiteX95" fmla="*/ 6244114 w 8926353"/>
              <a:gd name="connsiteY95" fmla="*/ 1407605 h 4844986"/>
              <a:gd name="connsiteX96" fmla="*/ 6312313 w 8926353"/>
              <a:gd name="connsiteY96" fmla="*/ 1407605 h 4844986"/>
              <a:gd name="connsiteX97" fmla="*/ 6389275 w 8926353"/>
              <a:gd name="connsiteY97" fmla="*/ 1323689 h 4844986"/>
              <a:gd name="connsiteX98" fmla="*/ 6440043 w 8926353"/>
              <a:gd name="connsiteY98" fmla="*/ 1323689 h 4844986"/>
              <a:gd name="connsiteX99" fmla="*/ 6492526 w 8926353"/>
              <a:gd name="connsiteY99" fmla="*/ 1265968 h 4844986"/>
              <a:gd name="connsiteX100" fmla="*/ 6516148 w 8926353"/>
              <a:gd name="connsiteY100" fmla="*/ 1233583 h 4844986"/>
              <a:gd name="connsiteX101" fmla="*/ 6567774 w 8926353"/>
              <a:gd name="connsiteY101" fmla="*/ 1182719 h 4844986"/>
              <a:gd name="connsiteX102" fmla="*/ 6615017 w 8926353"/>
              <a:gd name="connsiteY102" fmla="*/ 1182719 h 4844986"/>
              <a:gd name="connsiteX103" fmla="*/ 6643878 w 8926353"/>
              <a:gd name="connsiteY103" fmla="*/ 1153859 h 4844986"/>
              <a:gd name="connsiteX104" fmla="*/ 6719126 w 8926353"/>
              <a:gd name="connsiteY104" fmla="*/ 1125093 h 4844986"/>
              <a:gd name="connsiteX105" fmla="*/ 6740081 w 8926353"/>
              <a:gd name="connsiteY105" fmla="*/ 1125093 h 4844986"/>
              <a:gd name="connsiteX106" fmla="*/ 6791706 w 8926353"/>
              <a:gd name="connsiteY106" fmla="*/ 1069086 h 4844986"/>
              <a:gd name="connsiteX107" fmla="*/ 6817995 w 8926353"/>
              <a:gd name="connsiteY107" fmla="*/ 1069086 h 4844986"/>
              <a:gd name="connsiteX108" fmla="*/ 6870478 w 8926353"/>
              <a:gd name="connsiteY108" fmla="*/ 985076 h 4844986"/>
              <a:gd name="connsiteX109" fmla="*/ 6893243 w 8926353"/>
              <a:gd name="connsiteY109" fmla="*/ 985076 h 4844986"/>
              <a:gd name="connsiteX110" fmla="*/ 6942202 w 8926353"/>
              <a:gd name="connsiteY110" fmla="*/ 958787 h 4844986"/>
              <a:gd name="connsiteX111" fmla="*/ 6995541 w 8926353"/>
              <a:gd name="connsiteY111" fmla="*/ 926497 h 4844986"/>
              <a:gd name="connsiteX112" fmla="*/ 7018306 w 8926353"/>
              <a:gd name="connsiteY112" fmla="*/ 901065 h 4844986"/>
              <a:gd name="connsiteX113" fmla="*/ 7043642 w 8926353"/>
              <a:gd name="connsiteY113" fmla="*/ 874014 h 4844986"/>
              <a:gd name="connsiteX114" fmla="*/ 7119842 w 8926353"/>
              <a:gd name="connsiteY114" fmla="*/ 874014 h 4844986"/>
              <a:gd name="connsiteX115" fmla="*/ 7146894 w 8926353"/>
              <a:gd name="connsiteY115" fmla="*/ 846868 h 4844986"/>
              <a:gd name="connsiteX116" fmla="*/ 7271195 w 8926353"/>
              <a:gd name="connsiteY116" fmla="*/ 846868 h 4844986"/>
              <a:gd name="connsiteX117" fmla="*/ 7296531 w 8926353"/>
              <a:gd name="connsiteY117" fmla="*/ 814483 h 4844986"/>
              <a:gd name="connsiteX118" fmla="*/ 7321010 w 8926353"/>
              <a:gd name="connsiteY118" fmla="*/ 814483 h 4844986"/>
              <a:gd name="connsiteX119" fmla="*/ 7393591 w 8926353"/>
              <a:gd name="connsiteY119" fmla="*/ 759428 h 4844986"/>
              <a:gd name="connsiteX120" fmla="*/ 7424262 w 8926353"/>
              <a:gd name="connsiteY120" fmla="*/ 759428 h 4844986"/>
              <a:gd name="connsiteX121" fmla="*/ 7458361 w 8926353"/>
              <a:gd name="connsiteY121" fmla="*/ 725234 h 4844986"/>
              <a:gd name="connsiteX122" fmla="*/ 7570375 w 8926353"/>
              <a:gd name="connsiteY122" fmla="*/ 725234 h 4844986"/>
              <a:gd name="connsiteX123" fmla="*/ 7618477 w 8926353"/>
              <a:gd name="connsiteY123" fmla="*/ 676275 h 4844986"/>
              <a:gd name="connsiteX124" fmla="*/ 7694581 w 8926353"/>
              <a:gd name="connsiteY124" fmla="*/ 561689 h 4844986"/>
              <a:gd name="connsiteX125" fmla="*/ 7770686 w 8926353"/>
              <a:gd name="connsiteY125" fmla="*/ 561689 h 4844986"/>
              <a:gd name="connsiteX126" fmla="*/ 7770686 w 8926353"/>
              <a:gd name="connsiteY126" fmla="*/ 506540 h 4844986"/>
              <a:gd name="connsiteX127" fmla="*/ 7821454 w 8926353"/>
              <a:gd name="connsiteY127" fmla="*/ 452247 h 4844986"/>
              <a:gd name="connsiteX128" fmla="*/ 7922038 w 8926353"/>
              <a:gd name="connsiteY128" fmla="*/ 452247 h 4844986"/>
              <a:gd name="connsiteX129" fmla="*/ 7922038 w 8926353"/>
              <a:gd name="connsiteY129" fmla="*/ 425196 h 4844986"/>
              <a:gd name="connsiteX130" fmla="*/ 8023479 w 8926353"/>
              <a:gd name="connsiteY130" fmla="*/ 342900 h 4844986"/>
              <a:gd name="connsiteX131" fmla="*/ 8173974 w 8926353"/>
              <a:gd name="connsiteY131" fmla="*/ 342900 h 4844986"/>
              <a:gd name="connsiteX132" fmla="*/ 8173974 w 8926353"/>
              <a:gd name="connsiteY132" fmla="*/ 252889 h 4844986"/>
              <a:gd name="connsiteX133" fmla="*/ 8302657 w 8926353"/>
              <a:gd name="connsiteY133" fmla="*/ 252889 h 4844986"/>
              <a:gd name="connsiteX134" fmla="*/ 8302657 w 8926353"/>
              <a:gd name="connsiteY134" fmla="*/ 191643 h 4844986"/>
              <a:gd name="connsiteX135" fmla="*/ 8348949 w 8926353"/>
              <a:gd name="connsiteY135" fmla="*/ 191643 h 4844986"/>
              <a:gd name="connsiteX136" fmla="*/ 8348949 w 8926353"/>
              <a:gd name="connsiteY136" fmla="*/ 139160 h 4844986"/>
              <a:gd name="connsiteX137" fmla="*/ 8428577 w 8926353"/>
              <a:gd name="connsiteY137" fmla="*/ 139160 h 4844986"/>
              <a:gd name="connsiteX138" fmla="*/ 8428577 w 8926353"/>
              <a:gd name="connsiteY138" fmla="*/ 85820 h 4844986"/>
              <a:gd name="connsiteX139" fmla="*/ 8476679 w 8926353"/>
              <a:gd name="connsiteY139" fmla="*/ 58579 h 4844986"/>
              <a:gd name="connsiteX140" fmla="*/ 8476679 w 8926353"/>
              <a:gd name="connsiteY140" fmla="*/ 0 h 4844986"/>
              <a:gd name="connsiteX141" fmla="*/ 8926354 w 8926353"/>
              <a:gd name="connsiteY141" fmla="*/ 0 h 48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8926353" h="4844986">
                <a:moveTo>
                  <a:pt x="0" y="4844987"/>
                </a:moveTo>
                <a:lnTo>
                  <a:pt x="420243" y="4844987"/>
                </a:lnTo>
                <a:lnTo>
                  <a:pt x="483203" y="4756499"/>
                </a:lnTo>
                <a:lnTo>
                  <a:pt x="607409" y="4675156"/>
                </a:lnTo>
                <a:lnTo>
                  <a:pt x="660749" y="4642009"/>
                </a:lnTo>
                <a:lnTo>
                  <a:pt x="735140" y="4585049"/>
                </a:lnTo>
                <a:lnTo>
                  <a:pt x="759714" y="4558856"/>
                </a:lnTo>
                <a:lnTo>
                  <a:pt x="833152" y="4501991"/>
                </a:lnTo>
                <a:lnTo>
                  <a:pt x="861155" y="4474845"/>
                </a:lnTo>
                <a:lnTo>
                  <a:pt x="910971" y="4449509"/>
                </a:lnTo>
                <a:lnTo>
                  <a:pt x="988028" y="4386453"/>
                </a:lnTo>
                <a:lnTo>
                  <a:pt x="1011650" y="4362831"/>
                </a:lnTo>
                <a:lnTo>
                  <a:pt x="1110520" y="4304253"/>
                </a:lnTo>
                <a:lnTo>
                  <a:pt x="1188339" y="4250913"/>
                </a:lnTo>
                <a:lnTo>
                  <a:pt x="1212818" y="4250913"/>
                </a:lnTo>
                <a:lnTo>
                  <a:pt x="1289876" y="4195763"/>
                </a:lnTo>
                <a:lnTo>
                  <a:pt x="1338834" y="4163473"/>
                </a:lnTo>
                <a:lnTo>
                  <a:pt x="1387793" y="4136231"/>
                </a:lnTo>
                <a:lnTo>
                  <a:pt x="1438561" y="4110038"/>
                </a:lnTo>
                <a:lnTo>
                  <a:pt x="1560195" y="4022598"/>
                </a:lnTo>
                <a:lnTo>
                  <a:pt x="1742123" y="3915823"/>
                </a:lnTo>
                <a:lnTo>
                  <a:pt x="1815560" y="3881723"/>
                </a:lnTo>
                <a:lnTo>
                  <a:pt x="1889951" y="3855530"/>
                </a:lnTo>
                <a:lnTo>
                  <a:pt x="1962531" y="3802095"/>
                </a:lnTo>
                <a:lnTo>
                  <a:pt x="2068449" y="3740849"/>
                </a:lnTo>
                <a:lnTo>
                  <a:pt x="2116550" y="3715512"/>
                </a:lnTo>
                <a:lnTo>
                  <a:pt x="2192655" y="3686651"/>
                </a:lnTo>
                <a:lnTo>
                  <a:pt x="2270474" y="3631502"/>
                </a:lnTo>
                <a:lnTo>
                  <a:pt x="2393061" y="3576352"/>
                </a:lnTo>
                <a:lnTo>
                  <a:pt x="2546985" y="3489770"/>
                </a:lnTo>
                <a:lnTo>
                  <a:pt x="2622233" y="3432905"/>
                </a:lnTo>
                <a:lnTo>
                  <a:pt x="2717578" y="3377756"/>
                </a:lnTo>
                <a:lnTo>
                  <a:pt x="2775299" y="3353276"/>
                </a:lnTo>
                <a:lnTo>
                  <a:pt x="2823401" y="3321749"/>
                </a:lnTo>
                <a:lnTo>
                  <a:pt x="2869787" y="3291173"/>
                </a:lnTo>
                <a:lnTo>
                  <a:pt x="2919698" y="3264980"/>
                </a:lnTo>
                <a:lnTo>
                  <a:pt x="2971324" y="3238691"/>
                </a:lnTo>
                <a:lnTo>
                  <a:pt x="2999328" y="3238691"/>
                </a:lnTo>
                <a:lnTo>
                  <a:pt x="3147155" y="3152966"/>
                </a:lnTo>
                <a:lnTo>
                  <a:pt x="3249549" y="3095244"/>
                </a:lnTo>
                <a:lnTo>
                  <a:pt x="3423571" y="2982373"/>
                </a:lnTo>
                <a:lnTo>
                  <a:pt x="3525965" y="2929033"/>
                </a:lnTo>
                <a:lnTo>
                  <a:pt x="3625596" y="2872169"/>
                </a:lnTo>
                <a:lnTo>
                  <a:pt x="3649313" y="2845022"/>
                </a:lnTo>
                <a:lnTo>
                  <a:pt x="3698272" y="2845022"/>
                </a:lnTo>
                <a:lnTo>
                  <a:pt x="3751612" y="2816162"/>
                </a:lnTo>
                <a:lnTo>
                  <a:pt x="3854006" y="2761012"/>
                </a:lnTo>
                <a:lnTo>
                  <a:pt x="3975545" y="2700719"/>
                </a:lnTo>
                <a:lnTo>
                  <a:pt x="4028980" y="2672715"/>
                </a:lnTo>
                <a:lnTo>
                  <a:pt x="4052602" y="2672715"/>
                </a:lnTo>
                <a:lnTo>
                  <a:pt x="4126040" y="2619375"/>
                </a:lnTo>
                <a:lnTo>
                  <a:pt x="4179475" y="2588705"/>
                </a:lnTo>
                <a:lnTo>
                  <a:pt x="4253770" y="2564225"/>
                </a:lnTo>
                <a:lnTo>
                  <a:pt x="4302824" y="2533555"/>
                </a:lnTo>
                <a:lnTo>
                  <a:pt x="4330827" y="2504694"/>
                </a:lnTo>
                <a:lnTo>
                  <a:pt x="4382453" y="2474119"/>
                </a:lnTo>
                <a:lnTo>
                  <a:pt x="4405122" y="2449545"/>
                </a:lnTo>
                <a:lnTo>
                  <a:pt x="4478655" y="2390966"/>
                </a:lnTo>
                <a:lnTo>
                  <a:pt x="4506659" y="2390966"/>
                </a:lnTo>
                <a:lnTo>
                  <a:pt x="4529423" y="2390966"/>
                </a:lnTo>
                <a:lnTo>
                  <a:pt x="4580097" y="2362962"/>
                </a:lnTo>
                <a:lnTo>
                  <a:pt x="4705255" y="2282476"/>
                </a:lnTo>
                <a:lnTo>
                  <a:pt x="4754214" y="2250948"/>
                </a:lnTo>
                <a:lnTo>
                  <a:pt x="4804982" y="2222183"/>
                </a:lnTo>
                <a:lnTo>
                  <a:pt x="4856607" y="2222183"/>
                </a:lnTo>
                <a:lnTo>
                  <a:pt x="4881944" y="2196751"/>
                </a:lnTo>
                <a:lnTo>
                  <a:pt x="4931855" y="2166176"/>
                </a:lnTo>
                <a:lnTo>
                  <a:pt x="5058633" y="2080451"/>
                </a:lnTo>
                <a:lnTo>
                  <a:pt x="5106829" y="2055019"/>
                </a:lnTo>
                <a:lnTo>
                  <a:pt x="5134833" y="2026158"/>
                </a:lnTo>
                <a:lnTo>
                  <a:pt x="5209128" y="2000822"/>
                </a:lnTo>
                <a:lnTo>
                  <a:pt x="5258181" y="1970151"/>
                </a:lnTo>
                <a:lnTo>
                  <a:pt x="5336001" y="1917668"/>
                </a:lnTo>
                <a:lnTo>
                  <a:pt x="5383244" y="1882712"/>
                </a:lnTo>
                <a:lnTo>
                  <a:pt x="5435727" y="1855565"/>
                </a:lnTo>
                <a:lnTo>
                  <a:pt x="5461921" y="1855565"/>
                </a:lnTo>
                <a:lnTo>
                  <a:pt x="5506593" y="1829276"/>
                </a:lnTo>
                <a:lnTo>
                  <a:pt x="5533739" y="1803083"/>
                </a:lnTo>
                <a:lnTo>
                  <a:pt x="5559933" y="1803083"/>
                </a:lnTo>
                <a:lnTo>
                  <a:pt x="5587936" y="1770698"/>
                </a:lnTo>
                <a:lnTo>
                  <a:pt x="5636038" y="1744504"/>
                </a:lnTo>
                <a:lnTo>
                  <a:pt x="5662327" y="1718215"/>
                </a:lnTo>
                <a:lnTo>
                  <a:pt x="5688520" y="1718215"/>
                </a:lnTo>
                <a:lnTo>
                  <a:pt x="5738432" y="1691926"/>
                </a:lnTo>
                <a:lnTo>
                  <a:pt x="5787390" y="1691926"/>
                </a:lnTo>
                <a:lnTo>
                  <a:pt x="5888927" y="1604486"/>
                </a:lnTo>
                <a:lnTo>
                  <a:pt x="5912549" y="1604486"/>
                </a:lnTo>
                <a:lnTo>
                  <a:pt x="5938362" y="1578674"/>
                </a:lnTo>
                <a:lnTo>
                  <a:pt x="5962364" y="1578674"/>
                </a:lnTo>
                <a:lnTo>
                  <a:pt x="6038469" y="1521333"/>
                </a:lnTo>
                <a:lnTo>
                  <a:pt x="6064758" y="1490758"/>
                </a:lnTo>
                <a:lnTo>
                  <a:pt x="6140006" y="1490758"/>
                </a:lnTo>
                <a:lnTo>
                  <a:pt x="6166199" y="1462754"/>
                </a:lnTo>
                <a:lnTo>
                  <a:pt x="6188964" y="1462754"/>
                </a:lnTo>
                <a:lnTo>
                  <a:pt x="6216968" y="1434751"/>
                </a:lnTo>
                <a:lnTo>
                  <a:pt x="6244114" y="1407605"/>
                </a:lnTo>
                <a:lnTo>
                  <a:pt x="6312313" y="1407605"/>
                </a:lnTo>
                <a:lnTo>
                  <a:pt x="6389275" y="1323689"/>
                </a:lnTo>
                <a:lnTo>
                  <a:pt x="6440043" y="1323689"/>
                </a:lnTo>
                <a:lnTo>
                  <a:pt x="6492526" y="1265968"/>
                </a:lnTo>
                <a:lnTo>
                  <a:pt x="6516148" y="1233583"/>
                </a:lnTo>
                <a:lnTo>
                  <a:pt x="6567774" y="1182719"/>
                </a:lnTo>
                <a:lnTo>
                  <a:pt x="6615017" y="1182719"/>
                </a:lnTo>
                <a:lnTo>
                  <a:pt x="6643878" y="1153859"/>
                </a:lnTo>
                <a:lnTo>
                  <a:pt x="6719126" y="1125093"/>
                </a:lnTo>
                <a:lnTo>
                  <a:pt x="6740081" y="1125093"/>
                </a:lnTo>
                <a:lnTo>
                  <a:pt x="6791706" y="1069086"/>
                </a:lnTo>
                <a:lnTo>
                  <a:pt x="6817995" y="1069086"/>
                </a:lnTo>
                <a:lnTo>
                  <a:pt x="6870478" y="985076"/>
                </a:lnTo>
                <a:lnTo>
                  <a:pt x="6893243" y="985076"/>
                </a:lnTo>
                <a:lnTo>
                  <a:pt x="6942202" y="958787"/>
                </a:lnTo>
                <a:lnTo>
                  <a:pt x="6995541" y="926497"/>
                </a:lnTo>
                <a:lnTo>
                  <a:pt x="7018306" y="901065"/>
                </a:lnTo>
                <a:lnTo>
                  <a:pt x="7043642" y="874014"/>
                </a:lnTo>
                <a:lnTo>
                  <a:pt x="7119842" y="874014"/>
                </a:lnTo>
                <a:lnTo>
                  <a:pt x="7146894" y="846868"/>
                </a:lnTo>
                <a:lnTo>
                  <a:pt x="7271195" y="846868"/>
                </a:lnTo>
                <a:lnTo>
                  <a:pt x="7296531" y="814483"/>
                </a:lnTo>
                <a:lnTo>
                  <a:pt x="7321010" y="814483"/>
                </a:lnTo>
                <a:lnTo>
                  <a:pt x="7393591" y="759428"/>
                </a:lnTo>
                <a:lnTo>
                  <a:pt x="7424262" y="759428"/>
                </a:lnTo>
                <a:lnTo>
                  <a:pt x="7458361" y="725234"/>
                </a:lnTo>
                <a:lnTo>
                  <a:pt x="7570375" y="725234"/>
                </a:lnTo>
                <a:lnTo>
                  <a:pt x="7618477" y="676275"/>
                </a:lnTo>
                <a:lnTo>
                  <a:pt x="7694581" y="561689"/>
                </a:lnTo>
                <a:lnTo>
                  <a:pt x="7770686" y="561689"/>
                </a:lnTo>
                <a:lnTo>
                  <a:pt x="7770686" y="506540"/>
                </a:lnTo>
                <a:lnTo>
                  <a:pt x="7821454" y="452247"/>
                </a:lnTo>
                <a:lnTo>
                  <a:pt x="7922038" y="452247"/>
                </a:lnTo>
                <a:lnTo>
                  <a:pt x="7922038" y="425196"/>
                </a:lnTo>
                <a:lnTo>
                  <a:pt x="8023479" y="342900"/>
                </a:lnTo>
                <a:lnTo>
                  <a:pt x="8173974" y="342900"/>
                </a:lnTo>
                <a:lnTo>
                  <a:pt x="8173974" y="252889"/>
                </a:lnTo>
                <a:lnTo>
                  <a:pt x="8302657" y="252889"/>
                </a:lnTo>
                <a:lnTo>
                  <a:pt x="8302657" y="191643"/>
                </a:lnTo>
                <a:lnTo>
                  <a:pt x="8348949" y="191643"/>
                </a:lnTo>
                <a:lnTo>
                  <a:pt x="8348949" y="139160"/>
                </a:lnTo>
                <a:lnTo>
                  <a:pt x="8428577" y="139160"/>
                </a:lnTo>
                <a:lnTo>
                  <a:pt x="8428577" y="85820"/>
                </a:lnTo>
                <a:lnTo>
                  <a:pt x="8476679" y="58579"/>
                </a:lnTo>
                <a:lnTo>
                  <a:pt x="8476679" y="0"/>
                </a:lnTo>
                <a:lnTo>
                  <a:pt x="8926354" y="0"/>
                </a:lnTo>
              </a:path>
            </a:pathLst>
          </a:custGeom>
          <a:noFill/>
          <a:ln w="19050" cap="flat">
            <a:solidFill>
              <a:schemeClr val="accent1">
                <a:lumMod val="50000"/>
              </a:schemeClr>
            </a:solidFill>
            <a:prstDash val="solid"/>
            <a:miter/>
          </a:ln>
        </p:spPr>
        <p:txBody>
          <a:bodyPr rtlCol="0" anchor="ctr"/>
          <a:lstStyle/>
          <a:p>
            <a:endParaRPr lang="en-US"/>
          </a:p>
        </p:txBody>
      </p:sp>
      <p:sp>
        <p:nvSpPr>
          <p:cNvPr id="301" name="Graphic 1606">
            <a:extLst>
              <a:ext uri="{FF2B5EF4-FFF2-40B4-BE49-F238E27FC236}">
                <a16:creationId xmlns:a16="http://schemas.microsoft.com/office/drawing/2014/main" id="{6AC02F5F-79B4-4A1C-9670-74D78A15A084}"/>
              </a:ext>
            </a:extLst>
          </p:cNvPr>
          <p:cNvSpPr/>
          <p:nvPr/>
        </p:nvSpPr>
        <p:spPr>
          <a:xfrm>
            <a:off x="9385752" y="3697816"/>
            <a:ext cx="1739447" cy="1214996"/>
          </a:xfrm>
          <a:custGeom>
            <a:avLst/>
            <a:gdLst>
              <a:gd name="connsiteX0" fmla="*/ 0 w 8926353"/>
              <a:gd name="connsiteY0" fmla="*/ 5897690 h 5897784"/>
              <a:gd name="connsiteX1" fmla="*/ 56007 w 8926353"/>
              <a:gd name="connsiteY1" fmla="*/ 5897690 h 5897784"/>
              <a:gd name="connsiteX2" fmla="*/ 78010 w 8926353"/>
              <a:gd name="connsiteY2" fmla="*/ 5897690 h 5897784"/>
              <a:gd name="connsiteX3" fmla="*/ 320231 w 8926353"/>
              <a:gd name="connsiteY3" fmla="*/ 5897690 h 5897784"/>
              <a:gd name="connsiteX4" fmla="*/ 364236 w 8926353"/>
              <a:gd name="connsiteY4" fmla="*/ 5897785 h 5897784"/>
              <a:gd name="connsiteX5" fmla="*/ 420243 w 8926353"/>
              <a:gd name="connsiteY5" fmla="*/ 5897785 h 5897784"/>
              <a:gd name="connsiteX6" fmla="*/ 452723 w 8926353"/>
              <a:gd name="connsiteY6" fmla="*/ 5852160 h 5897784"/>
              <a:gd name="connsiteX7" fmla="*/ 469868 w 8926353"/>
              <a:gd name="connsiteY7" fmla="*/ 5828062 h 5897784"/>
              <a:gd name="connsiteX8" fmla="*/ 476726 w 8926353"/>
              <a:gd name="connsiteY8" fmla="*/ 5818442 h 5897784"/>
              <a:gd name="connsiteX9" fmla="*/ 536924 w 8926353"/>
              <a:gd name="connsiteY9" fmla="*/ 5727002 h 5897784"/>
              <a:gd name="connsiteX10" fmla="*/ 582930 w 8926353"/>
              <a:gd name="connsiteY10" fmla="*/ 5669280 h 5897784"/>
              <a:gd name="connsiteX11" fmla="*/ 635413 w 8926353"/>
              <a:gd name="connsiteY11" fmla="*/ 5583555 h 5897784"/>
              <a:gd name="connsiteX12" fmla="*/ 682657 w 8926353"/>
              <a:gd name="connsiteY12" fmla="*/ 5566029 h 5897784"/>
              <a:gd name="connsiteX13" fmla="*/ 731711 w 8926353"/>
              <a:gd name="connsiteY13" fmla="*/ 5499640 h 5897784"/>
              <a:gd name="connsiteX14" fmla="*/ 773525 w 8926353"/>
              <a:gd name="connsiteY14" fmla="*/ 5438680 h 5897784"/>
              <a:gd name="connsiteX15" fmla="*/ 807053 w 8926353"/>
              <a:gd name="connsiteY15" fmla="*/ 5390007 h 5897784"/>
              <a:gd name="connsiteX16" fmla="*/ 808673 w 8926353"/>
              <a:gd name="connsiteY16" fmla="*/ 5387626 h 5897784"/>
              <a:gd name="connsiteX17" fmla="*/ 859346 w 8926353"/>
              <a:gd name="connsiteY17" fmla="*/ 5371814 h 5897784"/>
              <a:gd name="connsiteX18" fmla="*/ 880396 w 8926353"/>
              <a:gd name="connsiteY18" fmla="*/ 5277422 h 5897784"/>
              <a:gd name="connsiteX19" fmla="*/ 934307 w 8926353"/>
              <a:gd name="connsiteY19" fmla="*/ 5262372 h 5897784"/>
              <a:gd name="connsiteX20" fmla="*/ 953929 w 8926353"/>
              <a:gd name="connsiteY20" fmla="*/ 5245323 h 5897784"/>
              <a:gd name="connsiteX21" fmla="*/ 1011650 w 8926353"/>
              <a:gd name="connsiteY21" fmla="*/ 5165408 h 5897784"/>
              <a:gd name="connsiteX22" fmla="*/ 1111377 w 8926353"/>
              <a:gd name="connsiteY22" fmla="*/ 5042916 h 5897784"/>
              <a:gd name="connsiteX23" fmla="*/ 1148048 w 8926353"/>
              <a:gd name="connsiteY23" fmla="*/ 5030629 h 5897784"/>
              <a:gd name="connsiteX24" fmla="*/ 1274064 w 8926353"/>
              <a:gd name="connsiteY24" fmla="*/ 4916901 h 5897784"/>
              <a:gd name="connsiteX25" fmla="*/ 1407033 w 8926353"/>
              <a:gd name="connsiteY25" fmla="*/ 4829461 h 5897784"/>
              <a:gd name="connsiteX26" fmla="*/ 1532763 w 8926353"/>
              <a:gd name="connsiteY26" fmla="*/ 4717161 h 5897784"/>
              <a:gd name="connsiteX27" fmla="*/ 1585532 w 8926353"/>
              <a:gd name="connsiteY27" fmla="*/ 4712208 h 5897784"/>
              <a:gd name="connsiteX28" fmla="*/ 1641539 w 8926353"/>
              <a:gd name="connsiteY28" fmla="*/ 4712208 h 5897784"/>
              <a:gd name="connsiteX29" fmla="*/ 1672971 w 8926353"/>
              <a:gd name="connsiteY29" fmla="*/ 4678966 h 5897784"/>
              <a:gd name="connsiteX30" fmla="*/ 1714976 w 8926353"/>
              <a:gd name="connsiteY30" fmla="*/ 4678966 h 5897784"/>
              <a:gd name="connsiteX31" fmla="*/ 1770983 w 8926353"/>
              <a:gd name="connsiteY31" fmla="*/ 4617720 h 5897784"/>
              <a:gd name="connsiteX32" fmla="*/ 1875949 w 8926353"/>
              <a:gd name="connsiteY32" fmla="*/ 4617720 h 5897784"/>
              <a:gd name="connsiteX33" fmla="*/ 1895761 w 8926353"/>
              <a:gd name="connsiteY33" fmla="*/ 4565333 h 5897784"/>
              <a:gd name="connsiteX34" fmla="*/ 1901666 w 8926353"/>
              <a:gd name="connsiteY34" fmla="*/ 4549426 h 5897784"/>
              <a:gd name="connsiteX35" fmla="*/ 1921478 w 8926353"/>
              <a:gd name="connsiteY35" fmla="*/ 4497039 h 5897784"/>
              <a:gd name="connsiteX36" fmla="*/ 1954721 w 8926353"/>
              <a:gd name="connsiteY36" fmla="*/ 4497039 h 5897784"/>
              <a:gd name="connsiteX37" fmla="*/ 1985201 w 8926353"/>
              <a:gd name="connsiteY37" fmla="*/ 4450080 h 5897784"/>
              <a:gd name="connsiteX38" fmla="*/ 1989011 w 8926353"/>
              <a:gd name="connsiteY38" fmla="*/ 4444270 h 5897784"/>
              <a:gd name="connsiteX39" fmla="*/ 2019395 w 8926353"/>
              <a:gd name="connsiteY39" fmla="*/ 4397216 h 5897784"/>
              <a:gd name="connsiteX40" fmla="*/ 2059686 w 8926353"/>
              <a:gd name="connsiteY40" fmla="*/ 4397216 h 5897784"/>
              <a:gd name="connsiteX41" fmla="*/ 2073212 w 8926353"/>
              <a:gd name="connsiteY41" fmla="*/ 4389215 h 5897784"/>
              <a:gd name="connsiteX42" fmla="*/ 2169890 w 8926353"/>
              <a:gd name="connsiteY42" fmla="*/ 4346543 h 5897784"/>
              <a:gd name="connsiteX43" fmla="*/ 2225897 w 8926353"/>
              <a:gd name="connsiteY43" fmla="*/ 4346543 h 5897784"/>
              <a:gd name="connsiteX44" fmla="*/ 2259044 w 8926353"/>
              <a:gd name="connsiteY44" fmla="*/ 4301395 h 5897784"/>
              <a:gd name="connsiteX45" fmla="*/ 2274951 w 8926353"/>
              <a:gd name="connsiteY45" fmla="*/ 4279678 h 5897784"/>
              <a:gd name="connsiteX46" fmla="*/ 2308098 w 8926353"/>
              <a:gd name="connsiteY46" fmla="*/ 4234530 h 5897784"/>
              <a:gd name="connsiteX47" fmla="*/ 2364010 w 8926353"/>
              <a:gd name="connsiteY47" fmla="*/ 4230243 h 5897784"/>
              <a:gd name="connsiteX48" fmla="*/ 2387060 w 8926353"/>
              <a:gd name="connsiteY48" fmla="*/ 4228338 h 5897784"/>
              <a:gd name="connsiteX49" fmla="*/ 2420112 w 8926353"/>
              <a:gd name="connsiteY49" fmla="*/ 4225766 h 5897784"/>
              <a:gd name="connsiteX50" fmla="*/ 2600325 w 8926353"/>
              <a:gd name="connsiteY50" fmla="*/ 4199573 h 5897784"/>
              <a:gd name="connsiteX51" fmla="*/ 2625185 w 8926353"/>
              <a:gd name="connsiteY51" fmla="*/ 4168807 h 5897784"/>
              <a:gd name="connsiteX52" fmla="*/ 2654332 w 8926353"/>
              <a:gd name="connsiteY52" fmla="*/ 4132898 h 5897784"/>
              <a:gd name="connsiteX53" fmla="*/ 2689574 w 8926353"/>
              <a:gd name="connsiteY53" fmla="*/ 4089368 h 5897784"/>
              <a:gd name="connsiteX54" fmla="*/ 2721102 w 8926353"/>
              <a:gd name="connsiteY54" fmla="*/ 4089368 h 5897784"/>
              <a:gd name="connsiteX55" fmla="*/ 2739390 w 8926353"/>
              <a:gd name="connsiteY55" fmla="*/ 4073081 h 5897784"/>
              <a:gd name="connsiteX56" fmla="*/ 2763679 w 8926353"/>
              <a:gd name="connsiteY56" fmla="*/ 4051745 h 5897784"/>
              <a:gd name="connsiteX57" fmla="*/ 2855786 w 8926353"/>
              <a:gd name="connsiteY57" fmla="*/ 3970306 h 5897784"/>
              <a:gd name="connsiteX58" fmla="*/ 2894457 w 8926353"/>
              <a:gd name="connsiteY58" fmla="*/ 3970306 h 5897784"/>
              <a:gd name="connsiteX59" fmla="*/ 2959037 w 8926353"/>
              <a:gd name="connsiteY59" fmla="*/ 3970306 h 5897784"/>
              <a:gd name="connsiteX60" fmla="*/ 3015044 w 8926353"/>
              <a:gd name="connsiteY60" fmla="*/ 3970306 h 5897784"/>
              <a:gd name="connsiteX61" fmla="*/ 3044762 w 8926353"/>
              <a:gd name="connsiteY61" fmla="*/ 3922871 h 5897784"/>
              <a:gd name="connsiteX62" fmla="*/ 3067526 w 8926353"/>
              <a:gd name="connsiteY62" fmla="*/ 3886581 h 5897784"/>
              <a:gd name="connsiteX63" fmla="*/ 3097245 w 8926353"/>
              <a:gd name="connsiteY63" fmla="*/ 3839147 h 5897784"/>
              <a:gd name="connsiteX64" fmla="*/ 3153251 w 8926353"/>
              <a:gd name="connsiteY64" fmla="*/ 3839147 h 5897784"/>
              <a:gd name="connsiteX65" fmla="*/ 3165443 w 8926353"/>
              <a:gd name="connsiteY65" fmla="*/ 3839147 h 5897784"/>
              <a:gd name="connsiteX66" fmla="*/ 3221450 w 8926353"/>
              <a:gd name="connsiteY66" fmla="*/ 3839147 h 5897784"/>
              <a:gd name="connsiteX67" fmla="*/ 3221450 w 8926353"/>
              <a:gd name="connsiteY67" fmla="*/ 3807619 h 5897784"/>
              <a:gd name="connsiteX68" fmla="*/ 3296698 w 8926353"/>
              <a:gd name="connsiteY68" fmla="*/ 3807619 h 5897784"/>
              <a:gd name="connsiteX69" fmla="*/ 3296698 w 8926353"/>
              <a:gd name="connsiteY69" fmla="*/ 3725418 h 5897784"/>
              <a:gd name="connsiteX70" fmla="*/ 3352705 w 8926353"/>
              <a:gd name="connsiteY70" fmla="*/ 3725418 h 5897784"/>
              <a:gd name="connsiteX71" fmla="*/ 3391281 w 8926353"/>
              <a:gd name="connsiteY71" fmla="*/ 3725418 h 5897784"/>
              <a:gd name="connsiteX72" fmla="*/ 3447193 w 8926353"/>
              <a:gd name="connsiteY72" fmla="*/ 3725418 h 5897784"/>
              <a:gd name="connsiteX73" fmla="*/ 3447193 w 8926353"/>
              <a:gd name="connsiteY73" fmla="*/ 3646646 h 5897784"/>
              <a:gd name="connsiteX74" fmla="*/ 3496151 w 8926353"/>
              <a:gd name="connsiteY74" fmla="*/ 3646646 h 5897784"/>
              <a:gd name="connsiteX75" fmla="*/ 3496151 w 8926353"/>
              <a:gd name="connsiteY75" fmla="*/ 3613404 h 5897784"/>
              <a:gd name="connsiteX76" fmla="*/ 3576638 w 8926353"/>
              <a:gd name="connsiteY76" fmla="*/ 3613404 h 5897784"/>
              <a:gd name="connsiteX77" fmla="*/ 3576638 w 8926353"/>
              <a:gd name="connsiteY77" fmla="*/ 3569684 h 5897784"/>
              <a:gd name="connsiteX78" fmla="*/ 3632645 w 8926353"/>
              <a:gd name="connsiteY78" fmla="*/ 3569684 h 5897784"/>
              <a:gd name="connsiteX79" fmla="*/ 3647123 w 8926353"/>
              <a:gd name="connsiteY79" fmla="*/ 3569684 h 5897784"/>
              <a:gd name="connsiteX80" fmla="*/ 3719322 w 8926353"/>
              <a:gd name="connsiteY80" fmla="*/ 3569684 h 5897784"/>
              <a:gd name="connsiteX81" fmla="*/ 3748088 w 8926353"/>
              <a:gd name="connsiteY81" fmla="*/ 3569684 h 5897784"/>
              <a:gd name="connsiteX82" fmla="*/ 3804190 w 8926353"/>
              <a:gd name="connsiteY82" fmla="*/ 3569684 h 5897784"/>
              <a:gd name="connsiteX83" fmla="*/ 3804190 w 8926353"/>
              <a:gd name="connsiteY83" fmla="*/ 3504914 h 5897784"/>
              <a:gd name="connsiteX84" fmla="*/ 3828669 w 8926353"/>
              <a:gd name="connsiteY84" fmla="*/ 3504914 h 5897784"/>
              <a:gd name="connsiteX85" fmla="*/ 3828669 w 8926353"/>
              <a:gd name="connsiteY85" fmla="*/ 3466433 h 5897784"/>
              <a:gd name="connsiteX86" fmla="*/ 3884581 w 8926353"/>
              <a:gd name="connsiteY86" fmla="*/ 3466433 h 5897784"/>
              <a:gd name="connsiteX87" fmla="*/ 3898583 w 8926353"/>
              <a:gd name="connsiteY87" fmla="*/ 3466433 h 5897784"/>
              <a:gd name="connsiteX88" fmla="*/ 3954590 w 8926353"/>
              <a:gd name="connsiteY88" fmla="*/ 3466433 h 5897784"/>
              <a:gd name="connsiteX89" fmla="*/ 3954590 w 8926353"/>
              <a:gd name="connsiteY89" fmla="*/ 3419189 h 5897784"/>
              <a:gd name="connsiteX90" fmla="*/ 3979164 w 8926353"/>
              <a:gd name="connsiteY90" fmla="*/ 3419189 h 5897784"/>
              <a:gd name="connsiteX91" fmla="*/ 3979164 w 8926353"/>
              <a:gd name="connsiteY91" fmla="*/ 3357944 h 5897784"/>
              <a:gd name="connsiteX92" fmla="*/ 4005358 w 8926353"/>
              <a:gd name="connsiteY92" fmla="*/ 3357944 h 5897784"/>
              <a:gd name="connsiteX93" fmla="*/ 4005358 w 8926353"/>
              <a:gd name="connsiteY93" fmla="*/ 3275743 h 5897784"/>
              <a:gd name="connsiteX94" fmla="*/ 4049078 w 8926353"/>
              <a:gd name="connsiteY94" fmla="*/ 3275743 h 5897784"/>
              <a:gd name="connsiteX95" fmla="*/ 4049078 w 8926353"/>
              <a:gd name="connsiteY95" fmla="*/ 3242501 h 5897784"/>
              <a:gd name="connsiteX96" fmla="*/ 4157567 w 8926353"/>
              <a:gd name="connsiteY96" fmla="*/ 3242501 h 5897784"/>
              <a:gd name="connsiteX97" fmla="*/ 4157567 w 8926353"/>
              <a:gd name="connsiteY97" fmla="*/ 3156776 h 5897784"/>
              <a:gd name="connsiteX98" fmla="*/ 4213574 w 8926353"/>
              <a:gd name="connsiteY98" fmla="*/ 3156776 h 5897784"/>
              <a:gd name="connsiteX99" fmla="*/ 4224052 w 8926353"/>
              <a:gd name="connsiteY99" fmla="*/ 3156776 h 5897784"/>
              <a:gd name="connsiteX100" fmla="*/ 4280059 w 8926353"/>
              <a:gd name="connsiteY100" fmla="*/ 3156776 h 5897784"/>
              <a:gd name="connsiteX101" fmla="*/ 4280059 w 8926353"/>
              <a:gd name="connsiteY101" fmla="*/ 3120009 h 5897784"/>
              <a:gd name="connsiteX102" fmla="*/ 4336066 w 8926353"/>
              <a:gd name="connsiteY102" fmla="*/ 3120009 h 5897784"/>
              <a:gd name="connsiteX103" fmla="*/ 4444556 w 8926353"/>
              <a:gd name="connsiteY103" fmla="*/ 3120009 h 5897784"/>
              <a:gd name="connsiteX104" fmla="*/ 4500563 w 8926353"/>
              <a:gd name="connsiteY104" fmla="*/ 3120009 h 5897784"/>
              <a:gd name="connsiteX105" fmla="*/ 4500563 w 8926353"/>
              <a:gd name="connsiteY105" fmla="*/ 3027236 h 5897784"/>
              <a:gd name="connsiteX106" fmla="*/ 4533805 w 8926353"/>
              <a:gd name="connsiteY106" fmla="*/ 3027236 h 5897784"/>
              <a:gd name="connsiteX107" fmla="*/ 4533805 w 8926353"/>
              <a:gd name="connsiteY107" fmla="*/ 2987040 h 5897784"/>
              <a:gd name="connsiteX108" fmla="*/ 4582764 w 8926353"/>
              <a:gd name="connsiteY108" fmla="*/ 2987040 h 5897784"/>
              <a:gd name="connsiteX109" fmla="*/ 4582764 w 8926353"/>
              <a:gd name="connsiteY109" fmla="*/ 2936272 h 5897784"/>
              <a:gd name="connsiteX110" fmla="*/ 4684205 w 8926353"/>
              <a:gd name="connsiteY110" fmla="*/ 2936272 h 5897784"/>
              <a:gd name="connsiteX111" fmla="*/ 4684205 w 8926353"/>
              <a:gd name="connsiteY111" fmla="*/ 2908268 h 5897784"/>
              <a:gd name="connsiteX112" fmla="*/ 4726210 w 8926353"/>
              <a:gd name="connsiteY112" fmla="*/ 2908268 h 5897784"/>
              <a:gd name="connsiteX113" fmla="*/ 4726210 w 8926353"/>
              <a:gd name="connsiteY113" fmla="*/ 2808541 h 5897784"/>
              <a:gd name="connsiteX114" fmla="*/ 4755928 w 8926353"/>
              <a:gd name="connsiteY114" fmla="*/ 2808541 h 5897784"/>
              <a:gd name="connsiteX115" fmla="*/ 4755928 w 8926353"/>
              <a:gd name="connsiteY115" fmla="*/ 2775299 h 5897784"/>
              <a:gd name="connsiteX116" fmla="*/ 4810221 w 8926353"/>
              <a:gd name="connsiteY116" fmla="*/ 2775299 h 5897784"/>
              <a:gd name="connsiteX117" fmla="*/ 4810221 w 8926353"/>
              <a:gd name="connsiteY117" fmla="*/ 2719292 h 5897784"/>
              <a:gd name="connsiteX118" fmla="*/ 4810221 w 8926353"/>
              <a:gd name="connsiteY118" fmla="*/ 2715863 h 5897784"/>
              <a:gd name="connsiteX119" fmla="*/ 4810221 w 8926353"/>
              <a:gd name="connsiteY119" fmla="*/ 2659856 h 5897784"/>
              <a:gd name="connsiteX120" fmla="*/ 4866228 w 8926353"/>
              <a:gd name="connsiteY120" fmla="*/ 2659856 h 5897784"/>
              <a:gd name="connsiteX121" fmla="*/ 4906423 w 8926353"/>
              <a:gd name="connsiteY121" fmla="*/ 2659856 h 5897784"/>
              <a:gd name="connsiteX122" fmla="*/ 4962430 w 8926353"/>
              <a:gd name="connsiteY122" fmla="*/ 2659856 h 5897784"/>
              <a:gd name="connsiteX123" fmla="*/ 4962430 w 8926353"/>
              <a:gd name="connsiteY123" fmla="*/ 2603849 h 5897784"/>
              <a:gd name="connsiteX124" fmla="*/ 4962430 w 8926353"/>
              <a:gd name="connsiteY124" fmla="*/ 2544318 h 5897784"/>
              <a:gd name="connsiteX125" fmla="*/ 4962430 w 8926353"/>
              <a:gd name="connsiteY125" fmla="*/ 2488406 h 5897784"/>
              <a:gd name="connsiteX126" fmla="*/ 5034153 w 8926353"/>
              <a:gd name="connsiteY126" fmla="*/ 2488406 h 5897784"/>
              <a:gd name="connsiteX127" fmla="*/ 5034153 w 8926353"/>
              <a:gd name="connsiteY127" fmla="*/ 2400872 h 5897784"/>
              <a:gd name="connsiteX128" fmla="*/ 5086064 w 8926353"/>
              <a:gd name="connsiteY128" fmla="*/ 2400872 h 5897784"/>
              <a:gd name="connsiteX129" fmla="*/ 5086064 w 8926353"/>
              <a:gd name="connsiteY129" fmla="*/ 2295906 h 5897784"/>
              <a:gd name="connsiteX130" fmla="*/ 5141977 w 8926353"/>
              <a:gd name="connsiteY130" fmla="*/ 2295906 h 5897784"/>
              <a:gd name="connsiteX131" fmla="*/ 5235321 w 8926353"/>
              <a:gd name="connsiteY131" fmla="*/ 2295906 h 5897784"/>
              <a:gd name="connsiteX132" fmla="*/ 5291328 w 8926353"/>
              <a:gd name="connsiteY132" fmla="*/ 2295906 h 5897784"/>
              <a:gd name="connsiteX133" fmla="*/ 5291328 w 8926353"/>
              <a:gd name="connsiteY133" fmla="*/ 2235422 h 5897784"/>
              <a:gd name="connsiteX134" fmla="*/ 5331619 w 8926353"/>
              <a:gd name="connsiteY134" fmla="*/ 2235422 h 5897784"/>
              <a:gd name="connsiteX135" fmla="*/ 5331619 w 8926353"/>
              <a:gd name="connsiteY135" fmla="*/ 2180368 h 5897784"/>
              <a:gd name="connsiteX136" fmla="*/ 5387626 w 8926353"/>
              <a:gd name="connsiteY136" fmla="*/ 2180368 h 5897784"/>
              <a:gd name="connsiteX137" fmla="*/ 5448872 w 8926353"/>
              <a:gd name="connsiteY137" fmla="*/ 2180463 h 5897784"/>
              <a:gd name="connsiteX138" fmla="*/ 5504783 w 8926353"/>
              <a:gd name="connsiteY138" fmla="*/ 2180463 h 5897784"/>
              <a:gd name="connsiteX139" fmla="*/ 5504783 w 8926353"/>
              <a:gd name="connsiteY139" fmla="*/ 2124456 h 5897784"/>
              <a:gd name="connsiteX140" fmla="*/ 5608035 w 8926353"/>
              <a:gd name="connsiteY140" fmla="*/ 2124456 h 5897784"/>
              <a:gd name="connsiteX141" fmla="*/ 5608035 w 8926353"/>
              <a:gd name="connsiteY141" fmla="*/ 2063210 h 5897784"/>
              <a:gd name="connsiteX142" fmla="*/ 5664042 w 8926353"/>
              <a:gd name="connsiteY142" fmla="*/ 2063210 h 5897784"/>
              <a:gd name="connsiteX143" fmla="*/ 5678710 w 8926353"/>
              <a:gd name="connsiteY143" fmla="*/ 2063210 h 5897784"/>
              <a:gd name="connsiteX144" fmla="*/ 5751957 w 8926353"/>
              <a:gd name="connsiteY144" fmla="*/ 2063210 h 5897784"/>
              <a:gd name="connsiteX145" fmla="*/ 5781294 w 8926353"/>
              <a:gd name="connsiteY145" fmla="*/ 2063115 h 5897784"/>
              <a:gd name="connsiteX146" fmla="*/ 5837302 w 8926353"/>
              <a:gd name="connsiteY146" fmla="*/ 2063115 h 5897784"/>
              <a:gd name="connsiteX147" fmla="*/ 5837302 w 8926353"/>
              <a:gd name="connsiteY147" fmla="*/ 1975676 h 5897784"/>
              <a:gd name="connsiteX148" fmla="*/ 5893308 w 8926353"/>
              <a:gd name="connsiteY148" fmla="*/ 1975676 h 5897784"/>
              <a:gd name="connsiteX149" fmla="*/ 5982462 w 8926353"/>
              <a:gd name="connsiteY149" fmla="*/ 1975676 h 5897784"/>
              <a:gd name="connsiteX150" fmla="*/ 6038469 w 8926353"/>
              <a:gd name="connsiteY150" fmla="*/ 1975676 h 5897784"/>
              <a:gd name="connsiteX151" fmla="*/ 6038469 w 8926353"/>
              <a:gd name="connsiteY151" fmla="*/ 1886236 h 5897784"/>
              <a:gd name="connsiteX152" fmla="*/ 6094477 w 8926353"/>
              <a:gd name="connsiteY152" fmla="*/ 1886236 h 5897784"/>
              <a:gd name="connsiteX153" fmla="*/ 6121432 w 8926353"/>
              <a:gd name="connsiteY153" fmla="*/ 1886236 h 5897784"/>
              <a:gd name="connsiteX154" fmla="*/ 6255925 w 8926353"/>
              <a:gd name="connsiteY154" fmla="*/ 1886236 h 5897784"/>
              <a:gd name="connsiteX155" fmla="*/ 6309741 w 8926353"/>
              <a:gd name="connsiteY155" fmla="*/ 1886236 h 5897784"/>
              <a:gd name="connsiteX156" fmla="*/ 6365653 w 8926353"/>
              <a:gd name="connsiteY156" fmla="*/ 1886236 h 5897784"/>
              <a:gd name="connsiteX157" fmla="*/ 6365653 w 8926353"/>
              <a:gd name="connsiteY157" fmla="*/ 1779746 h 5897784"/>
              <a:gd name="connsiteX158" fmla="*/ 6421660 w 8926353"/>
              <a:gd name="connsiteY158" fmla="*/ 1779746 h 5897784"/>
              <a:gd name="connsiteX159" fmla="*/ 6431852 w 8926353"/>
              <a:gd name="connsiteY159" fmla="*/ 1779746 h 5897784"/>
              <a:gd name="connsiteX160" fmla="*/ 6487859 w 8926353"/>
              <a:gd name="connsiteY160" fmla="*/ 1779746 h 5897784"/>
              <a:gd name="connsiteX161" fmla="*/ 6487859 w 8926353"/>
              <a:gd name="connsiteY161" fmla="*/ 1723739 h 5897784"/>
              <a:gd name="connsiteX162" fmla="*/ 6487859 w 8926353"/>
              <a:gd name="connsiteY162" fmla="*/ 1722025 h 5897784"/>
              <a:gd name="connsiteX163" fmla="*/ 6487859 w 8926353"/>
              <a:gd name="connsiteY163" fmla="*/ 1666018 h 5897784"/>
              <a:gd name="connsiteX164" fmla="*/ 6543771 w 8926353"/>
              <a:gd name="connsiteY164" fmla="*/ 1666018 h 5897784"/>
              <a:gd name="connsiteX165" fmla="*/ 6612351 w 8926353"/>
              <a:gd name="connsiteY165" fmla="*/ 1666018 h 5897784"/>
              <a:gd name="connsiteX166" fmla="*/ 6668358 w 8926353"/>
              <a:gd name="connsiteY166" fmla="*/ 1666018 h 5897784"/>
              <a:gd name="connsiteX167" fmla="*/ 6668358 w 8926353"/>
              <a:gd name="connsiteY167" fmla="*/ 1610011 h 5897784"/>
              <a:gd name="connsiteX168" fmla="*/ 6668358 w 8926353"/>
              <a:gd name="connsiteY168" fmla="*/ 1597724 h 5897784"/>
              <a:gd name="connsiteX169" fmla="*/ 6668358 w 8926353"/>
              <a:gd name="connsiteY169" fmla="*/ 1541812 h 5897784"/>
              <a:gd name="connsiteX170" fmla="*/ 6691122 w 8926353"/>
              <a:gd name="connsiteY170" fmla="*/ 1541812 h 5897784"/>
              <a:gd name="connsiteX171" fmla="*/ 6691122 w 8926353"/>
              <a:gd name="connsiteY171" fmla="*/ 1485805 h 5897784"/>
              <a:gd name="connsiteX172" fmla="*/ 6691122 w 8926353"/>
              <a:gd name="connsiteY172" fmla="*/ 1454277 h 5897784"/>
              <a:gd name="connsiteX173" fmla="*/ 6691122 w 8926353"/>
              <a:gd name="connsiteY173" fmla="*/ 1398270 h 5897784"/>
              <a:gd name="connsiteX174" fmla="*/ 6747129 w 8926353"/>
              <a:gd name="connsiteY174" fmla="*/ 1398270 h 5897784"/>
              <a:gd name="connsiteX175" fmla="*/ 6778085 w 8926353"/>
              <a:gd name="connsiteY175" fmla="*/ 1398270 h 5897784"/>
              <a:gd name="connsiteX176" fmla="*/ 7119080 w 8926353"/>
              <a:gd name="connsiteY176" fmla="*/ 1398270 h 5897784"/>
              <a:gd name="connsiteX177" fmla="*/ 7181088 w 8926353"/>
              <a:gd name="connsiteY177" fmla="*/ 1398270 h 5897784"/>
              <a:gd name="connsiteX178" fmla="*/ 7237000 w 8926353"/>
              <a:gd name="connsiteY178" fmla="*/ 1398270 h 5897784"/>
              <a:gd name="connsiteX179" fmla="*/ 7237000 w 8926353"/>
              <a:gd name="connsiteY179" fmla="*/ 1342358 h 5897784"/>
              <a:gd name="connsiteX180" fmla="*/ 7237000 w 8926353"/>
              <a:gd name="connsiteY180" fmla="*/ 1251299 h 5897784"/>
              <a:gd name="connsiteX181" fmla="*/ 7237000 w 8926353"/>
              <a:gd name="connsiteY181" fmla="*/ 1195292 h 5897784"/>
              <a:gd name="connsiteX182" fmla="*/ 7293007 w 8926353"/>
              <a:gd name="connsiteY182" fmla="*/ 1195292 h 5897784"/>
              <a:gd name="connsiteX183" fmla="*/ 7321296 w 8926353"/>
              <a:gd name="connsiteY183" fmla="*/ 1195292 h 5897784"/>
              <a:gd name="connsiteX184" fmla="*/ 8141589 w 8926353"/>
              <a:gd name="connsiteY184" fmla="*/ 1195292 h 5897784"/>
              <a:gd name="connsiteX185" fmla="*/ 8198168 w 8926353"/>
              <a:gd name="connsiteY185" fmla="*/ 1195292 h 5897784"/>
              <a:gd name="connsiteX186" fmla="*/ 8254175 w 8926353"/>
              <a:gd name="connsiteY186" fmla="*/ 1195292 h 5897784"/>
              <a:gd name="connsiteX187" fmla="*/ 8254175 w 8926353"/>
              <a:gd name="connsiteY187" fmla="*/ 1139381 h 5897784"/>
              <a:gd name="connsiteX188" fmla="*/ 8254175 w 8926353"/>
              <a:gd name="connsiteY188" fmla="*/ 1110139 h 5897784"/>
              <a:gd name="connsiteX189" fmla="*/ 8254175 w 8926353"/>
              <a:gd name="connsiteY189" fmla="*/ 789432 h 5897784"/>
              <a:gd name="connsiteX190" fmla="*/ 8254175 w 8926353"/>
              <a:gd name="connsiteY190" fmla="*/ 731044 h 5897784"/>
              <a:gd name="connsiteX191" fmla="*/ 8254175 w 8926353"/>
              <a:gd name="connsiteY191" fmla="*/ 675132 h 5897784"/>
              <a:gd name="connsiteX192" fmla="*/ 8310182 w 8926353"/>
              <a:gd name="connsiteY192" fmla="*/ 675132 h 5897784"/>
              <a:gd name="connsiteX193" fmla="*/ 8368475 w 8926353"/>
              <a:gd name="connsiteY193" fmla="*/ 675132 h 5897784"/>
              <a:gd name="connsiteX194" fmla="*/ 8424482 w 8926353"/>
              <a:gd name="connsiteY194" fmla="*/ 675132 h 5897784"/>
              <a:gd name="connsiteX195" fmla="*/ 8424482 w 8926353"/>
              <a:gd name="connsiteY195" fmla="*/ 619125 h 5897784"/>
              <a:gd name="connsiteX196" fmla="*/ 8424482 w 8926353"/>
              <a:gd name="connsiteY196" fmla="*/ 590931 h 5897784"/>
              <a:gd name="connsiteX197" fmla="*/ 8424482 w 8926353"/>
              <a:gd name="connsiteY197" fmla="*/ 112300 h 5897784"/>
              <a:gd name="connsiteX198" fmla="*/ 8424482 w 8926353"/>
              <a:gd name="connsiteY198" fmla="*/ 56007 h 5897784"/>
              <a:gd name="connsiteX199" fmla="*/ 8424482 w 8926353"/>
              <a:gd name="connsiteY199" fmla="*/ 0 h 5897784"/>
              <a:gd name="connsiteX200" fmla="*/ 8480489 w 8926353"/>
              <a:gd name="connsiteY200" fmla="*/ 0 h 5897784"/>
              <a:gd name="connsiteX201" fmla="*/ 8508397 w 8926353"/>
              <a:gd name="connsiteY201" fmla="*/ 0 h 5897784"/>
              <a:gd name="connsiteX202" fmla="*/ 8814625 w 8926353"/>
              <a:gd name="connsiteY202" fmla="*/ 0 h 5897784"/>
              <a:gd name="connsiteX203" fmla="*/ 8870347 w 8926353"/>
              <a:gd name="connsiteY203" fmla="*/ 0 h 5897784"/>
              <a:gd name="connsiteX204" fmla="*/ 8926354 w 8926353"/>
              <a:gd name="connsiteY204" fmla="*/ 0 h 589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8926353" h="5897784">
                <a:moveTo>
                  <a:pt x="0" y="5897690"/>
                </a:moveTo>
                <a:lnTo>
                  <a:pt x="56007" y="5897690"/>
                </a:lnTo>
                <a:lnTo>
                  <a:pt x="78010" y="5897690"/>
                </a:lnTo>
                <a:lnTo>
                  <a:pt x="320231" y="5897690"/>
                </a:lnTo>
                <a:lnTo>
                  <a:pt x="364236" y="5897785"/>
                </a:lnTo>
                <a:lnTo>
                  <a:pt x="420243" y="5897785"/>
                </a:lnTo>
                <a:lnTo>
                  <a:pt x="452723" y="5852160"/>
                </a:lnTo>
                <a:lnTo>
                  <a:pt x="469868" y="5828062"/>
                </a:lnTo>
                <a:lnTo>
                  <a:pt x="476726" y="5818442"/>
                </a:lnTo>
                <a:lnTo>
                  <a:pt x="536924" y="5727002"/>
                </a:lnTo>
                <a:lnTo>
                  <a:pt x="582930" y="5669280"/>
                </a:lnTo>
                <a:lnTo>
                  <a:pt x="635413" y="5583555"/>
                </a:lnTo>
                <a:lnTo>
                  <a:pt x="682657" y="5566029"/>
                </a:lnTo>
                <a:lnTo>
                  <a:pt x="731711" y="5499640"/>
                </a:lnTo>
                <a:lnTo>
                  <a:pt x="773525" y="5438680"/>
                </a:lnTo>
                <a:lnTo>
                  <a:pt x="807053" y="5390007"/>
                </a:lnTo>
                <a:lnTo>
                  <a:pt x="808673" y="5387626"/>
                </a:lnTo>
                <a:lnTo>
                  <a:pt x="859346" y="5371814"/>
                </a:lnTo>
                <a:lnTo>
                  <a:pt x="880396" y="5277422"/>
                </a:lnTo>
                <a:lnTo>
                  <a:pt x="934307" y="5262372"/>
                </a:lnTo>
                <a:lnTo>
                  <a:pt x="953929" y="5245323"/>
                </a:lnTo>
                <a:lnTo>
                  <a:pt x="1011650" y="5165408"/>
                </a:lnTo>
                <a:lnTo>
                  <a:pt x="1111377" y="5042916"/>
                </a:lnTo>
                <a:lnTo>
                  <a:pt x="1148048" y="5030629"/>
                </a:lnTo>
                <a:lnTo>
                  <a:pt x="1274064" y="4916901"/>
                </a:lnTo>
                <a:lnTo>
                  <a:pt x="1407033" y="4829461"/>
                </a:lnTo>
                <a:lnTo>
                  <a:pt x="1532763" y="4717161"/>
                </a:lnTo>
                <a:lnTo>
                  <a:pt x="1585532" y="4712208"/>
                </a:lnTo>
                <a:lnTo>
                  <a:pt x="1641539" y="4712208"/>
                </a:lnTo>
                <a:lnTo>
                  <a:pt x="1672971" y="4678966"/>
                </a:lnTo>
                <a:lnTo>
                  <a:pt x="1714976" y="4678966"/>
                </a:lnTo>
                <a:lnTo>
                  <a:pt x="1770983" y="4617720"/>
                </a:lnTo>
                <a:lnTo>
                  <a:pt x="1875949" y="4617720"/>
                </a:lnTo>
                <a:lnTo>
                  <a:pt x="1895761" y="4565333"/>
                </a:lnTo>
                <a:lnTo>
                  <a:pt x="1901666" y="4549426"/>
                </a:lnTo>
                <a:lnTo>
                  <a:pt x="1921478" y="4497039"/>
                </a:lnTo>
                <a:lnTo>
                  <a:pt x="1954721" y="4497039"/>
                </a:lnTo>
                <a:lnTo>
                  <a:pt x="1985201" y="4450080"/>
                </a:lnTo>
                <a:lnTo>
                  <a:pt x="1989011" y="4444270"/>
                </a:lnTo>
                <a:lnTo>
                  <a:pt x="2019395" y="4397216"/>
                </a:lnTo>
                <a:lnTo>
                  <a:pt x="2059686" y="4397216"/>
                </a:lnTo>
                <a:lnTo>
                  <a:pt x="2073212" y="4389215"/>
                </a:lnTo>
                <a:lnTo>
                  <a:pt x="2169890" y="4346543"/>
                </a:lnTo>
                <a:lnTo>
                  <a:pt x="2225897" y="4346543"/>
                </a:lnTo>
                <a:lnTo>
                  <a:pt x="2259044" y="4301395"/>
                </a:lnTo>
                <a:lnTo>
                  <a:pt x="2274951" y="4279678"/>
                </a:lnTo>
                <a:lnTo>
                  <a:pt x="2308098" y="4234530"/>
                </a:lnTo>
                <a:lnTo>
                  <a:pt x="2364010" y="4230243"/>
                </a:lnTo>
                <a:lnTo>
                  <a:pt x="2387060" y="4228338"/>
                </a:lnTo>
                <a:lnTo>
                  <a:pt x="2420112" y="4225766"/>
                </a:lnTo>
                <a:lnTo>
                  <a:pt x="2600325" y="4199573"/>
                </a:lnTo>
                <a:lnTo>
                  <a:pt x="2625185" y="4168807"/>
                </a:lnTo>
                <a:lnTo>
                  <a:pt x="2654332" y="4132898"/>
                </a:lnTo>
                <a:lnTo>
                  <a:pt x="2689574" y="4089368"/>
                </a:lnTo>
                <a:lnTo>
                  <a:pt x="2721102" y="4089368"/>
                </a:lnTo>
                <a:lnTo>
                  <a:pt x="2739390" y="4073081"/>
                </a:lnTo>
                <a:lnTo>
                  <a:pt x="2763679" y="4051745"/>
                </a:lnTo>
                <a:lnTo>
                  <a:pt x="2855786" y="3970306"/>
                </a:lnTo>
                <a:lnTo>
                  <a:pt x="2894457" y="3970306"/>
                </a:lnTo>
                <a:lnTo>
                  <a:pt x="2959037" y="3970306"/>
                </a:lnTo>
                <a:lnTo>
                  <a:pt x="3015044" y="3970306"/>
                </a:lnTo>
                <a:lnTo>
                  <a:pt x="3044762" y="3922871"/>
                </a:lnTo>
                <a:lnTo>
                  <a:pt x="3067526" y="3886581"/>
                </a:lnTo>
                <a:lnTo>
                  <a:pt x="3097245" y="3839147"/>
                </a:lnTo>
                <a:lnTo>
                  <a:pt x="3153251" y="3839147"/>
                </a:lnTo>
                <a:lnTo>
                  <a:pt x="3165443" y="3839147"/>
                </a:lnTo>
                <a:lnTo>
                  <a:pt x="3221450" y="3839147"/>
                </a:lnTo>
                <a:lnTo>
                  <a:pt x="3221450" y="3807619"/>
                </a:lnTo>
                <a:lnTo>
                  <a:pt x="3296698" y="3807619"/>
                </a:lnTo>
                <a:lnTo>
                  <a:pt x="3296698" y="3725418"/>
                </a:lnTo>
                <a:lnTo>
                  <a:pt x="3352705" y="3725418"/>
                </a:lnTo>
                <a:lnTo>
                  <a:pt x="3391281" y="3725418"/>
                </a:lnTo>
                <a:lnTo>
                  <a:pt x="3447193" y="3725418"/>
                </a:lnTo>
                <a:lnTo>
                  <a:pt x="3447193" y="3646646"/>
                </a:lnTo>
                <a:lnTo>
                  <a:pt x="3496151" y="3646646"/>
                </a:lnTo>
                <a:lnTo>
                  <a:pt x="3496151" y="3613404"/>
                </a:lnTo>
                <a:lnTo>
                  <a:pt x="3576638" y="3613404"/>
                </a:lnTo>
                <a:lnTo>
                  <a:pt x="3576638" y="3569684"/>
                </a:lnTo>
                <a:lnTo>
                  <a:pt x="3632645" y="3569684"/>
                </a:lnTo>
                <a:lnTo>
                  <a:pt x="3647123" y="3569684"/>
                </a:lnTo>
                <a:lnTo>
                  <a:pt x="3719322" y="3569684"/>
                </a:lnTo>
                <a:lnTo>
                  <a:pt x="3748088" y="3569684"/>
                </a:lnTo>
                <a:lnTo>
                  <a:pt x="3804190" y="3569684"/>
                </a:lnTo>
                <a:lnTo>
                  <a:pt x="3804190" y="3504914"/>
                </a:lnTo>
                <a:lnTo>
                  <a:pt x="3828669" y="3504914"/>
                </a:lnTo>
                <a:lnTo>
                  <a:pt x="3828669" y="3466433"/>
                </a:lnTo>
                <a:lnTo>
                  <a:pt x="3884581" y="3466433"/>
                </a:lnTo>
                <a:lnTo>
                  <a:pt x="3898583" y="3466433"/>
                </a:lnTo>
                <a:lnTo>
                  <a:pt x="3954590" y="3466433"/>
                </a:lnTo>
                <a:lnTo>
                  <a:pt x="3954590" y="3419189"/>
                </a:lnTo>
                <a:lnTo>
                  <a:pt x="3979164" y="3419189"/>
                </a:lnTo>
                <a:lnTo>
                  <a:pt x="3979164" y="3357944"/>
                </a:lnTo>
                <a:lnTo>
                  <a:pt x="4005358" y="3357944"/>
                </a:lnTo>
                <a:lnTo>
                  <a:pt x="4005358" y="3275743"/>
                </a:lnTo>
                <a:lnTo>
                  <a:pt x="4049078" y="3275743"/>
                </a:lnTo>
                <a:lnTo>
                  <a:pt x="4049078" y="3242501"/>
                </a:lnTo>
                <a:lnTo>
                  <a:pt x="4157567" y="3242501"/>
                </a:lnTo>
                <a:lnTo>
                  <a:pt x="4157567" y="3156776"/>
                </a:lnTo>
                <a:lnTo>
                  <a:pt x="4213574" y="3156776"/>
                </a:lnTo>
                <a:lnTo>
                  <a:pt x="4224052" y="3156776"/>
                </a:lnTo>
                <a:lnTo>
                  <a:pt x="4280059" y="3156776"/>
                </a:lnTo>
                <a:lnTo>
                  <a:pt x="4280059" y="3120009"/>
                </a:lnTo>
                <a:lnTo>
                  <a:pt x="4336066" y="3120009"/>
                </a:lnTo>
                <a:lnTo>
                  <a:pt x="4444556" y="3120009"/>
                </a:lnTo>
                <a:lnTo>
                  <a:pt x="4500563" y="3120009"/>
                </a:lnTo>
                <a:lnTo>
                  <a:pt x="4500563" y="3027236"/>
                </a:lnTo>
                <a:lnTo>
                  <a:pt x="4533805" y="3027236"/>
                </a:lnTo>
                <a:lnTo>
                  <a:pt x="4533805" y="2987040"/>
                </a:lnTo>
                <a:lnTo>
                  <a:pt x="4582764" y="2987040"/>
                </a:lnTo>
                <a:lnTo>
                  <a:pt x="4582764" y="2936272"/>
                </a:lnTo>
                <a:lnTo>
                  <a:pt x="4684205" y="2936272"/>
                </a:lnTo>
                <a:lnTo>
                  <a:pt x="4684205" y="2908268"/>
                </a:lnTo>
                <a:lnTo>
                  <a:pt x="4726210" y="2908268"/>
                </a:lnTo>
                <a:lnTo>
                  <a:pt x="4726210" y="2808541"/>
                </a:lnTo>
                <a:lnTo>
                  <a:pt x="4755928" y="2808541"/>
                </a:lnTo>
                <a:lnTo>
                  <a:pt x="4755928" y="2775299"/>
                </a:lnTo>
                <a:lnTo>
                  <a:pt x="4810221" y="2775299"/>
                </a:lnTo>
                <a:lnTo>
                  <a:pt x="4810221" y="2719292"/>
                </a:lnTo>
                <a:lnTo>
                  <a:pt x="4810221" y="2715863"/>
                </a:lnTo>
                <a:lnTo>
                  <a:pt x="4810221" y="2659856"/>
                </a:lnTo>
                <a:lnTo>
                  <a:pt x="4866228" y="2659856"/>
                </a:lnTo>
                <a:lnTo>
                  <a:pt x="4906423" y="2659856"/>
                </a:lnTo>
                <a:lnTo>
                  <a:pt x="4962430" y="2659856"/>
                </a:lnTo>
                <a:lnTo>
                  <a:pt x="4962430" y="2603849"/>
                </a:lnTo>
                <a:lnTo>
                  <a:pt x="4962430" y="2544318"/>
                </a:lnTo>
                <a:lnTo>
                  <a:pt x="4962430" y="2488406"/>
                </a:lnTo>
                <a:lnTo>
                  <a:pt x="5034153" y="2488406"/>
                </a:lnTo>
                <a:lnTo>
                  <a:pt x="5034153" y="2400872"/>
                </a:lnTo>
                <a:lnTo>
                  <a:pt x="5086064" y="2400872"/>
                </a:lnTo>
                <a:lnTo>
                  <a:pt x="5086064" y="2295906"/>
                </a:lnTo>
                <a:lnTo>
                  <a:pt x="5141977" y="2295906"/>
                </a:lnTo>
                <a:lnTo>
                  <a:pt x="5235321" y="2295906"/>
                </a:lnTo>
                <a:lnTo>
                  <a:pt x="5291328" y="2295906"/>
                </a:lnTo>
                <a:lnTo>
                  <a:pt x="5291328" y="2235422"/>
                </a:lnTo>
                <a:lnTo>
                  <a:pt x="5331619" y="2235422"/>
                </a:lnTo>
                <a:lnTo>
                  <a:pt x="5331619" y="2180368"/>
                </a:lnTo>
                <a:lnTo>
                  <a:pt x="5387626" y="2180368"/>
                </a:lnTo>
                <a:lnTo>
                  <a:pt x="5448872" y="2180463"/>
                </a:lnTo>
                <a:lnTo>
                  <a:pt x="5504783" y="2180463"/>
                </a:lnTo>
                <a:lnTo>
                  <a:pt x="5504783" y="2124456"/>
                </a:lnTo>
                <a:lnTo>
                  <a:pt x="5608035" y="2124456"/>
                </a:lnTo>
                <a:lnTo>
                  <a:pt x="5608035" y="2063210"/>
                </a:lnTo>
                <a:lnTo>
                  <a:pt x="5664042" y="2063210"/>
                </a:lnTo>
                <a:lnTo>
                  <a:pt x="5678710" y="2063210"/>
                </a:lnTo>
                <a:lnTo>
                  <a:pt x="5751957" y="2063210"/>
                </a:lnTo>
                <a:lnTo>
                  <a:pt x="5781294" y="2063115"/>
                </a:lnTo>
                <a:lnTo>
                  <a:pt x="5837302" y="2063115"/>
                </a:lnTo>
                <a:lnTo>
                  <a:pt x="5837302" y="1975676"/>
                </a:lnTo>
                <a:lnTo>
                  <a:pt x="5893308" y="1975676"/>
                </a:lnTo>
                <a:lnTo>
                  <a:pt x="5982462" y="1975676"/>
                </a:lnTo>
                <a:lnTo>
                  <a:pt x="6038469" y="1975676"/>
                </a:lnTo>
                <a:lnTo>
                  <a:pt x="6038469" y="1886236"/>
                </a:lnTo>
                <a:lnTo>
                  <a:pt x="6094477" y="1886236"/>
                </a:lnTo>
                <a:lnTo>
                  <a:pt x="6121432" y="1886236"/>
                </a:lnTo>
                <a:lnTo>
                  <a:pt x="6255925" y="1886236"/>
                </a:lnTo>
                <a:lnTo>
                  <a:pt x="6309741" y="1886236"/>
                </a:lnTo>
                <a:lnTo>
                  <a:pt x="6365653" y="1886236"/>
                </a:lnTo>
                <a:lnTo>
                  <a:pt x="6365653" y="1779746"/>
                </a:lnTo>
                <a:lnTo>
                  <a:pt x="6421660" y="1779746"/>
                </a:lnTo>
                <a:lnTo>
                  <a:pt x="6431852" y="1779746"/>
                </a:lnTo>
                <a:lnTo>
                  <a:pt x="6487859" y="1779746"/>
                </a:lnTo>
                <a:lnTo>
                  <a:pt x="6487859" y="1723739"/>
                </a:lnTo>
                <a:lnTo>
                  <a:pt x="6487859" y="1722025"/>
                </a:lnTo>
                <a:lnTo>
                  <a:pt x="6487859" y="1666018"/>
                </a:lnTo>
                <a:lnTo>
                  <a:pt x="6543771" y="1666018"/>
                </a:lnTo>
                <a:lnTo>
                  <a:pt x="6612351" y="1666018"/>
                </a:lnTo>
                <a:lnTo>
                  <a:pt x="6668358" y="1666018"/>
                </a:lnTo>
                <a:lnTo>
                  <a:pt x="6668358" y="1610011"/>
                </a:lnTo>
                <a:lnTo>
                  <a:pt x="6668358" y="1597724"/>
                </a:lnTo>
                <a:lnTo>
                  <a:pt x="6668358" y="1541812"/>
                </a:lnTo>
                <a:lnTo>
                  <a:pt x="6691122" y="1541812"/>
                </a:lnTo>
                <a:lnTo>
                  <a:pt x="6691122" y="1485805"/>
                </a:lnTo>
                <a:lnTo>
                  <a:pt x="6691122" y="1454277"/>
                </a:lnTo>
                <a:lnTo>
                  <a:pt x="6691122" y="1398270"/>
                </a:lnTo>
                <a:lnTo>
                  <a:pt x="6747129" y="1398270"/>
                </a:lnTo>
                <a:lnTo>
                  <a:pt x="6778085" y="1398270"/>
                </a:lnTo>
                <a:lnTo>
                  <a:pt x="7119080" y="1398270"/>
                </a:lnTo>
                <a:lnTo>
                  <a:pt x="7181088" y="1398270"/>
                </a:lnTo>
                <a:lnTo>
                  <a:pt x="7237000" y="1398270"/>
                </a:lnTo>
                <a:lnTo>
                  <a:pt x="7237000" y="1342358"/>
                </a:lnTo>
                <a:lnTo>
                  <a:pt x="7237000" y="1251299"/>
                </a:lnTo>
                <a:lnTo>
                  <a:pt x="7237000" y="1195292"/>
                </a:lnTo>
                <a:lnTo>
                  <a:pt x="7293007" y="1195292"/>
                </a:lnTo>
                <a:lnTo>
                  <a:pt x="7321296" y="1195292"/>
                </a:lnTo>
                <a:lnTo>
                  <a:pt x="8141589" y="1195292"/>
                </a:lnTo>
                <a:lnTo>
                  <a:pt x="8198168" y="1195292"/>
                </a:lnTo>
                <a:lnTo>
                  <a:pt x="8254175" y="1195292"/>
                </a:lnTo>
                <a:lnTo>
                  <a:pt x="8254175" y="1139381"/>
                </a:lnTo>
                <a:lnTo>
                  <a:pt x="8254175" y="1110139"/>
                </a:lnTo>
                <a:lnTo>
                  <a:pt x="8254175" y="789432"/>
                </a:lnTo>
                <a:lnTo>
                  <a:pt x="8254175" y="731044"/>
                </a:lnTo>
                <a:lnTo>
                  <a:pt x="8254175" y="675132"/>
                </a:lnTo>
                <a:lnTo>
                  <a:pt x="8310182" y="675132"/>
                </a:lnTo>
                <a:lnTo>
                  <a:pt x="8368475" y="675132"/>
                </a:lnTo>
                <a:lnTo>
                  <a:pt x="8424482" y="675132"/>
                </a:lnTo>
                <a:lnTo>
                  <a:pt x="8424482" y="619125"/>
                </a:lnTo>
                <a:lnTo>
                  <a:pt x="8424482" y="590931"/>
                </a:lnTo>
                <a:lnTo>
                  <a:pt x="8424482" y="112300"/>
                </a:lnTo>
                <a:lnTo>
                  <a:pt x="8424482" y="56007"/>
                </a:lnTo>
                <a:lnTo>
                  <a:pt x="8424482" y="0"/>
                </a:lnTo>
                <a:lnTo>
                  <a:pt x="8480489" y="0"/>
                </a:lnTo>
                <a:lnTo>
                  <a:pt x="8508397" y="0"/>
                </a:lnTo>
                <a:lnTo>
                  <a:pt x="8814625" y="0"/>
                </a:lnTo>
                <a:lnTo>
                  <a:pt x="8870347" y="0"/>
                </a:lnTo>
                <a:lnTo>
                  <a:pt x="8926354" y="0"/>
                </a:lnTo>
              </a:path>
            </a:pathLst>
          </a:custGeom>
          <a:noFill/>
          <a:ln w="19050" cap="flat">
            <a:solidFill>
              <a:schemeClr val="accent1"/>
            </a:solidFill>
            <a:prstDash val="solid"/>
            <a:miter/>
          </a:ln>
        </p:spPr>
        <p:txBody>
          <a:bodyPr rtlCol="0" anchor="ctr"/>
          <a:lstStyle/>
          <a:p>
            <a:endParaRPr lang="en-US"/>
          </a:p>
        </p:txBody>
      </p:sp>
      <p:sp>
        <p:nvSpPr>
          <p:cNvPr id="302" name="Graphic 1609">
            <a:extLst>
              <a:ext uri="{FF2B5EF4-FFF2-40B4-BE49-F238E27FC236}">
                <a16:creationId xmlns:a16="http://schemas.microsoft.com/office/drawing/2014/main" id="{DD8EB1E0-3AA0-45C9-A0A2-B396D416F9B4}"/>
              </a:ext>
            </a:extLst>
          </p:cNvPr>
          <p:cNvSpPr/>
          <p:nvPr/>
        </p:nvSpPr>
        <p:spPr>
          <a:xfrm>
            <a:off x="9382974" y="3464453"/>
            <a:ext cx="1745402" cy="1450964"/>
          </a:xfrm>
          <a:custGeom>
            <a:avLst/>
            <a:gdLst>
              <a:gd name="connsiteX0" fmla="*/ 0 w 8720454"/>
              <a:gd name="connsiteY0" fmla="*/ 6852510 h 6852509"/>
              <a:gd name="connsiteX1" fmla="*/ 27358 w 8720454"/>
              <a:gd name="connsiteY1" fmla="*/ 6852510 h 6852509"/>
              <a:gd name="connsiteX2" fmla="*/ 52017 w 8720454"/>
              <a:gd name="connsiteY2" fmla="*/ 6852510 h 6852509"/>
              <a:gd name="connsiteX3" fmla="*/ 323545 w 8720454"/>
              <a:gd name="connsiteY3" fmla="*/ 6852510 h 6852509"/>
              <a:gd name="connsiteX4" fmla="*/ 372956 w 8720454"/>
              <a:gd name="connsiteY4" fmla="*/ 6852510 h 6852509"/>
              <a:gd name="connsiteX5" fmla="*/ 400314 w 8720454"/>
              <a:gd name="connsiteY5" fmla="*/ 6852510 h 6852509"/>
              <a:gd name="connsiteX6" fmla="*/ 400314 w 8720454"/>
              <a:gd name="connsiteY6" fmla="*/ 6825152 h 6852509"/>
              <a:gd name="connsiteX7" fmla="*/ 400221 w 8720454"/>
              <a:gd name="connsiteY7" fmla="*/ 6797609 h 6852509"/>
              <a:gd name="connsiteX8" fmla="*/ 400221 w 8720454"/>
              <a:gd name="connsiteY8" fmla="*/ 6714885 h 6852509"/>
              <a:gd name="connsiteX9" fmla="*/ 420785 w 8720454"/>
              <a:gd name="connsiteY9" fmla="*/ 6687527 h 6852509"/>
              <a:gd name="connsiteX10" fmla="*/ 420785 w 8720454"/>
              <a:gd name="connsiteY10" fmla="*/ 6591776 h 6852509"/>
              <a:gd name="connsiteX11" fmla="*/ 420785 w 8720454"/>
              <a:gd name="connsiteY11" fmla="*/ 6482346 h 6852509"/>
              <a:gd name="connsiteX12" fmla="*/ 448143 w 8720454"/>
              <a:gd name="connsiteY12" fmla="*/ 6371240 h 6852509"/>
              <a:gd name="connsiteX13" fmla="*/ 472057 w 8720454"/>
              <a:gd name="connsiteY13" fmla="*/ 6280700 h 6852509"/>
              <a:gd name="connsiteX14" fmla="*/ 472057 w 8720454"/>
              <a:gd name="connsiteY14" fmla="*/ 6162709 h 6852509"/>
              <a:gd name="connsiteX15" fmla="*/ 495972 w 8720454"/>
              <a:gd name="connsiteY15" fmla="*/ 6072168 h 6852509"/>
              <a:gd name="connsiteX16" fmla="*/ 521655 w 8720454"/>
              <a:gd name="connsiteY16" fmla="*/ 5983303 h 6852509"/>
              <a:gd name="connsiteX17" fmla="*/ 538683 w 8720454"/>
              <a:gd name="connsiteY17" fmla="*/ 5882433 h 6852509"/>
              <a:gd name="connsiteX18" fmla="*/ 572927 w 8720454"/>
              <a:gd name="connsiteY18" fmla="*/ 5798686 h 6852509"/>
              <a:gd name="connsiteX19" fmla="*/ 608845 w 8720454"/>
              <a:gd name="connsiteY19" fmla="*/ 5706284 h 6852509"/>
              <a:gd name="connsiteX20" fmla="*/ 642996 w 8720454"/>
              <a:gd name="connsiteY20" fmla="*/ 5625979 h 6852509"/>
              <a:gd name="connsiteX21" fmla="*/ 690918 w 8720454"/>
              <a:gd name="connsiteY21" fmla="*/ 5552468 h 6852509"/>
              <a:gd name="connsiteX22" fmla="*/ 719950 w 8720454"/>
              <a:gd name="connsiteY22" fmla="*/ 5473838 h 6852509"/>
              <a:gd name="connsiteX23" fmla="*/ 760987 w 8720454"/>
              <a:gd name="connsiteY23" fmla="*/ 5403769 h 6852509"/>
              <a:gd name="connsiteX24" fmla="*/ 805373 w 8720454"/>
              <a:gd name="connsiteY24" fmla="*/ 5340586 h 6852509"/>
              <a:gd name="connsiteX25" fmla="*/ 819052 w 8720454"/>
              <a:gd name="connsiteY25" fmla="*/ 5241392 h 6852509"/>
              <a:gd name="connsiteX26" fmla="*/ 844734 w 8720454"/>
              <a:gd name="connsiteY26" fmla="*/ 5145640 h 6852509"/>
              <a:gd name="connsiteX27" fmla="*/ 865206 w 8720454"/>
              <a:gd name="connsiteY27" fmla="*/ 5048214 h 6852509"/>
              <a:gd name="connsiteX28" fmla="*/ 889121 w 8720454"/>
              <a:gd name="connsiteY28" fmla="*/ 4954230 h 6852509"/>
              <a:gd name="connsiteX29" fmla="*/ 918246 w 8720454"/>
              <a:gd name="connsiteY29" fmla="*/ 4868808 h 6852509"/>
              <a:gd name="connsiteX30" fmla="*/ 960957 w 8720454"/>
              <a:gd name="connsiteY30" fmla="*/ 4779849 h 6852509"/>
              <a:gd name="connsiteX31" fmla="*/ 1013905 w 8720454"/>
              <a:gd name="connsiteY31" fmla="*/ 4733695 h 6852509"/>
              <a:gd name="connsiteX32" fmla="*/ 1056616 w 8720454"/>
              <a:gd name="connsiteY32" fmla="*/ 4656834 h 6852509"/>
              <a:gd name="connsiteX33" fmla="*/ 1114774 w 8720454"/>
              <a:gd name="connsiteY33" fmla="*/ 4619147 h 6852509"/>
              <a:gd name="connsiteX34" fmla="*/ 1150692 w 8720454"/>
              <a:gd name="connsiteY34" fmla="*/ 4542285 h 6852509"/>
              <a:gd name="connsiteX35" fmla="*/ 1193404 w 8720454"/>
              <a:gd name="connsiteY35" fmla="*/ 4472216 h 6852509"/>
              <a:gd name="connsiteX36" fmla="*/ 1225879 w 8720454"/>
              <a:gd name="connsiteY36" fmla="*/ 4373022 h 6852509"/>
              <a:gd name="connsiteX37" fmla="*/ 1239558 w 8720454"/>
              <a:gd name="connsiteY37" fmla="*/ 4279039 h 6852509"/>
              <a:gd name="connsiteX38" fmla="*/ 1283944 w 8720454"/>
              <a:gd name="connsiteY38" fmla="*/ 4207295 h 6852509"/>
              <a:gd name="connsiteX39" fmla="*/ 1340427 w 8720454"/>
              <a:gd name="connsiteY39" fmla="*/ 4140576 h 6852509"/>
              <a:gd name="connsiteX40" fmla="*/ 1395142 w 8720454"/>
              <a:gd name="connsiteY40" fmla="*/ 4087536 h 6852509"/>
              <a:gd name="connsiteX41" fmla="*/ 1461768 w 8720454"/>
              <a:gd name="connsiteY41" fmla="*/ 4041474 h 6852509"/>
              <a:gd name="connsiteX42" fmla="*/ 1501037 w 8720454"/>
              <a:gd name="connsiteY42" fmla="*/ 3971685 h 6852509"/>
              <a:gd name="connsiteX43" fmla="*/ 1574548 w 8720454"/>
              <a:gd name="connsiteY43" fmla="*/ 3918365 h 6852509"/>
              <a:gd name="connsiteX44" fmla="*/ 1656621 w 8720454"/>
              <a:gd name="connsiteY44" fmla="*/ 3786696 h 6852509"/>
              <a:gd name="connsiteX45" fmla="*/ 1670300 w 8720454"/>
              <a:gd name="connsiteY45" fmla="*/ 3782415 h 6852509"/>
              <a:gd name="connsiteX46" fmla="*/ 1722875 w 8720454"/>
              <a:gd name="connsiteY46" fmla="*/ 3765852 h 6852509"/>
              <a:gd name="connsiteX47" fmla="*/ 1748930 w 8720454"/>
              <a:gd name="connsiteY47" fmla="*/ 3757663 h 6852509"/>
              <a:gd name="connsiteX48" fmla="*/ 1757304 w 8720454"/>
              <a:gd name="connsiteY48" fmla="*/ 3731608 h 6852509"/>
              <a:gd name="connsiteX49" fmla="*/ 1766331 w 8720454"/>
              <a:gd name="connsiteY49" fmla="*/ 3703320 h 6852509"/>
              <a:gd name="connsiteX50" fmla="*/ 1805413 w 8720454"/>
              <a:gd name="connsiteY50" fmla="*/ 3581607 h 6852509"/>
              <a:gd name="connsiteX51" fmla="*/ 1945550 w 8720454"/>
              <a:gd name="connsiteY51" fmla="*/ 3487623 h 6852509"/>
              <a:gd name="connsiteX52" fmla="*/ 2040650 w 8720454"/>
              <a:gd name="connsiteY52" fmla="*/ 3372796 h 6852509"/>
              <a:gd name="connsiteX53" fmla="*/ 2095459 w 8720454"/>
              <a:gd name="connsiteY53" fmla="*/ 3352138 h 6852509"/>
              <a:gd name="connsiteX54" fmla="*/ 2121607 w 8720454"/>
              <a:gd name="connsiteY54" fmla="*/ 3344043 h 6852509"/>
              <a:gd name="connsiteX55" fmla="*/ 2132308 w 8720454"/>
              <a:gd name="connsiteY55" fmla="*/ 3318826 h 6852509"/>
              <a:gd name="connsiteX56" fmla="*/ 2155292 w 8720454"/>
              <a:gd name="connsiteY56" fmla="*/ 3264855 h 6852509"/>
              <a:gd name="connsiteX57" fmla="*/ 2166086 w 8720454"/>
              <a:gd name="connsiteY57" fmla="*/ 3239731 h 6852509"/>
              <a:gd name="connsiteX58" fmla="*/ 2192978 w 8720454"/>
              <a:gd name="connsiteY58" fmla="*/ 3235357 h 6852509"/>
              <a:gd name="connsiteX59" fmla="*/ 2217637 w 8720454"/>
              <a:gd name="connsiteY59" fmla="*/ 3231356 h 6852509"/>
              <a:gd name="connsiteX60" fmla="*/ 2239505 w 8720454"/>
              <a:gd name="connsiteY60" fmla="*/ 3227820 h 6852509"/>
              <a:gd name="connsiteX61" fmla="*/ 2290777 w 8720454"/>
              <a:gd name="connsiteY61" fmla="*/ 3166312 h 6852509"/>
              <a:gd name="connsiteX62" fmla="*/ 2362614 w 8720454"/>
              <a:gd name="connsiteY62" fmla="*/ 3140629 h 6852509"/>
              <a:gd name="connsiteX63" fmla="*/ 2424122 w 8720454"/>
              <a:gd name="connsiteY63" fmla="*/ 3075678 h 6852509"/>
              <a:gd name="connsiteX64" fmla="*/ 2471951 w 8720454"/>
              <a:gd name="connsiteY64" fmla="*/ 3012402 h 6852509"/>
              <a:gd name="connsiteX65" fmla="*/ 2478557 w 8720454"/>
              <a:gd name="connsiteY65" fmla="*/ 2986440 h 6852509"/>
              <a:gd name="connsiteX66" fmla="*/ 2490934 w 8720454"/>
              <a:gd name="connsiteY66" fmla="*/ 2938053 h 6852509"/>
              <a:gd name="connsiteX67" fmla="*/ 2497633 w 8720454"/>
              <a:gd name="connsiteY67" fmla="*/ 2911533 h 6852509"/>
              <a:gd name="connsiteX68" fmla="*/ 2524991 w 8720454"/>
              <a:gd name="connsiteY68" fmla="*/ 2911533 h 6852509"/>
              <a:gd name="connsiteX69" fmla="*/ 2571145 w 8720454"/>
              <a:gd name="connsiteY69" fmla="*/ 2911626 h 6852509"/>
              <a:gd name="connsiteX70" fmla="*/ 2598503 w 8720454"/>
              <a:gd name="connsiteY70" fmla="*/ 2911626 h 6852509"/>
              <a:gd name="connsiteX71" fmla="*/ 2616555 w 8720454"/>
              <a:gd name="connsiteY71" fmla="*/ 2891061 h 6852509"/>
              <a:gd name="connsiteX72" fmla="*/ 2635724 w 8720454"/>
              <a:gd name="connsiteY72" fmla="*/ 2869194 h 6852509"/>
              <a:gd name="connsiteX73" fmla="*/ 2648100 w 8720454"/>
              <a:gd name="connsiteY73" fmla="*/ 2855143 h 6852509"/>
              <a:gd name="connsiteX74" fmla="*/ 2718169 w 8720454"/>
              <a:gd name="connsiteY74" fmla="*/ 2791867 h 6852509"/>
              <a:gd name="connsiteX75" fmla="*/ 2784795 w 8720454"/>
              <a:gd name="connsiteY75" fmla="*/ 2766277 h 6852509"/>
              <a:gd name="connsiteX76" fmla="*/ 2904461 w 8720454"/>
              <a:gd name="connsiteY76" fmla="*/ 2658615 h 6852509"/>
              <a:gd name="connsiteX77" fmla="*/ 2977973 w 8720454"/>
              <a:gd name="connsiteY77" fmla="*/ 2634607 h 6852509"/>
              <a:gd name="connsiteX78" fmla="*/ 2984672 w 8720454"/>
              <a:gd name="connsiteY78" fmla="*/ 2623162 h 6852509"/>
              <a:gd name="connsiteX79" fmla="*/ 3013798 w 8720454"/>
              <a:gd name="connsiteY79" fmla="*/ 2572913 h 6852509"/>
              <a:gd name="connsiteX80" fmla="*/ 3027477 w 8720454"/>
              <a:gd name="connsiteY80" fmla="*/ 2549185 h 6852509"/>
              <a:gd name="connsiteX81" fmla="*/ 3054834 w 8720454"/>
              <a:gd name="connsiteY81" fmla="*/ 2549185 h 6852509"/>
              <a:gd name="connsiteX82" fmla="*/ 3079958 w 8720454"/>
              <a:gd name="connsiteY82" fmla="*/ 2549185 h 6852509"/>
              <a:gd name="connsiteX83" fmla="*/ 3155145 w 8720454"/>
              <a:gd name="connsiteY83" fmla="*/ 2549185 h 6852509"/>
              <a:gd name="connsiteX84" fmla="*/ 3205301 w 8720454"/>
              <a:gd name="connsiteY84" fmla="*/ 2549185 h 6852509"/>
              <a:gd name="connsiteX85" fmla="*/ 3232658 w 8720454"/>
              <a:gd name="connsiteY85" fmla="*/ 2549185 h 6852509"/>
              <a:gd name="connsiteX86" fmla="*/ 3244011 w 8720454"/>
              <a:gd name="connsiteY86" fmla="*/ 2524340 h 6852509"/>
              <a:gd name="connsiteX87" fmla="*/ 3254433 w 8720454"/>
              <a:gd name="connsiteY87" fmla="*/ 2501449 h 6852509"/>
              <a:gd name="connsiteX88" fmla="*/ 3302727 w 8720454"/>
              <a:gd name="connsiteY88" fmla="*/ 2395368 h 6852509"/>
              <a:gd name="connsiteX89" fmla="*/ 3441190 w 8720454"/>
              <a:gd name="connsiteY89" fmla="*/ 2243227 h 6852509"/>
              <a:gd name="connsiteX90" fmla="*/ 3493765 w 8720454"/>
              <a:gd name="connsiteY90" fmla="*/ 2226198 h 6852509"/>
              <a:gd name="connsiteX91" fmla="*/ 3541687 w 8720454"/>
              <a:gd name="connsiteY91" fmla="*/ 2210658 h 6852509"/>
              <a:gd name="connsiteX92" fmla="*/ 3567649 w 8720454"/>
              <a:gd name="connsiteY92" fmla="*/ 2202190 h 6852509"/>
              <a:gd name="connsiteX93" fmla="*/ 3575744 w 8720454"/>
              <a:gd name="connsiteY93" fmla="*/ 2176043 h 6852509"/>
              <a:gd name="connsiteX94" fmla="*/ 3584026 w 8720454"/>
              <a:gd name="connsiteY94" fmla="*/ 2149336 h 6852509"/>
              <a:gd name="connsiteX95" fmla="*/ 3593331 w 8720454"/>
              <a:gd name="connsiteY95" fmla="*/ 2119280 h 6852509"/>
              <a:gd name="connsiteX96" fmla="*/ 3656607 w 8720454"/>
              <a:gd name="connsiteY96" fmla="*/ 2062053 h 6852509"/>
              <a:gd name="connsiteX97" fmla="*/ 3702762 w 8720454"/>
              <a:gd name="connsiteY97" fmla="*/ 1998777 h 6852509"/>
              <a:gd name="connsiteX98" fmla="*/ 3735144 w 8720454"/>
              <a:gd name="connsiteY98" fmla="*/ 1890556 h 6852509"/>
              <a:gd name="connsiteX99" fmla="*/ 3751242 w 8720454"/>
              <a:gd name="connsiteY99" fmla="*/ 1836958 h 6852509"/>
              <a:gd name="connsiteX100" fmla="*/ 3759152 w 8720454"/>
              <a:gd name="connsiteY100" fmla="*/ 1810717 h 6852509"/>
              <a:gd name="connsiteX101" fmla="*/ 3786509 w 8720454"/>
              <a:gd name="connsiteY101" fmla="*/ 1810717 h 6852509"/>
              <a:gd name="connsiteX102" fmla="*/ 3814984 w 8720454"/>
              <a:gd name="connsiteY102" fmla="*/ 1810810 h 6852509"/>
              <a:gd name="connsiteX103" fmla="*/ 3858253 w 8720454"/>
              <a:gd name="connsiteY103" fmla="*/ 1810810 h 6852509"/>
              <a:gd name="connsiteX104" fmla="*/ 4013838 w 8720454"/>
              <a:gd name="connsiteY104" fmla="*/ 1750884 h 6852509"/>
              <a:gd name="connsiteX105" fmla="*/ 4802833 w 8720454"/>
              <a:gd name="connsiteY105" fmla="*/ 1750884 h 6852509"/>
              <a:gd name="connsiteX106" fmla="*/ 4859968 w 8720454"/>
              <a:gd name="connsiteY106" fmla="*/ 1750884 h 6852509"/>
              <a:gd name="connsiteX107" fmla="*/ 4887233 w 8720454"/>
              <a:gd name="connsiteY107" fmla="*/ 1750884 h 6852509"/>
              <a:gd name="connsiteX108" fmla="*/ 4887233 w 8720454"/>
              <a:gd name="connsiteY108" fmla="*/ 1723619 h 6852509"/>
              <a:gd name="connsiteX109" fmla="*/ 4887233 w 8720454"/>
              <a:gd name="connsiteY109" fmla="*/ 1700821 h 6852509"/>
              <a:gd name="connsiteX110" fmla="*/ 4887233 w 8720454"/>
              <a:gd name="connsiteY110" fmla="*/ 1632427 h 6852509"/>
              <a:gd name="connsiteX111" fmla="*/ 4887233 w 8720454"/>
              <a:gd name="connsiteY111" fmla="*/ 1586831 h 6852509"/>
              <a:gd name="connsiteX112" fmla="*/ 4887233 w 8720454"/>
              <a:gd name="connsiteY112" fmla="*/ 1559474 h 6852509"/>
              <a:gd name="connsiteX113" fmla="*/ 4914590 w 8720454"/>
              <a:gd name="connsiteY113" fmla="*/ 1559474 h 6852509"/>
              <a:gd name="connsiteX114" fmla="*/ 4938225 w 8720454"/>
              <a:gd name="connsiteY114" fmla="*/ 1559474 h 6852509"/>
              <a:gd name="connsiteX115" fmla="*/ 5103301 w 8720454"/>
              <a:gd name="connsiteY115" fmla="*/ 1559474 h 6852509"/>
              <a:gd name="connsiteX116" fmla="*/ 5150479 w 8720454"/>
              <a:gd name="connsiteY116" fmla="*/ 1559474 h 6852509"/>
              <a:gd name="connsiteX117" fmla="*/ 5177837 w 8720454"/>
              <a:gd name="connsiteY117" fmla="*/ 1559474 h 6852509"/>
              <a:gd name="connsiteX118" fmla="*/ 5177837 w 8720454"/>
              <a:gd name="connsiteY118" fmla="*/ 1532116 h 6852509"/>
              <a:gd name="connsiteX119" fmla="*/ 5177837 w 8720454"/>
              <a:gd name="connsiteY119" fmla="*/ 1504759 h 6852509"/>
              <a:gd name="connsiteX120" fmla="*/ 5177837 w 8720454"/>
              <a:gd name="connsiteY120" fmla="*/ 1422779 h 6852509"/>
              <a:gd name="connsiteX121" fmla="*/ 5177837 w 8720454"/>
              <a:gd name="connsiteY121" fmla="*/ 1368064 h 6852509"/>
              <a:gd name="connsiteX122" fmla="*/ 5177837 w 8720454"/>
              <a:gd name="connsiteY122" fmla="*/ 1340707 h 6852509"/>
              <a:gd name="connsiteX123" fmla="*/ 5205194 w 8720454"/>
              <a:gd name="connsiteY123" fmla="*/ 1340707 h 6852509"/>
              <a:gd name="connsiteX124" fmla="*/ 5227434 w 8720454"/>
              <a:gd name="connsiteY124" fmla="*/ 1340707 h 6852509"/>
              <a:gd name="connsiteX125" fmla="*/ 5383018 w 8720454"/>
              <a:gd name="connsiteY125" fmla="*/ 1340707 h 6852509"/>
              <a:gd name="connsiteX126" fmla="*/ 5427405 w 8720454"/>
              <a:gd name="connsiteY126" fmla="*/ 1340707 h 6852509"/>
              <a:gd name="connsiteX127" fmla="*/ 5454762 w 8720454"/>
              <a:gd name="connsiteY127" fmla="*/ 1340707 h 6852509"/>
              <a:gd name="connsiteX128" fmla="*/ 5454762 w 8720454"/>
              <a:gd name="connsiteY128" fmla="*/ 1313349 h 6852509"/>
              <a:gd name="connsiteX129" fmla="*/ 5454762 w 8720454"/>
              <a:gd name="connsiteY129" fmla="*/ 1234719 h 6852509"/>
              <a:gd name="connsiteX130" fmla="*/ 5454762 w 8720454"/>
              <a:gd name="connsiteY130" fmla="*/ 1207362 h 6852509"/>
              <a:gd name="connsiteX131" fmla="*/ 5482120 w 8720454"/>
              <a:gd name="connsiteY131" fmla="*/ 1207362 h 6852509"/>
              <a:gd name="connsiteX132" fmla="*/ 5510873 w 8720454"/>
              <a:gd name="connsiteY132" fmla="*/ 1207362 h 6852509"/>
              <a:gd name="connsiteX133" fmla="*/ 5597226 w 8720454"/>
              <a:gd name="connsiteY133" fmla="*/ 1207362 h 6852509"/>
              <a:gd name="connsiteX134" fmla="*/ 5654733 w 8720454"/>
              <a:gd name="connsiteY134" fmla="*/ 1207362 h 6852509"/>
              <a:gd name="connsiteX135" fmla="*/ 5682090 w 8720454"/>
              <a:gd name="connsiteY135" fmla="*/ 1207362 h 6852509"/>
              <a:gd name="connsiteX136" fmla="*/ 5682090 w 8720454"/>
              <a:gd name="connsiteY136" fmla="*/ 1180004 h 6852509"/>
              <a:gd name="connsiteX137" fmla="*/ 5682090 w 8720454"/>
              <a:gd name="connsiteY137" fmla="*/ 1130407 h 6852509"/>
              <a:gd name="connsiteX138" fmla="*/ 5682090 w 8720454"/>
              <a:gd name="connsiteY138" fmla="*/ 1103049 h 6852509"/>
              <a:gd name="connsiteX139" fmla="*/ 5728245 w 8720454"/>
              <a:gd name="connsiteY139" fmla="*/ 1103049 h 6852509"/>
              <a:gd name="connsiteX140" fmla="*/ 5728245 w 8720454"/>
              <a:gd name="connsiteY140" fmla="*/ 1075785 h 6852509"/>
              <a:gd name="connsiteX141" fmla="*/ 5728245 w 8720454"/>
              <a:gd name="connsiteY141" fmla="*/ 1026188 h 6852509"/>
              <a:gd name="connsiteX142" fmla="*/ 5728245 w 8720454"/>
              <a:gd name="connsiteY142" fmla="*/ 998830 h 6852509"/>
              <a:gd name="connsiteX143" fmla="*/ 5777842 w 8720454"/>
              <a:gd name="connsiteY143" fmla="*/ 998830 h 6852509"/>
              <a:gd name="connsiteX144" fmla="*/ 5777842 w 8720454"/>
              <a:gd name="connsiteY144" fmla="*/ 971473 h 6852509"/>
              <a:gd name="connsiteX145" fmla="*/ 5777842 w 8720454"/>
              <a:gd name="connsiteY145" fmla="*/ 901404 h 6852509"/>
              <a:gd name="connsiteX146" fmla="*/ 5777842 w 8720454"/>
              <a:gd name="connsiteY146" fmla="*/ 874046 h 6852509"/>
              <a:gd name="connsiteX147" fmla="*/ 5805199 w 8720454"/>
              <a:gd name="connsiteY147" fmla="*/ 874046 h 6852509"/>
              <a:gd name="connsiteX148" fmla="*/ 5829672 w 8720454"/>
              <a:gd name="connsiteY148" fmla="*/ 874046 h 6852509"/>
              <a:gd name="connsiteX149" fmla="*/ 6000703 w 8720454"/>
              <a:gd name="connsiteY149" fmla="*/ 874046 h 6852509"/>
              <a:gd name="connsiteX150" fmla="*/ 6049649 w 8720454"/>
              <a:gd name="connsiteY150" fmla="*/ 874046 h 6852509"/>
              <a:gd name="connsiteX151" fmla="*/ 6077007 w 8720454"/>
              <a:gd name="connsiteY151" fmla="*/ 874046 h 6852509"/>
              <a:gd name="connsiteX152" fmla="*/ 6077007 w 8720454"/>
              <a:gd name="connsiteY152" fmla="*/ 846689 h 6852509"/>
              <a:gd name="connsiteX153" fmla="*/ 6077007 w 8720454"/>
              <a:gd name="connsiteY153" fmla="*/ 818493 h 6852509"/>
              <a:gd name="connsiteX154" fmla="*/ 6077007 w 8720454"/>
              <a:gd name="connsiteY154" fmla="*/ 733908 h 6852509"/>
              <a:gd name="connsiteX155" fmla="*/ 6077007 w 8720454"/>
              <a:gd name="connsiteY155" fmla="*/ 677425 h 6852509"/>
              <a:gd name="connsiteX156" fmla="*/ 6077007 w 8720454"/>
              <a:gd name="connsiteY156" fmla="*/ 650161 h 6852509"/>
              <a:gd name="connsiteX157" fmla="*/ 6104365 w 8720454"/>
              <a:gd name="connsiteY157" fmla="*/ 650161 h 6852509"/>
              <a:gd name="connsiteX158" fmla="*/ 6129861 w 8720454"/>
              <a:gd name="connsiteY158" fmla="*/ 650161 h 6852509"/>
              <a:gd name="connsiteX159" fmla="*/ 6308057 w 8720454"/>
              <a:gd name="connsiteY159" fmla="*/ 650161 h 6852509"/>
              <a:gd name="connsiteX160" fmla="*/ 6359050 w 8720454"/>
              <a:gd name="connsiteY160" fmla="*/ 650161 h 6852509"/>
              <a:gd name="connsiteX161" fmla="*/ 6386408 w 8720454"/>
              <a:gd name="connsiteY161" fmla="*/ 650161 h 6852509"/>
              <a:gd name="connsiteX162" fmla="*/ 6386408 w 8720454"/>
              <a:gd name="connsiteY162" fmla="*/ 622803 h 6852509"/>
              <a:gd name="connsiteX163" fmla="*/ 6386408 w 8720454"/>
              <a:gd name="connsiteY163" fmla="*/ 588001 h 6852509"/>
              <a:gd name="connsiteX164" fmla="*/ 6386408 w 8720454"/>
              <a:gd name="connsiteY164" fmla="*/ 483782 h 6852509"/>
              <a:gd name="connsiteX165" fmla="*/ 6386408 w 8720454"/>
              <a:gd name="connsiteY165" fmla="*/ 414272 h 6852509"/>
              <a:gd name="connsiteX166" fmla="*/ 6386408 w 8720454"/>
              <a:gd name="connsiteY166" fmla="*/ 386914 h 6852509"/>
              <a:gd name="connsiteX167" fmla="*/ 6413672 w 8720454"/>
              <a:gd name="connsiteY167" fmla="*/ 386914 h 6852509"/>
              <a:gd name="connsiteX168" fmla="*/ 6438517 w 8720454"/>
              <a:gd name="connsiteY168" fmla="*/ 386914 h 6852509"/>
              <a:gd name="connsiteX169" fmla="*/ 6810264 w 8720454"/>
              <a:gd name="connsiteY169" fmla="*/ 386914 h 6852509"/>
              <a:gd name="connsiteX170" fmla="*/ 6859861 w 8720454"/>
              <a:gd name="connsiteY170" fmla="*/ 386914 h 6852509"/>
              <a:gd name="connsiteX171" fmla="*/ 6887219 w 8720454"/>
              <a:gd name="connsiteY171" fmla="*/ 386914 h 6852509"/>
              <a:gd name="connsiteX172" fmla="*/ 6887219 w 8720454"/>
              <a:gd name="connsiteY172" fmla="*/ 359556 h 6852509"/>
              <a:gd name="connsiteX173" fmla="*/ 6887219 w 8720454"/>
              <a:gd name="connsiteY173" fmla="*/ 335828 h 6852509"/>
              <a:gd name="connsiteX174" fmla="*/ 6887219 w 8720454"/>
              <a:gd name="connsiteY174" fmla="*/ 74815 h 6852509"/>
              <a:gd name="connsiteX175" fmla="*/ 6887219 w 8720454"/>
              <a:gd name="connsiteY175" fmla="*/ 27358 h 6852509"/>
              <a:gd name="connsiteX176" fmla="*/ 6887219 w 8720454"/>
              <a:gd name="connsiteY176" fmla="*/ 0 h 6852509"/>
              <a:gd name="connsiteX177" fmla="*/ 6914576 w 8720454"/>
              <a:gd name="connsiteY177" fmla="*/ 0 h 6852509"/>
              <a:gd name="connsiteX178" fmla="*/ 6941468 w 8720454"/>
              <a:gd name="connsiteY178" fmla="*/ 0 h 6852509"/>
              <a:gd name="connsiteX179" fmla="*/ 8639218 w 8720454"/>
              <a:gd name="connsiteY179" fmla="*/ 0 h 6852509"/>
              <a:gd name="connsiteX180" fmla="*/ 8693096 w 8720454"/>
              <a:gd name="connsiteY180" fmla="*/ 0 h 6852509"/>
              <a:gd name="connsiteX181" fmla="*/ 8720454 w 8720454"/>
              <a:gd name="connsiteY181" fmla="*/ 0 h 68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720454" h="6852509">
                <a:moveTo>
                  <a:pt x="0" y="6852510"/>
                </a:moveTo>
                <a:lnTo>
                  <a:pt x="27358" y="6852510"/>
                </a:lnTo>
                <a:lnTo>
                  <a:pt x="52017" y="6852510"/>
                </a:lnTo>
                <a:lnTo>
                  <a:pt x="323545" y="6852510"/>
                </a:lnTo>
                <a:lnTo>
                  <a:pt x="372956" y="6852510"/>
                </a:lnTo>
                <a:lnTo>
                  <a:pt x="400314" y="6852510"/>
                </a:lnTo>
                <a:lnTo>
                  <a:pt x="400314" y="6825152"/>
                </a:lnTo>
                <a:lnTo>
                  <a:pt x="400221" y="6797609"/>
                </a:lnTo>
                <a:lnTo>
                  <a:pt x="400221" y="6714885"/>
                </a:lnTo>
                <a:lnTo>
                  <a:pt x="420785" y="6687527"/>
                </a:lnTo>
                <a:lnTo>
                  <a:pt x="420785" y="6591776"/>
                </a:lnTo>
                <a:lnTo>
                  <a:pt x="420785" y="6482346"/>
                </a:lnTo>
                <a:lnTo>
                  <a:pt x="448143" y="6371240"/>
                </a:lnTo>
                <a:lnTo>
                  <a:pt x="472057" y="6280700"/>
                </a:lnTo>
                <a:lnTo>
                  <a:pt x="472057" y="6162709"/>
                </a:lnTo>
                <a:lnTo>
                  <a:pt x="495972" y="6072168"/>
                </a:lnTo>
                <a:lnTo>
                  <a:pt x="521655" y="5983303"/>
                </a:lnTo>
                <a:lnTo>
                  <a:pt x="538683" y="5882433"/>
                </a:lnTo>
                <a:lnTo>
                  <a:pt x="572927" y="5798686"/>
                </a:lnTo>
                <a:lnTo>
                  <a:pt x="608845" y="5706284"/>
                </a:lnTo>
                <a:lnTo>
                  <a:pt x="642996" y="5625979"/>
                </a:lnTo>
                <a:lnTo>
                  <a:pt x="690918" y="5552468"/>
                </a:lnTo>
                <a:lnTo>
                  <a:pt x="719950" y="5473838"/>
                </a:lnTo>
                <a:lnTo>
                  <a:pt x="760987" y="5403769"/>
                </a:lnTo>
                <a:lnTo>
                  <a:pt x="805373" y="5340586"/>
                </a:lnTo>
                <a:lnTo>
                  <a:pt x="819052" y="5241392"/>
                </a:lnTo>
                <a:lnTo>
                  <a:pt x="844734" y="5145640"/>
                </a:lnTo>
                <a:lnTo>
                  <a:pt x="865206" y="5048214"/>
                </a:lnTo>
                <a:lnTo>
                  <a:pt x="889121" y="4954230"/>
                </a:lnTo>
                <a:lnTo>
                  <a:pt x="918246" y="4868808"/>
                </a:lnTo>
                <a:lnTo>
                  <a:pt x="960957" y="4779849"/>
                </a:lnTo>
                <a:lnTo>
                  <a:pt x="1013905" y="4733695"/>
                </a:lnTo>
                <a:lnTo>
                  <a:pt x="1056616" y="4656834"/>
                </a:lnTo>
                <a:lnTo>
                  <a:pt x="1114774" y="4619147"/>
                </a:lnTo>
                <a:lnTo>
                  <a:pt x="1150692" y="4542285"/>
                </a:lnTo>
                <a:lnTo>
                  <a:pt x="1193404" y="4472216"/>
                </a:lnTo>
                <a:lnTo>
                  <a:pt x="1225879" y="4373022"/>
                </a:lnTo>
                <a:lnTo>
                  <a:pt x="1239558" y="4279039"/>
                </a:lnTo>
                <a:lnTo>
                  <a:pt x="1283944" y="4207295"/>
                </a:lnTo>
                <a:lnTo>
                  <a:pt x="1340427" y="4140576"/>
                </a:lnTo>
                <a:lnTo>
                  <a:pt x="1395142" y="4087536"/>
                </a:lnTo>
                <a:lnTo>
                  <a:pt x="1461768" y="4041474"/>
                </a:lnTo>
                <a:lnTo>
                  <a:pt x="1501037" y="3971685"/>
                </a:lnTo>
                <a:lnTo>
                  <a:pt x="1574548" y="3918365"/>
                </a:lnTo>
                <a:lnTo>
                  <a:pt x="1656621" y="3786696"/>
                </a:lnTo>
                <a:lnTo>
                  <a:pt x="1670300" y="3782415"/>
                </a:lnTo>
                <a:lnTo>
                  <a:pt x="1722875" y="3765852"/>
                </a:lnTo>
                <a:lnTo>
                  <a:pt x="1748930" y="3757663"/>
                </a:lnTo>
                <a:lnTo>
                  <a:pt x="1757304" y="3731608"/>
                </a:lnTo>
                <a:lnTo>
                  <a:pt x="1766331" y="3703320"/>
                </a:lnTo>
                <a:lnTo>
                  <a:pt x="1805413" y="3581607"/>
                </a:lnTo>
                <a:lnTo>
                  <a:pt x="1945550" y="3487623"/>
                </a:lnTo>
                <a:lnTo>
                  <a:pt x="2040650" y="3372796"/>
                </a:lnTo>
                <a:lnTo>
                  <a:pt x="2095459" y="3352138"/>
                </a:lnTo>
                <a:lnTo>
                  <a:pt x="2121607" y="3344043"/>
                </a:lnTo>
                <a:lnTo>
                  <a:pt x="2132308" y="3318826"/>
                </a:lnTo>
                <a:lnTo>
                  <a:pt x="2155292" y="3264855"/>
                </a:lnTo>
                <a:lnTo>
                  <a:pt x="2166086" y="3239731"/>
                </a:lnTo>
                <a:lnTo>
                  <a:pt x="2192978" y="3235357"/>
                </a:lnTo>
                <a:lnTo>
                  <a:pt x="2217637" y="3231356"/>
                </a:lnTo>
                <a:lnTo>
                  <a:pt x="2239505" y="3227820"/>
                </a:lnTo>
                <a:lnTo>
                  <a:pt x="2290777" y="3166312"/>
                </a:lnTo>
                <a:lnTo>
                  <a:pt x="2362614" y="3140629"/>
                </a:lnTo>
                <a:lnTo>
                  <a:pt x="2424122" y="3075678"/>
                </a:lnTo>
                <a:lnTo>
                  <a:pt x="2471951" y="3012402"/>
                </a:lnTo>
                <a:lnTo>
                  <a:pt x="2478557" y="2986440"/>
                </a:lnTo>
                <a:lnTo>
                  <a:pt x="2490934" y="2938053"/>
                </a:lnTo>
                <a:lnTo>
                  <a:pt x="2497633" y="2911533"/>
                </a:lnTo>
                <a:lnTo>
                  <a:pt x="2524991" y="2911533"/>
                </a:lnTo>
                <a:lnTo>
                  <a:pt x="2571145" y="2911626"/>
                </a:lnTo>
                <a:lnTo>
                  <a:pt x="2598503" y="2911626"/>
                </a:lnTo>
                <a:lnTo>
                  <a:pt x="2616555" y="2891061"/>
                </a:lnTo>
                <a:lnTo>
                  <a:pt x="2635724" y="2869194"/>
                </a:lnTo>
                <a:lnTo>
                  <a:pt x="2648100" y="2855143"/>
                </a:lnTo>
                <a:lnTo>
                  <a:pt x="2718169" y="2791867"/>
                </a:lnTo>
                <a:lnTo>
                  <a:pt x="2784795" y="2766277"/>
                </a:lnTo>
                <a:lnTo>
                  <a:pt x="2904461" y="2658615"/>
                </a:lnTo>
                <a:lnTo>
                  <a:pt x="2977973" y="2634607"/>
                </a:lnTo>
                <a:lnTo>
                  <a:pt x="2984672" y="2623162"/>
                </a:lnTo>
                <a:lnTo>
                  <a:pt x="3013798" y="2572913"/>
                </a:lnTo>
                <a:lnTo>
                  <a:pt x="3027477" y="2549185"/>
                </a:lnTo>
                <a:lnTo>
                  <a:pt x="3054834" y="2549185"/>
                </a:lnTo>
                <a:lnTo>
                  <a:pt x="3079958" y="2549185"/>
                </a:lnTo>
                <a:lnTo>
                  <a:pt x="3155145" y="2549185"/>
                </a:lnTo>
                <a:lnTo>
                  <a:pt x="3205301" y="2549185"/>
                </a:lnTo>
                <a:lnTo>
                  <a:pt x="3232658" y="2549185"/>
                </a:lnTo>
                <a:lnTo>
                  <a:pt x="3244011" y="2524340"/>
                </a:lnTo>
                <a:lnTo>
                  <a:pt x="3254433" y="2501449"/>
                </a:lnTo>
                <a:lnTo>
                  <a:pt x="3302727" y="2395368"/>
                </a:lnTo>
                <a:lnTo>
                  <a:pt x="3441190" y="2243227"/>
                </a:lnTo>
                <a:lnTo>
                  <a:pt x="3493765" y="2226198"/>
                </a:lnTo>
                <a:lnTo>
                  <a:pt x="3541687" y="2210658"/>
                </a:lnTo>
                <a:lnTo>
                  <a:pt x="3567649" y="2202190"/>
                </a:lnTo>
                <a:lnTo>
                  <a:pt x="3575744" y="2176043"/>
                </a:lnTo>
                <a:lnTo>
                  <a:pt x="3584026" y="2149336"/>
                </a:lnTo>
                <a:lnTo>
                  <a:pt x="3593331" y="2119280"/>
                </a:lnTo>
                <a:lnTo>
                  <a:pt x="3656607" y="2062053"/>
                </a:lnTo>
                <a:lnTo>
                  <a:pt x="3702762" y="1998777"/>
                </a:lnTo>
                <a:lnTo>
                  <a:pt x="3735144" y="1890556"/>
                </a:lnTo>
                <a:lnTo>
                  <a:pt x="3751242" y="1836958"/>
                </a:lnTo>
                <a:lnTo>
                  <a:pt x="3759152" y="1810717"/>
                </a:lnTo>
                <a:lnTo>
                  <a:pt x="3786509" y="1810717"/>
                </a:lnTo>
                <a:lnTo>
                  <a:pt x="3814984" y="1810810"/>
                </a:lnTo>
                <a:lnTo>
                  <a:pt x="3858253" y="1810810"/>
                </a:lnTo>
                <a:lnTo>
                  <a:pt x="4013838" y="1750884"/>
                </a:lnTo>
                <a:lnTo>
                  <a:pt x="4802833" y="1750884"/>
                </a:lnTo>
                <a:lnTo>
                  <a:pt x="4859968" y="1750884"/>
                </a:lnTo>
                <a:lnTo>
                  <a:pt x="4887233" y="1750884"/>
                </a:lnTo>
                <a:lnTo>
                  <a:pt x="4887233" y="1723619"/>
                </a:lnTo>
                <a:lnTo>
                  <a:pt x="4887233" y="1700821"/>
                </a:lnTo>
                <a:lnTo>
                  <a:pt x="4887233" y="1632427"/>
                </a:lnTo>
                <a:lnTo>
                  <a:pt x="4887233" y="1586831"/>
                </a:lnTo>
                <a:lnTo>
                  <a:pt x="4887233" y="1559474"/>
                </a:lnTo>
                <a:lnTo>
                  <a:pt x="4914590" y="1559474"/>
                </a:lnTo>
                <a:lnTo>
                  <a:pt x="4938225" y="1559474"/>
                </a:lnTo>
                <a:lnTo>
                  <a:pt x="5103301" y="1559474"/>
                </a:lnTo>
                <a:lnTo>
                  <a:pt x="5150479" y="1559474"/>
                </a:lnTo>
                <a:lnTo>
                  <a:pt x="5177837" y="1559474"/>
                </a:lnTo>
                <a:lnTo>
                  <a:pt x="5177837" y="1532116"/>
                </a:lnTo>
                <a:lnTo>
                  <a:pt x="5177837" y="1504759"/>
                </a:lnTo>
                <a:lnTo>
                  <a:pt x="5177837" y="1422779"/>
                </a:lnTo>
                <a:lnTo>
                  <a:pt x="5177837" y="1368064"/>
                </a:lnTo>
                <a:lnTo>
                  <a:pt x="5177837" y="1340707"/>
                </a:lnTo>
                <a:lnTo>
                  <a:pt x="5205194" y="1340707"/>
                </a:lnTo>
                <a:lnTo>
                  <a:pt x="5227434" y="1340707"/>
                </a:lnTo>
                <a:lnTo>
                  <a:pt x="5383018" y="1340707"/>
                </a:lnTo>
                <a:lnTo>
                  <a:pt x="5427405" y="1340707"/>
                </a:lnTo>
                <a:lnTo>
                  <a:pt x="5454762" y="1340707"/>
                </a:lnTo>
                <a:lnTo>
                  <a:pt x="5454762" y="1313349"/>
                </a:lnTo>
                <a:lnTo>
                  <a:pt x="5454762" y="1234719"/>
                </a:lnTo>
                <a:lnTo>
                  <a:pt x="5454762" y="1207362"/>
                </a:lnTo>
                <a:lnTo>
                  <a:pt x="5482120" y="1207362"/>
                </a:lnTo>
                <a:lnTo>
                  <a:pt x="5510873" y="1207362"/>
                </a:lnTo>
                <a:lnTo>
                  <a:pt x="5597226" y="1207362"/>
                </a:lnTo>
                <a:lnTo>
                  <a:pt x="5654733" y="1207362"/>
                </a:lnTo>
                <a:lnTo>
                  <a:pt x="5682090" y="1207362"/>
                </a:lnTo>
                <a:lnTo>
                  <a:pt x="5682090" y="1180004"/>
                </a:lnTo>
                <a:lnTo>
                  <a:pt x="5682090" y="1130407"/>
                </a:lnTo>
                <a:lnTo>
                  <a:pt x="5682090" y="1103049"/>
                </a:lnTo>
                <a:lnTo>
                  <a:pt x="5728245" y="1103049"/>
                </a:lnTo>
                <a:lnTo>
                  <a:pt x="5728245" y="1075785"/>
                </a:lnTo>
                <a:lnTo>
                  <a:pt x="5728245" y="1026188"/>
                </a:lnTo>
                <a:lnTo>
                  <a:pt x="5728245" y="998830"/>
                </a:lnTo>
                <a:lnTo>
                  <a:pt x="5777842" y="998830"/>
                </a:lnTo>
                <a:lnTo>
                  <a:pt x="5777842" y="971473"/>
                </a:lnTo>
                <a:lnTo>
                  <a:pt x="5777842" y="901404"/>
                </a:lnTo>
                <a:lnTo>
                  <a:pt x="5777842" y="874046"/>
                </a:lnTo>
                <a:lnTo>
                  <a:pt x="5805199" y="874046"/>
                </a:lnTo>
                <a:lnTo>
                  <a:pt x="5829672" y="874046"/>
                </a:lnTo>
                <a:lnTo>
                  <a:pt x="6000703" y="874046"/>
                </a:lnTo>
                <a:lnTo>
                  <a:pt x="6049649" y="874046"/>
                </a:lnTo>
                <a:lnTo>
                  <a:pt x="6077007" y="874046"/>
                </a:lnTo>
                <a:lnTo>
                  <a:pt x="6077007" y="846689"/>
                </a:lnTo>
                <a:lnTo>
                  <a:pt x="6077007" y="818493"/>
                </a:lnTo>
                <a:lnTo>
                  <a:pt x="6077007" y="733908"/>
                </a:lnTo>
                <a:lnTo>
                  <a:pt x="6077007" y="677425"/>
                </a:lnTo>
                <a:lnTo>
                  <a:pt x="6077007" y="650161"/>
                </a:lnTo>
                <a:lnTo>
                  <a:pt x="6104365" y="650161"/>
                </a:lnTo>
                <a:lnTo>
                  <a:pt x="6129861" y="650161"/>
                </a:lnTo>
                <a:lnTo>
                  <a:pt x="6308057" y="650161"/>
                </a:lnTo>
                <a:lnTo>
                  <a:pt x="6359050" y="650161"/>
                </a:lnTo>
                <a:lnTo>
                  <a:pt x="6386408" y="650161"/>
                </a:lnTo>
                <a:lnTo>
                  <a:pt x="6386408" y="622803"/>
                </a:lnTo>
                <a:lnTo>
                  <a:pt x="6386408" y="588001"/>
                </a:lnTo>
                <a:lnTo>
                  <a:pt x="6386408" y="483782"/>
                </a:lnTo>
                <a:lnTo>
                  <a:pt x="6386408" y="414272"/>
                </a:lnTo>
                <a:lnTo>
                  <a:pt x="6386408" y="386914"/>
                </a:lnTo>
                <a:lnTo>
                  <a:pt x="6413672" y="386914"/>
                </a:lnTo>
                <a:lnTo>
                  <a:pt x="6438517" y="386914"/>
                </a:lnTo>
                <a:lnTo>
                  <a:pt x="6810264" y="386914"/>
                </a:lnTo>
                <a:lnTo>
                  <a:pt x="6859861" y="386914"/>
                </a:lnTo>
                <a:lnTo>
                  <a:pt x="6887219" y="386914"/>
                </a:lnTo>
                <a:lnTo>
                  <a:pt x="6887219" y="359556"/>
                </a:lnTo>
                <a:lnTo>
                  <a:pt x="6887219" y="335828"/>
                </a:lnTo>
                <a:lnTo>
                  <a:pt x="6887219" y="74815"/>
                </a:lnTo>
                <a:lnTo>
                  <a:pt x="6887219" y="27358"/>
                </a:lnTo>
                <a:lnTo>
                  <a:pt x="6887219" y="0"/>
                </a:lnTo>
                <a:lnTo>
                  <a:pt x="6914576" y="0"/>
                </a:lnTo>
                <a:lnTo>
                  <a:pt x="6941468" y="0"/>
                </a:lnTo>
                <a:lnTo>
                  <a:pt x="8639218" y="0"/>
                </a:lnTo>
                <a:lnTo>
                  <a:pt x="8693096" y="0"/>
                </a:lnTo>
                <a:lnTo>
                  <a:pt x="8720454" y="0"/>
                </a:lnTo>
              </a:path>
            </a:pathLst>
          </a:custGeom>
          <a:noFill/>
          <a:ln w="19050" cap="flat">
            <a:solidFill>
              <a:schemeClr val="accent4">
                <a:lumMod val="75000"/>
              </a:schemeClr>
            </a:solidFill>
            <a:prstDash val="solid"/>
            <a:miter/>
          </a:ln>
        </p:spPr>
        <p:txBody>
          <a:bodyPr rtlCol="0" anchor="ctr"/>
          <a:lstStyle/>
          <a:p>
            <a:endParaRPr lang="en-US"/>
          </a:p>
        </p:txBody>
      </p:sp>
      <p:cxnSp>
        <p:nvCxnSpPr>
          <p:cNvPr id="303" name="Straight Connector 302">
            <a:extLst>
              <a:ext uri="{FF2B5EF4-FFF2-40B4-BE49-F238E27FC236}">
                <a16:creationId xmlns:a16="http://schemas.microsoft.com/office/drawing/2014/main" id="{90691569-A4CA-49F7-9920-3502DE2A10DD}"/>
              </a:ext>
            </a:extLst>
          </p:cNvPr>
          <p:cNvCxnSpPr>
            <a:cxnSpLocks/>
          </p:cNvCxnSpPr>
          <p:nvPr/>
        </p:nvCxnSpPr>
        <p:spPr>
          <a:xfrm flipH="1">
            <a:off x="4021384" y="3475369"/>
            <a:ext cx="165333" cy="0"/>
          </a:xfrm>
          <a:prstGeom prst="line">
            <a:avLst/>
          </a:prstGeom>
          <a:noFill/>
          <a:ln w="25400" cap="flat">
            <a:solidFill>
              <a:schemeClr val="accent3">
                <a:lumMod val="75000"/>
              </a:schemeClr>
            </a:solidFill>
            <a:prstDash val="solid"/>
            <a:round/>
          </a:ln>
          <a:effectLst/>
          <a:sp3d/>
        </p:spPr>
        <p:style>
          <a:lnRef idx="0">
            <a:scrgbClr r="0" g="0" b="0"/>
          </a:lnRef>
          <a:fillRef idx="0">
            <a:scrgbClr r="0" g="0" b="0"/>
          </a:fillRef>
          <a:effectRef idx="0">
            <a:scrgbClr r="0" g="0" b="0"/>
          </a:effectRef>
          <a:fontRef idx="none"/>
        </p:style>
      </p:cxnSp>
      <p:sp>
        <p:nvSpPr>
          <p:cNvPr id="304" name="Text Placeholder 3">
            <a:extLst>
              <a:ext uri="{FF2B5EF4-FFF2-40B4-BE49-F238E27FC236}">
                <a16:creationId xmlns:a16="http://schemas.microsoft.com/office/drawing/2014/main" id="{96D64B52-CEA3-4F1D-9FF2-3EB978BDA481}"/>
              </a:ext>
            </a:extLst>
          </p:cNvPr>
          <p:cNvSpPr txBox="1">
            <a:spLocks/>
          </p:cNvSpPr>
          <p:nvPr/>
        </p:nvSpPr>
        <p:spPr>
          <a:xfrm>
            <a:off x="7031867" y="3262952"/>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Non</a:t>
            </a:r>
          </a:p>
        </p:txBody>
      </p:sp>
      <p:sp>
        <p:nvSpPr>
          <p:cNvPr id="305" name="Text Placeholder 3">
            <a:extLst>
              <a:ext uri="{FF2B5EF4-FFF2-40B4-BE49-F238E27FC236}">
                <a16:creationId xmlns:a16="http://schemas.microsoft.com/office/drawing/2014/main" id="{9C201DFB-6F18-4741-A0F4-22AEE296D155}"/>
              </a:ext>
            </a:extLst>
          </p:cNvPr>
          <p:cNvSpPr txBox="1">
            <a:spLocks/>
          </p:cNvSpPr>
          <p:nvPr/>
        </p:nvSpPr>
        <p:spPr>
          <a:xfrm>
            <a:off x="7031867" y="3410225"/>
            <a:ext cx="218346" cy="122138"/>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l"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8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Oui</a:t>
            </a:r>
          </a:p>
        </p:txBody>
      </p:sp>
      <p:cxnSp>
        <p:nvCxnSpPr>
          <p:cNvPr id="306" name="Straight Connector 305">
            <a:extLst>
              <a:ext uri="{FF2B5EF4-FFF2-40B4-BE49-F238E27FC236}">
                <a16:creationId xmlns:a16="http://schemas.microsoft.com/office/drawing/2014/main" id="{E2CF341E-BE02-446C-99BC-B7C0EAE52983}"/>
              </a:ext>
            </a:extLst>
          </p:cNvPr>
          <p:cNvCxnSpPr>
            <a:cxnSpLocks/>
          </p:cNvCxnSpPr>
          <p:nvPr/>
        </p:nvCxnSpPr>
        <p:spPr>
          <a:xfrm flipH="1">
            <a:off x="6819536" y="3330415"/>
            <a:ext cx="165333"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307" name="Straight Connector 306">
            <a:extLst>
              <a:ext uri="{FF2B5EF4-FFF2-40B4-BE49-F238E27FC236}">
                <a16:creationId xmlns:a16="http://schemas.microsoft.com/office/drawing/2014/main" id="{8EE791C7-A593-41D9-AE51-2EE2BCED88F9}"/>
              </a:ext>
            </a:extLst>
          </p:cNvPr>
          <p:cNvCxnSpPr>
            <a:cxnSpLocks/>
          </p:cNvCxnSpPr>
          <p:nvPr/>
        </p:nvCxnSpPr>
        <p:spPr>
          <a:xfrm flipH="1">
            <a:off x="6819536" y="3475369"/>
            <a:ext cx="165333" cy="0"/>
          </a:xfrm>
          <a:prstGeom prst="line">
            <a:avLst/>
          </a:prstGeom>
          <a:noFill/>
          <a:ln w="25400" cap="flat">
            <a:solidFill>
              <a:schemeClr val="accent3">
                <a:lumMod val="75000"/>
              </a:schemeClr>
            </a:solidFill>
            <a:prstDash val="solid"/>
            <a:round/>
          </a:ln>
          <a:effectLst/>
          <a:sp3d/>
        </p:spPr>
        <p:style>
          <a:lnRef idx="0">
            <a:scrgbClr r="0" g="0" b="0"/>
          </a:lnRef>
          <a:fillRef idx="0">
            <a:scrgbClr r="0" g="0" b="0"/>
          </a:fillRef>
          <a:effectRef idx="0">
            <a:scrgbClr r="0" g="0" b="0"/>
          </a:effectRef>
          <a:fontRef idx="none"/>
        </p:style>
      </p:cxnSp>
      <p:cxnSp>
        <p:nvCxnSpPr>
          <p:cNvPr id="308" name="Straight Connector 307">
            <a:extLst>
              <a:ext uri="{FF2B5EF4-FFF2-40B4-BE49-F238E27FC236}">
                <a16:creationId xmlns:a16="http://schemas.microsoft.com/office/drawing/2014/main" id="{96B44C19-BB0F-4C58-A806-4FDF9F54431A}"/>
              </a:ext>
            </a:extLst>
          </p:cNvPr>
          <p:cNvCxnSpPr>
            <a:cxnSpLocks/>
          </p:cNvCxnSpPr>
          <p:nvPr>
            <p:custDataLst>
              <p:tags r:id="rId11"/>
            </p:custDataLst>
          </p:nvPr>
        </p:nvCxnSpPr>
        <p:spPr>
          <a:xfrm flipH="1">
            <a:off x="9497876" y="3480305"/>
            <a:ext cx="16533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09" name="Straight Connector 308">
            <a:extLst>
              <a:ext uri="{FF2B5EF4-FFF2-40B4-BE49-F238E27FC236}">
                <a16:creationId xmlns:a16="http://schemas.microsoft.com/office/drawing/2014/main" id="{7BED6C33-B9BD-485F-9CDC-3BF1FA366871}"/>
              </a:ext>
            </a:extLst>
          </p:cNvPr>
          <p:cNvCxnSpPr>
            <a:cxnSpLocks/>
          </p:cNvCxnSpPr>
          <p:nvPr>
            <p:custDataLst>
              <p:tags r:id="rId12"/>
            </p:custDataLst>
          </p:nvPr>
        </p:nvCxnSpPr>
        <p:spPr>
          <a:xfrm flipH="1">
            <a:off x="9497876" y="3613685"/>
            <a:ext cx="165333" cy="0"/>
          </a:xfrm>
          <a:prstGeom prst="line">
            <a:avLst/>
          </a:prstGeom>
          <a:noFill/>
          <a:ln w="25400" cap="flat">
            <a:solidFill>
              <a:schemeClr val="accent4">
                <a:lumMod val="75000"/>
              </a:schemeClr>
            </a:solidFill>
            <a:prstDash val="solid"/>
            <a:round/>
          </a:ln>
          <a:effectLst/>
          <a:sp3d/>
        </p:spPr>
        <p:style>
          <a:lnRef idx="0">
            <a:scrgbClr r="0" g="0" b="0"/>
          </a:lnRef>
          <a:fillRef idx="0">
            <a:scrgbClr r="0" g="0" b="0"/>
          </a:fillRef>
          <a:effectRef idx="0">
            <a:scrgbClr r="0" g="0" b="0"/>
          </a:effectRef>
          <a:fontRef idx="none"/>
        </p:style>
      </p:cxnSp>
      <p:sp>
        <p:nvSpPr>
          <p:cNvPr id="310" name="Text Placeholder 3">
            <a:extLst>
              <a:ext uri="{FF2B5EF4-FFF2-40B4-BE49-F238E27FC236}">
                <a16:creationId xmlns:a16="http://schemas.microsoft.com/office/drawing/2014/main" id="{7AF96C40-791F-4E57-B4A4-D77558A9C1D8}"/>
              </a:ext>
            </a:extLst>
          </p:cNvPr>
          <p:cNvSpPr txBox="1">
            <a:spLocks/>
          </p:cNvSpPr>
          <p:nvPr/>
        </p:nvSpPr>
        <p:spPr>
          <a:xfrm>
            <a:off x="1442265" y="2600651"/>
            <a:ext cx="1686454" cy="21544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100000"/>
              </a:lnSpc>
              <a:spcBef>
                <a:spcPts val="600"/>
              </a:spcBef>
              <a:spcAft>
                <a:spcPts val="0"/>
              </a:spcAft>
              <a:buClr>
                <a:srgbClr val="7F8FA9"/>
              </a:buClr>
              <a:buSzPct val="100000"/>
              <a:buFont typeface="Arial"/>
              <a:buNone/>
              <a:tabLst/>
              <a:defRPr/>
            </a:pP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Risque global</a:t>
            </a:r>
          </a:p>
        </p:txBody>
      </p:sp>
      <p:sp>
        <p:nvSpPr>
          <p:cNvPr id="311" name="Text Placeholder 3">
            <a:extLst>
              <a:ext uri="{FF2B5EF4-FFF2-40B4-BE49-F238E27FC236}">
                <a16:creationId xmlns:a16="http://schemas.microsoft.com/office/drawing/2014/main" id="{62167BA7-55D4-4116-AA6B-F1C0844FBA65}"/>
              </a:ext>
            </a:extLst>
          </p:cNvPr>
          <p:cNvSpPr txBox="1">
            <a:spLocks/>
          </p:cNvSpPr>
          <p:nvPr/>
        </p:nvSpPr>
        <p:spPr>
          <a:xfrm>
            <a:off x="4085335" y="2600651"/>
            <a:ext cx="1686454" cy="36785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85000"/>
              </a:lnSpc>
              <a:spcBef>
                <a:spcPts val="600"/>
              </a:spcBef>
              <a:spcAft>
                <a:spcPts val="0"/>
              </a:spcAft>
              <a:buClr>
                <a:srgbClr val="7F8FA9"/>
              </a:buClr>
              <a:buSzPct val="100000"/>
              <a:buFont typeface="Arial"/>
              <a:buNone/>
              <a:tabLst/>
              <a:defRPr/>
            </a:pP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Statut </a:t>
            </a:r>
            <a:b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b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immunologique</a:t>
            </a:r>
          </a:p>
        </p:txBody>
      </p:sp>
      <p:sp>
        <p:nvSpPr>
          <p:cNvPr id="312" name="Text Placeholder 3">
            <a:extLst>
              <a:ext uri="{FF2B5EF4-FFF2-40B4-BE49-F238E27FC236}">
                <a16:creationId xmlns:a16="http://schemas.microsoft.com/office/drawing/2014/main" id="{03297570-4142-466D-B48B-0493129F5524}"/>
              </a:ext>
            </a:extLst>
          </p:cNvPr>
          <p:cNvSpPr txBox="1">
            <a:spLocks/>
          </p:cNvSpPr>
          <p:nvPr/>
        </p:nvSpPr>
        <p:spPr>
          <a:xfrm>
            <a:off x="6747658" y="2600651"/>
            <a:ext cx="1967106" cy="36785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85000"/>
              </a:lnSpc>
              <a:spcBef>
                <a:spcPts val="600"/>
              </a:spcBef>
              <a:spcAft>
                <a:spcPts val="0"/>
              </a:spcAft>
              <a:buClr>
                <a:srgbClr val="7F8FA9"/>
              </a:buClr>
              <a:buSzPct val="100000"/>
              <a:buFont typeface="Arial"/>
              <a:buNone/>
              <a:tabLst/>
              <a:defRPr/>
            </a:pP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Affections </a:t>
            </a:r>
            <a:b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b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concomitantes</a:t>
            </a:r>
          </a:p>
        </p:txBody>
      </p:sp>
      <p:sp>
        <p:nvSpPr>
          <p:cNvPr id="313" name="Text Placeholder 3">
            <a:extLst>
              <a:ext uri="{FF2B5EF4-FFF2-40B4-BE49-F238E27FC236}">
                <a16:creationId xmlns:a16="http://schemas.microsoft.com/office/drawing/2014/main" id="{FCCA3A82-8F2D-4FBB-B5EF-E09082E6FED5}"/>
              </a:ext>
            </a:extLst>
          </p:cNvPr>
          <p:cNvSpPr txBox="1">
            <a:spLocks/>
          </p:cNvSpPr>
          <p:nvPr/>
        </p:nvSpPr>
        <p:spPr>
          <a:xfrm>
            <a:off x="9517491" y="2600651"/>
            <a:ext cx="1686454" cy="36785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80975" marR="0" indent="-1809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1pPr>
            <a:lvl2pPr marL="625475" marR="0" indent="-16827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2pPr>
            <a:lvl3pPr marL="1076325" marR="0" indent="-161925"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3pPr>
            <a:lvl4pPr marL="1525588" marR="0" indent="-1539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4pPr>
            <a:lvl5pPr marL="1970088" marR="0" indent="-141288" algn="l" defTabSz="457200" rtl="0" latinLnBrk="0">
              <a:lnSpc>
                <a:spcPct val="100000"/>
              </a:lnSpc>
              <a:spcBef>
                <a:spcPts val="600"/>
              </a:spcBef>
              <a:spcAft>
                <a:spcPts val="0"/>
              </a:spcAft>
              <a:buClr>
                <a:schemeClr val="accent4"/>
              </a:buClr>
              <a:buSzPct val="100000"/>
              <a:buFont typeface="Arial"/>
              <a:buChar char="•"/>
              <a:tabLst/>
              <a:defRPr sz="2000" b="0" i="0" u="none" strike="noStrike" cap="none" spc="0" baseline="0">
                <a:solidFill>
                  <a:schemeClr val="accent2"/>
                </a:solidFill>
                <a:uFillTx/>
                <a:latin typeface="Arial"/>
                <a:ea typeface="Arial"/>
                <a:cs typeface="Arial"/>
                <a:sym typeface="Arial"/>
              </a:defRPr>
            </a:lvl5pPr>
            <a:lvl6pPr marL="26060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6pPr>
            <a:lvl7pPr marL="3063238"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7pPr>
            <a:lvl8pPr marL="3520440" marR="0" indent="-320038"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
                <a:schemeClr val="accent4"/>
              </a:buClr>
              <a:buSzPct val="100000"/>
              <a:buFont typeface="Arial"/>
              <a:buChar char="•"/>
              <a:tabLst/>
              <a:defRPr sz="2800" b="0" i="0" u="none" strike="noStrike" cap="none" spc="0" baseline="0">
                <a:solidFill>
                  <a:schemeClr val="accent2"/>
                </a:solidFill>
                <a:uFillTx/>
                <a:latin typeface="Arial"/>
                <a:ea typeface="Arial"/>
                <a:cs typeface="Arial"/>
                <a:sym typeface="Arial"/>
              </a:defRPr>
            </a:lvl9pPr>
          </a:lstStyle>
          <a:p>
            <a:pPr marL="0" marR="0" lvl="0" indent="0" algn="ctr" defTabSz="457200" rtl="0" eaLnBrk="1" fontAlgn="auto" latinLnBrk="0" hangingPunct="1">
              <a:lnSpc>
                <a:spcPct val="85000"/>
              </a:lnSpc>
              <a:spcBef>
                <a:spcPts val="600"/>
              </a:spcBef>
              <a:spcAft>
                <a:spcPts val="0"/>
              </a:spcAft>
              <a:buClr>
                <a:srgbClr val="7F8FA9"/>
              </a:buClr>
              <a:buSzPct val="100000"/>
              <a:buFont typeface="Arial"/>
              <a:buNone/>
              <a:tabLst/>
              <a:defRPr/>
            </a:pPr>
            <a:r>
              <a:rPr lang="fr-FR" sz="1400" b="1">
                <a:solidFill>
                  <a:schemeClr val="tx1"/>
                </a:solidFill>
                <a:latin typeface="Calibri" panose="020F0502020204030204" pitchFamily="34" charset="0"/>
                <a:cs typeface="Calibri" panose="020F0502020204030204" pitchFamily="34" charset="0"/>
              </a:rPr>
              <a:t>D</a:t>
            </a:r>
            <a:r>
              <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rPr>
              <a:t>urée de </a:t>
            </a:r>
            <a:r>
              <a:rPr lang="fr-FR" sz="1400" b="1">
                <a:solidFill>
                  <a:schemeClr val="tx1"/>
                </a:solidFill>
                <a:latin typeface="Calibri" panose="020F0502020204030204" pitchFamily="34" charset="0"/>
                <a:cs typeface="Calibri" panose="020F0502020204030204" pitchFamily="34" charset="0"/>
              </a:rPr>
              <a:t>la douleur liée au zona</a:t>
            </a:r>
            <a:endParaRPr kumimoji="0" lang="fr-FR"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4194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437D4A7-5ECA-4357-BB53-5ED7F371F7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a:ea typeface="+mn-ea"/>
                <a:cs typeface="+mn-cs"/>
              </a:rPr>
              <a:t>* Par 1000 personnes-années.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555555"/>
                </a:solidFill>
                <a:effectLst/>
                <a:uLnTx/>
                <a:uFillTx/>
                <a:latin typeface="Calibri"/>
                <a:ea typeface="+mn-ea"/>
                <a:cs typeface="+mn-cs"/>
              </a:rPr>
              <a:t>† Définie comme ≥ 30 jours de douleur.</a:t>
            </a:r>
          </a:p>
          <a:p>
            <a:r>
              <a:rPr lang="en-US" sz="900">
                <a:latin typeface="Calibri"/>
              </a:rPr>
              <a:t>Harpaz R, </a:t>
            </a:r>
            <a:r>
              <a:rPr lang="en-US"/>
              <a:t>Ortega-Sanchez IR, Seward JF</a:t>
            </a:r>
            <a:r>
              <a:rPr lang="en-US" sz="900">
                <a:latin typeface="Calibri"/>
              </a:rPr>
              <a:t>; Advisory Committee on Immunization Practices (ACIP) Centers for Disease Control and Prevention (CDC). </a:t>
            </a:r>
            <a:r>
              <a:rPr lang="en-US" sz="900" i="1">
                <a:latin typeface="Calibri"/>
              </a:rPr>
              <a:t>MMWR </a:t>
            </a:r>
            <a:r>
              <a:rPr lang="en-US" sz="900" i="1" err="1">
                <a:latin typeface="Calibri"/>
              </a:rPr>
              <a:t>Recomm</a:t>
            </a:r>
            <a:r>
              <a:rPr lang="en-US" sz="900" i="1">
                <a:latin typeface="Calibri"/>
              </a:rPr>
              <a:t> Rep</a:t>
            </a:r>
            <a:r>
              <a:rPr lang="en-US" sz="900">
                <a:latin typeface="Calibri"/>
              </a:rPr>
              <a:t>. 2008;57(RR-5):1-30.</a:t>
            </a:r>
            <a:endParaRPr lang="fr-FR" sz="900">
              <a:latin typeface="Calibri" panose="020F0502020204030204" pitchFamily="34" charset="0"/>
            </a:endParaRPr>
          </a:p>
        </p:txBody>
      </p:sp>
      <p:sp>
        <p:nvSpPr>
          <p:cNvPr id="9" name="Slide Number Placeholder 8">
            <a:extLst>
              <a:ext uri="{FF2B5EF4-FFF2-40B4-BE49-F238E27FC236}">
                <a16:creationId xmlns:a16="http://schemas.microsoft.com/office/drawing/2014/main" id="{AA586680-24BF-4F84-926F-2477BDBEA48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89393D-23C3-F148-91BA-4F8B005EBEDD}"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71E32663-72BD-45CA-92D0-0BCFA0704D93}"/>
              </a:ext>
            </a:extLst>
          </p:cNvPr>
          <p:cNvSpPr txBox="1"/>
          <p:nvPr/>
        </p:nvSpPr>
        <p:spPr>
          <a:xfrm>
            <a:off x="2241868" y="1574579"/>
            <a:ext cx="770826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Taux* de zona et de névralgie post-herpétique (NPH)</a:t>
            </a:r>
            <a:r>
              <a:rPr kumimoji="0" lang="fr-CA" sz="18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fr-CA"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selon l’âge aux États-Unis</a:t>
            </a:r>
          </a:p>
        </p:txBody>
      </p:sp>
      <p:grpSp>
        <p:nvGrpSpPr>
          <p:cNvPr id="69" name="Group 68">
            <a:extLst>
              <a:ext uri="{FF2B5EF4-FFF2-40B4-BE49-F238E27FC236}">
                <a16:creationId xmlns:a16="http://schemas.microsoft.com/office/drawing/2014/main" id="{693015E0-9E22-4507-935E-D027F087C5D6}"/>
              </a:ext>
            </a:extLst>
          </p:cNvPr>
          <p:cNvGrpSpPr/>
          <p:nvPr/>
        </p:nvGrpSpPr>
        <p:grpSpPr>
          <a:xfrm>
            <a:off x="795866" y="2255928"/>
            <a:ext cx="10519833" cy="3778625"/>
            <a:chOff x="984344" y="2255928"/>
            <a:chExt cx="10090220" cy="3778625"/>
          </a:xfrm>
        </p:grpSpPr>
        <p:sp>
          <p:nvSpPr>
            <p:cNvPr id="7" name="TextBox 6">
              <a:extLst>
                <a:ext uri="{FF2B5EF4-FFF2-40B4-BE49-F238E27FC236}">
                  <a16:creationId xmlns:a16="http://schemas.microsoft.com/office/drawing/2014/main" id="{49356DA1-48ED-4C64-AA21-D221C4D1B676}"/>
                </a:ext>
              </a:extLst>
            </p:cNvPr>
            <p:cNvSpPr txBox="1"/>
            <p:nvPr/>
          </p:nvSpPr>
          <p:spPr>
            <a:xfrm rot="16200000">
              <a:off x="896532" y="3672495"/>
              <a:ext cx="483401" cy="30777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Taux</a:t>
              </a:r>
            </a:p>
          </p:txBody>
        </p:sp>
        <p:sp>
          <p:nvSpPr>
            <p:cNvPr id="5" name="Freeform: Shape 4">
              <a:extLst>
                <a:ext uri="{FF2B5EF4-FFF2-40B4-BE49-F238E27FC236}">
                  <a16:creationId xmlns:a16="http://schemas.microsoft.com/office/drawing/2014/main" id="{B3E0B495-D4A4-44B4-92FE-C23C7E4B1ED5}"/>
                </a:ext>
              </a:extLst>
            </p:cNvPr>
            <p:cNvSpPr/>
            <p:nvPr/>
          </p:nvSpPr>
          <p:spPr>
            <a:xfrm>
              <a:off x="1773767" y="2379133"/>
              <a:ext cx="9300797" cy="2971800"/>
            </a:xfrm>
            <a:custGeom>
              <a:avLst/>
              <a:gdLst>
                <a:gd name="connsiteX0" fmla="*/ 0 w 9541933"/>
                <a:gd name="connsiteY0" fmla="*/ 0 h 2971800"/>
                <a:gd name="connsiteX1" fmla="*/ 0 w 9541933"/>
                <a:gd name="connsiteY1" fmla="*/ 2971800 h 2971800"/>
                <a:gd name="connsiteX2" fmla="*/ 9541933 w 9541933"/>
                <a:gd name="connsiteY2" fmla="*/ 2971800 h 2971800"/>
              </a:gdLst>
              <a:ahLst/>
              <a:cxnLst>
                <a:cxn ang="0">
                  <a:pos x="connsiteX0" y="connsiteY0"/>
                </a:cxn>
                <a:cxn ang="0">
                  <a:pos x="connsiteX1" y="connsiteY1"/>
                </a:cxn>
                <a:cxn ang="0">
                  <a:pos x="connsiteX2" y="connsiteY2"/>
                </a:cxn>
              </a:cxnLst>
              <a:rect l="l" t="t" r="r" b="b"/>
              <a:pathLst>
                <a:path w="9541933" h="2971800">
                  <a:moveTo>
                    <a:pt x="0" y="0"/>
                  </a:moveTo>
                  <a:lnTo>
                    <a:pt x="0" y="2971800"/>
                  </a:lnTo>
                  <a:lnTo>
                    <a:pt x="9541933" y="297180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unito"/>
                <a:ea typeface="+mn-ea"/>
                <a:cs typeface="+mn-cs"/>
              </a:endParaRPr>
            </a:p>
          </p:txBody>
        </p:sp>
        <p:sp>
          <p:nvSpPr>
            <p:cNvPr id="10" name="TextBox 9">
              <a:extLst>
                <a:ext uri="{FF2B5EF4-FFF2-40B4-BE49-F238E27FC236}">
                  <a16:creationId xmlns:a16="http://schemas.microsoft.com/office/drawing/2014/main" id="{E97E9528-A8C3-4FE3-8773-ED84806AABC8}"/>
                </a:ext>
              </a:extLst>
            </p:cNvPr>
            <p:cNvSpPr txBox="1"/>
            <p:nvPr/>
          </p:nvSpPr>
          <p:spPr>
            <a:xfrm>
              <a:off x="1486226" y="5227822"/>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0</a:t>
              </a:r>
            </a:p>
          </p:txBody>
        </p:sp>
        <p:cxnSp>
          <p:nvCxnSpPr>
            <p:cNvPr id="11" name="Straight Connector 10">
              <a:extLst>
                <a:ext uri="{FF2B5EF4-FFF2-40B4-BE49-F238E27FC236}">
                  <a16:creationId xmlns:a16="http://schemas.microsoft.com/office/drawing/2014/main" id="{032583EC-0A35-4942-9D54-E9605430F717}"/>
                </a:ext>
              </a:extLst>
            </p:cNvPr>
            <p:cNvCxnSpPr/>
            <p:nvPr/>
          </p:nvCxnSpPr>
          <p:spPr>
            <a:xfrm>
              <a:off x="1694392" y="5350933"/>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Box 11">
              <a:extLst>
                <a:ext uri="{FF2B5EF4-FFF2-40B4-BE49-F238E27FC236}">
                  <a16:creationId xmlns:a16="http://schemas.microsoft.com/office/drawing/2014/main" id="{0DE294B5-2244-4EBC-8710-B30EC4C1C02B}"/>
                </a:ext>
              </a:extLst>
            </p:cNvPr>
            <p:cNvSpPr txBox="1"/>
            <p:nvPr/>
          </p:nvSpPr>
          <p:spPr>
            <a:xfrm>
              <a:off x="1486226" y="4957648"/>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cxnSp>
          <p:nvCxnSpPr>
            <p:cNvPr id="13" name="Straight Connector 12">
              <a:extLst>
                <a:ext uri="{FF2B5EF4-FFF2-40B4-BE49-F238E27FC236}">
                  <a16:creationId xmlns:a16="http://schemas.microsoft.com/office/drawing/2014/main" id="{739D235F-0EB2-4861-AA7A-AD73DDA1CE54}"/>
                </a:ext>
              </a:extLst>
            </p:cNvPr>
            <p:cNvCxnSpPr/>
            <p:nvPr/>
          </p:nvCxnSpPr>
          <p:spPr>
            <a:xfrm>
              <a:off x="1694392" y="5080759"/>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A7B61921-7510-4F04-AB36-84014398E140}"/>
                </a:ext>
              </a:extLst>
            </p:cNvPr>
            <p:cNvSpPr txBox="1"/>
            <p:nvPr/>
          </p:nvSpPr>
          <p:spPr>
            <a:xfrm>
              <a:off x="1486226" y="4687476"/>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cxnSp>
          <p:nvCxnSpPr>
            <p:cNvPr id="15" name="Straight Connector 14">
              <a:extLst>
                <a:ext uri="{FF2B5EF4-FFF2-40B4-BE49-F238E27FC236}">
                  <a16:creationId xmlns:a16="http://schemas.microsoft.com/office/drawing/2014/main" id="{8997627F-150F-4498-B449-54CF2CEF8A91}"/>
                </a:ext>
              </a:extLst>
            </p:cNvPr>
            <p:cNvCxnSpPr/>
            <p:nvPr/>
          </p:nvCxnSpPr>
          <p:spPr>
            <a:xfrm>
              <a:off x="1694392" y="4810587"/>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9928E472-2307-4ADD-895C-DC7CE44A9A37}"/>
                </a:ext>
              </a:extLst>
            </p:cNvPr>
            <p:cNvSpPr txBox="1"/>
            <p:nvPr/>
          </p:nvSpPr>
          <p:spPr>
            <a:xfrm>
              <a:off x="1486226" y="4417304"/>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cxnSp>
          <p:nvCxnSpPr>
            <p:cNvPr id="17" name="Straight Connector 16">
              <a:extLst>
                <a:ext uri="{FF2B5EF4-FFF2-40B4-BE49-F238E27FC236}">
                  <a16:creationId xmlns:a16="http://schemas.microsoft.com/office/drawing/2014/main" id="{C3219133-0A09-4012-AE64-C6496A47B7D2}"/>
                </a:ext>
              </a:extLst>
            </p:cNvPr>
            <p:cNvCxnSpPr/>
            <p:nvPr/>
          </p:nvCxnSpPr>
          <p:spPr>
            <a:xfrm>
              <a:off x="1694392" y="4540415"/>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97B0A933-B670-4592-A73D-8583BBE34B14}"/>
                </a:ext>
              </a:extLst>
            </p:cNvPr>
            <p:cNvSpPr txBox="1"/>
            <p:nvPr/>
          </p:nvSpPr>
          <p:spPr>
            <a:xfrm>
              <a:off x="1486226" y="4147132"/>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cxnSp>
          <p:nvCxnSpPr>
            <p:cNvPr id="19" name="Straight Connector 18">
              <a:extLst>
                <a:ext uri="{FF2B5EF4-FFF2-40B4-BE49-F238E27FC236}">
                  <a16:creationId xmlns:a16="http://schemas.microsoft.com/office/drawing/2014/main" id="{D4261509-CA59-400A-8DD5-0D764873BE35}"/>
                </a:ext>
              </a:extLst>
            </p:cNvPr>
            <p:cNvCxnSpPr/>
            <p:nvPr/>
          </p:nvCxnSpPr>
          <p:spPr>
            <a:xfrm>
              <a:off x="1694392" y="4270243"/>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00D83394-35D0-40BB-A2DD-A5890AAEC670}"/>
                </a:ext>
              </a:extLst>
            </p:cNvPr>
            <p:cNvSpPr txBox="1"/>
            <p:nvPr/>
          </p:nvSpPr>
          <p:spPr>
            <a:xfrm>
              <a:off x="1486226" y="3876960"/>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cxnSp>
          <p:nvCxnSpPr>
            <p:cNvPr id="21" name="Straight Connector 20">
              <a:extLst>
                <a:ext uri="{FF2B5EF4-FFF2-40B4-BE49-F238E27FC236}">
                  <a16:creationId xmlns:a16="http://schemas.microsoft.com/office/drawing/2014/main" id="{C2ECE835-887B-471A-9D5C-603960A5D78B}"/>
                </a:ext>
              </a:extLst>
            </p:cNvPr>
            <p:cNvCxnSpPr/>
            <p:nvPr/>
          </p:nvCxnSpPr>
          <p:spPr>
            <a:xfrm>
              <a:off x="1694392" y="4000071"/>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F6E690E5-7F7F-40AA-BE5A-74A381E75AD5}"/>
                </a:ext>
              </a:extLst>
            </p:cNvPr>
            <p:cNvSpPr txBox="1"/>
            <p:nvPr/>
          </p:nvSpPr>
          <p:spPr>
            <a:xfrm>
              <a:off x="1486226" y="3606788"/>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cxnSp>
          <p:nvCxnSpPr>
            <p:cNvPr id="23" name="Straight Connector 22">
              <a:extLst>
                <a:ext uri="{FF2B5EF4-FFF2-40B4-BE49-F238E27FC236}">
                  <a16:creationId xmlns:a16="http://schemas.microsoft.com/office/drawing/2014/main" id="{23935581-E626-4C6A-9C2A-C8AD2CF6EF92}"/>
                </a:ext>
              </a:extLst>
            </p:cNvPr>
            <p:cNvCxnSpPr/>
            <p:nvPr/>
          </p:nvCxnSpPr>
          <p:spPr>
            <a:xfrm>
              <a:off x="1694392" y="3729899"/>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CFC9B642-6681-4A15-A6A9-668138E8F414}"/>
                </a:ext>
              </a:extLst>
            </p:cNvPr>
            <p:cNvSpPr txBox="1"/>
            <p:nvPr/>
          </p:nvSpPr>
          <p:spPr>
            <a:xfrm>
              <a:off x="1486226" y="3336616"/>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a:t>
              </a:r>
            </a:p>
          </p:txBody>
        </p:sp>
        <p:cxnSp>
          <p:nvCxnSpPr>
            <p:cNvPr id="25" name="Straight Connector 24">
              <a:extLst>
                <a:ext uri="{FF2B5EF4-FFF2-40B4-BE49-F238E27FC236}">
                  <a16:creationId xmlns:a16="http://schemas.microsoft.com/office/drawing/2014/main" id="{022511DD-3035-4683-9C83-1B468F12A122}"/>
                </a:ext>
              </a:extLst>
            </p:cNvPr>
            <p:cNvCxnSpPr/>
            <p:nvPr/>
          </p:nvCxnSpPr>
          <p:spPr>
            <a:xfrm>
              <a:off x="1694392" y="3459727"/>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4996B9FC-7F4F-4803-B76A-CF5A29B3D708}"/>
                </a:ext>
              </a:extLst>
            </p:cNvPr>
            <p:cNvSpPr txBox="1"/>
            <p:nvPr/>
          </p:nvSpPr>
          <p:spPr>
            <a:xfrm>
              <a:off x="1486226" y="3066444"/>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a:t>
              </a:r>
            </a:p>
          </p:txBody>
        </p:sp>
        <p:cxnSp>
          <p:nvCxnSpPr>
            <p:cNvPr id="27" name="Straight Connector 26">
              <a:extLst>
                <a:ext uri="{FF2B5EF4-FFF2-40B4-BE49-F238E27FC236}">
                  <a16:creationId xmlns:a16="http://schemas.microsoft.com/office/drawing/2014/main" id="{3DA81D69-5132-4FD1-A6CC-94C6F4DF775F}"/>
                </a:ext>
              </a:extLst>
            </p:cNvPr>
            <p:cNvCxnSpPr/>
            <p:nvPr/>
          </p:nvCxnSpPr>
          <p:spPr>
            <a:xfrm>
              <a:off x="1694392" y="3189555"/>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id="{C1FAAC1C-1183-4E86-9074-08DF652475F4}"/>
                </a:ext>
              </a:extLst>
            </p:cNvPr>
            <p:cNvSpPr txBox="1"/>
            <p:nvPr/>
          </p:nvSpPr>
          <p:spPr>
            <a:xfrm>
              <a:off x="1486226" y="2796272"/>
              <a:ext cx="104196"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9</a:t>
              </a:r>
            </a:p>
          </p:txBody>
        </p:sp>
        <p:cxnSp>
          <p:nvCxnSpPr>
            <p:cNvPr id="29" name="Straight Connector 28">
              <a:extLst>
                <a:ext uri="{FF2B5EF4-FFF2-40B4-BE49-F238E27FC236}">
                  <a16:creationId xmlns:a16="http://schemas.microsoft.com/office/drawing/2014/main" id="{8E3CA3D0-6372-4EF1-8244-1E1090858904}"/>
                </a:ext>
              </a:extLst>
            </p:cNvPr>
            <p:cNvCxnSpPr/>
            <p:nvPr/>
          </p:nvCxnSpPr>
          <p:spPr>
            <a:xfrm>
              <a:off x="1694392" y="2919383"/>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0" name="TextBox 29">
              <a:extLst>
                <a:ext uri="{FF2B5EF4-FFF2-40B4-BE49-F238E27FC236}">
                  <a16:creationId xmlns:a16="http://schemas.microsoft.com/office/drawing/2014/main" id="{672156CC-150F-4F44-BDD1-2AFE7DD13E6E}"/>
                </a:ext>
              </a:extLst>
            </p:cNvPr>
            <p:cNvSpPr txBox="1"/>
            <p:nvPr/>
          </p:nvSpPr>
          <p:spPr>
            <a:xfrm>
              <a:off x="1382031" y="2526100"/>
              <a:ext cx="208391"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a:t>
              </a:r>
            </a:p>
          </p:txBody>
        </p:sp>
        <p:cxnSp>
          <p:nvCxnSpPr>
            <p:cNvPr id="31" name="Straight Connector 30">
              <a:extLst>
                <a:ext uri="{FF2B5EF4-FFF2-40B4-BE49-F238E27FC236}">
                  <a16:creationId xmlns:a16="http://schemas.microsoft.com/office/drawing/2014/main" id="{6AD822A1-1850-4AFC-AEFA-DAD18115681A}"/>
                </a:ext>
              </a:extLst>
            </p:cNvPr>
            <p:cNvCxnSpPr/>
            <p:nvPr/>
          </p:nvCxnSpPr>
          <p:spPr>
            <a:xfrm>
              <a:off x="1694392" y="2649211"/>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TextBox 31">
              <a:extLst>
                <a:ext uri="{FF2B5EF4-FFF2-40B4-BE49-F238E27FC236}">
                  <a16:creationId xmlns:a16="http://schemas.microsoft.com/office/drawing/2014/main" id="{1DF7A35D-8605-437D-9F28-34C55C64B4EA}"/>
                </a:ext>
              </a:extLst>
            </p:cNvPr>
            <p:cNvSpPr txBox="1"/>
            <p:nvPr/>
          </p:nvSpPr>
          <p:spPr>
            <a:xfrm>
              <a:off x="1382031" y="2255928"/>
              <a:ext cx="208391" cy="246221"/>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a:t>
              </a:r>
            </a:p>
          </p:txBody>
        </p:sp>
        <p:cxnSp>
          <p:nvCxnSpPr>
            <p:cNvPr id="33" name="Straight Connector 32">
              <a:extLst>
                <a:ext uri="{FF2B5EF4-FFF2-40B4-BE49-F238E27FC236}">
                  <a16:creationId xmlns:a16="http://schemas.microsoft.com/office/drawing/2014/main" id="{AFCB73D7-DCE3-494C-8FC1-C776F6322C76}"/>
                </a:ext>
              </a:extLst>
            </p:cNvPr>
            <p:cNvCxnSpPr/>
            <p:nvPr/>
          </p:nvCxnSpPr>
          <p:spPr>
            <a:xfrm>
              <a:off x="1694392" y="2379039"/>
              <a:ext cx="79375"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4" name="TextBox 33">
              <a:extLst>
                <a:ext uri="{FF2B5EF4-FFF2-40B4-BE49-F238E27FC236}">
                  <a16:creationId xmlns:a16="http://schemas.microsoft.com/office/drawing/2014/main" id="{270FBD64-481C-492C-B0B6-7396BBE68BC9}"/>
                </a:ext>
              </a:extLst>
            </p:cNvPr>
            <p:cNvSpPr txBox="1"/>
            <p:nvPr/>
          </p:nvSpPr>
          <p:spPr>
            <a:xfrm>
              <a:off x="2477646"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20</a:t>
              </a:r>
            </a:p>
          </p:txBody>
        </p:sp>
        <p:cxnSp>
          <p:nvCxnSpPr>
            <p:cNvPr id="36" name="Straight Connector 35">
              <a:extLst>
                <a:ext uri="{FF2B5EF4-FFF2-40B4-BE49-F238E27FC236}">
                  <a16:creationId xmlns:a16="http://schemas.microsoft.com/office/drawing/2014/main" id="{DD5866B7-3D9A-4CFE-9B23-551ADAD44404}"/>
                </a:ext>
              </a:extLst>
            </p:cNvPr>
            <p:cNvCxnSpPr/>
            <p:nvPr/>
          </p:nvCxnSpPr>
          <p:spPr>
            <a:xfrm>
              <a:off x="2583957"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id="{1D222C4E-09BA-40BD-8BD8-D2EFCF2FA8A0}"/>
                </a:ext>
              </a:extLst>
            </p:cNvPr>
            <p:cNvSpPr txBox="1"/>
            <p:nvPr/>
          </p:nvSpPr>
          <p:spPr>
            <a:xfrm>
              <a:off x="3745721"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30</a:t>
              </a:r>
            </a:p>
          </p:txBody>
        </p:sp>
        <p:cxnSp>
          <p:nvCxnSpPr>
            <p:cNvPr id="38" name="Straight Connector 37">
              <a:extLst>
                <a:ext uri="{FF2B5EF4-FFF2-40B4-BE49-F238E27FC236}">
                  <a16:creationId xmlns:a16="http://schemas.microsoft.com/office/drawing/2014/main" id="{90A6AD56-C76B-47F6-B4B3-35BD81918F99}"/>
                </a:ext>
              </a:extLst>
            </p:cNvPr>
            <p:cNvCxnSpPr/>
            <p:nvPr/>
          </p:nvCxnSpPr>
          <p:spPr>
            <a:xfrm>
              <a:off x="3852032"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C85ECB1A-4641-4895-8300-1F5EA052D5BD}"/>
                </a:ext>
              </a:extLst>
            </p:cNvPr>
            <p:cNvSpPr txBox="1"/>
            <p:nvPr/>
          </p:nvSpPr>
          <p:spPr>
            <a:xfrm>
              <a:off x="5013796"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40</a:t>
              </a:r>
            </a:p>
          </p:txBody>
        </p:sp>
        <p:cxnSp>
          <p:nvCxnSpPr>
            <p:cNvPr id="40" name="Straight Connector 39">
              <a:extLst>
                <a:ext uri="{FF2B5EF4-FFF2-40B4-BE49-F238E27FC236}">
                  <a16:creationId xmlns:a16="http://schemas.microsoft.com/office/drawing/2014/main" id="{2256DBF8-F611-476A-A2F5-C609D82A0E45}"/>
                </a:ext>
              </a:extLst>
            </p:cNvPr>
            <p:cNvCxnSpPr/>
            <p:nvPr/>
          </p:nvCxnSpPr>
          <p:spPr>
            <a:xfrm>
              <a:off x="5120107"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id="{B0974D46-ED39-4383-A0A8-05BA704DD2A2}"/>
                </a:ext>
              </a:extLst>
            </p:cNvPr>
            <p:cNvSpPr txBox="1"/>
            <p:nvPr/>
          </p:nvSpPr>
          <p:spPr>
            <a:xfrm>
              <a:off x="6281871"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50</a:t>
              </a:r>
            </a:p>
          </p:txBody>
        </p:sp>
        <p:cxnSp>
          <p:nvCxnSpPr>
            <p:cNvPr id="42" name="Straight Connector 41">
              <a:extLst>
                <a:ext uri="{FF2B5EF4-FFF2-40B4-BE49-F238E27FC236}">
                  <a16:creationId xmlns:a16="http://schemas.microsoft.com/office/drawing/2014/main" id="{11B933A9-C6FF-48F2-9D7A-6A89F4492E5E}"/>
                </a:ext>
              </a:extLst>
            </p:cNvPr>
            <p:cNvCxnSpPr/>
            <p:nvPr/>
          </p:nvCxnSpPr>
          <p:spPr>
            <a:xfrm>
              <a:off x="6388182"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id="{CFD55993-DDD9-48C3-952D-2333343CAFC4}"/>
                </a:ext>
              </a:extLst>
            </p:cNvPr>
            <p:cNvSpPr txBox="1"/>
            <p:nvPr/>
          </p:nvSpPr>
          <p:spPr>
            <a:xfrm>
              <a:off x="7549946"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60</a:t>
              </a:r>
            </a:p>
          </p:txBody>
        </p:sp>
        <p:cxnSp>
          <p:nvCxnSpPr>
            <p:cNvPr id="44" name="Straight Connector 43">
              <a:extLst>
                <a:ext uri="{FF2B5EF4-FFF2-40B4-BE49-F238E27FC236}">
                  <a16:creationId xmlns:a16="http://schemas.microsoft.com/office/drawing/2014/main" id="{71DA580E-0B99-4A78-B238-529E68547276}"/>
                </a:ext>
              </a:extLst>
            </p:cNvPr>
            <p:cNvCxnSpPr/>
            <p:nvPr/>
          </p:nvCxnSpPr>
          <p:spPr>
            <a:xfrm>
              <a:off x="7656257"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99046120-11E3-4CBC-95FA-37E787A7EDC4}"/>
                </a:ext>
              </a:extLst>
            </p:cNvPr>
            <p:cNvSpPr txBox="1"/>
            <p:nvPr/>
          </p:nvSpPr>
          <p:spPr>
            <a:xfrm>
              <a:off x="8818021" y="5469123"/>
              <a:ext cx="208390"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70</a:t>
              </a:r>
            </a:p>
          </p:txBody>
        </p:sp>
        <p:cxnSp>
          <p:nvCxnSpPr>
            <p:cNvPr id="46" name="Straight Connector 45">
              <a:extLst>
                <a:ext uri="{FF2B5EF4-FFF2-40B4-BE49-F238E27FC236}">
                  <a16:creationId xmlns:a16="http://schemas.microsoft.com/office/drawing/2014/main" id="{682565A6-F314-4978-84A3-9DEED5FCC484}"/>
                </a:ext>
              </a:extLst>
            </p:cNvPr>
            <p:cNvCxnSpPr/>
            <p:nvPr/>
          </p:nvCxnSpPr>
          <p:spPr>
            <a:xfrm>
              <a:off x="8924332"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FE07413C-6488-4DEC-9C71-80F25E81806F}"/>
                </a:ext>
              </a:extLst>
            </p:cNvPr>
            <p:cNvSpPr txBox="1"/>
            <p:nvPr/>
          </p:nvSpPr>
          <p:spPr>
            <a:xfrm>
              <a:off x="10034802" y="5469123"/>
              <a:ext cx="310984" cy="24622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80</a:t>
              </a:r>
            </a:p>
          </p:txBody>
        </p:sp>
        <p:cxnSp>
          <p:nvCxnSpPr>
            <p:cNvPr id="48" name="Straight Connector 47">
              <a:extLst>
                <a:ext uri="{FF2B5EF4-FFF2-40B4-BE49-F238E27FC236}">
                  <a16:creationId xmlns:a16="http://schemas.microsoft.com/office/drawing/2014/main" id="{6D76E2F4-398D-4246-8EAA-9F4E07F88BE0}"/>
                </a:ext>
              </a:extLst>
            </p:cNvPr>
            <p:cNvCxnSpPr/>
            <p:nvPr/>
          </p:nvCxnSpPr>
          <p:spPr>
            <a:xfrm>
              <a:off x="10192410" y="5350932"/>
              <a:ext cx="0" cy="84328"/>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a16="http://schemas.microsoft.com/office/drawing/2014/main" id="{DA140D68-DF86-4F24-B6B0-04DBD849467A}"/>
                </a:ext>
              </a:extLst>
            </p:cNvPr>
            <p:cNvSpPr txBox="1"/>
            <p:nvPr/>
          </p:nvSpPr>
          <p:spPr>
            <a:xfrm>
              <a:off x="5918536" y="5726776"/>
              <a:ext cx="935064" cy="30777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Âge (ans)</a:t>
              </a:r>
            </a:p>
          </p:txBody>
        </p:sp>
        <p:grpSp>
          <p:nvGrpSpPr>
            <p:cNvPr id="68" name="Group 67">
              <a:extLst>
                <a:ext uri="{FF2B5EF4-FFF2-40B4-BE49-F238E27FC236}">
                  <a16:creationId xmlns:a16="http://schemas.microsoft.com/office/drawing/2014/main" id="{21A0052F-B67D-4FE9-B1EA-CBA7795638F2}"/>
                </a:ext>
              </a:extLst>
            </p:cNvPr>
            <p:cNvGrpSpPr/>
            <p:nvPr/>
          </p:nvGrpSpPr>
          <p:grpSpPr>
            <a:xfrm>
              <a:off x="2336976" y="2361324"/>
              <a:ext cx="792550" cy="534652"/>
              <a:chOff x="2336976" y="2361324"/>
              <a:chExt cx="792550" cy="534652"/>
            </a:xfrm>
          </p:grpSpPr>
          <p:sp>
            <p:nvSpPr>
              <p:cNvPr id="50" name="TextBox 49">
                <a:extLst>
                  <a:ext uri="{FF2B5EF4-FFF2-40B4-BE49-F238E27FC236}">
                    <a16:creationId xmlns:a16="http://schemas.microsoft.com/office/drawing/2014/main" id="{F5EB6715-D8ED-44CB-9050-88BC8A41D323}"/>
                  </a:ext>
                </a:extLst>
              </p:cNvPr>
              <p:cNvSpPr txBox="1"/>
              <p:nvPr/>
            </p:nvSpPr>
            <p:spPr>
              <a:xfrm>
                <a:off x="2607908" y="2361324"/>
                <a:ext cx="521618"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Zona</a:t>
                </a:r>
              </a:p>
            </p:txBody>
          </p:sp>
          <p:sp>
            <p:nvSpPr>
              <p:cNvPr id="51" name="TextBox 50">
                <a:extLst>
                  <a:ext uri="{FF2B5EF4-FFF2-40B4-BE49-F238E27FC236}">
                    <a16:creationId xmlns:a16="http://schemas.microsoft.com/office/drawing/2014/main" id="{BC1FC185-347C-4B65-879E-335D72B66AAE}"/>
                  </a:ext>
                </a:extLst>
              </p:cNvPr>
              <p:cNvSpPr txBox="1"/>
              <p:nvPr/>
            </p:nvSpPr>
            <p:spPr>
              <a:xfrm>
                <a:off x="2607908" y="2649755"/>
                <a:ext cx="352097"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NPH</a:t>
                </a:r>
              </a:p>
            </p:txBody>
          </p:sp>
          <p:sp>
            <p:nvSpPr>
              <p:cNvPr id="52" name="Rectangle 51">
                <a:extLst>
                  <a:ext uri="{FF2B5EF4-FFF2-40B4-BE49-F238E27FC236}">
                    <a16:creationId xmlns:a16="http://schemas.microsoft.com/office/drawing/2014/main" id="{D8CDF0F1-CA19-4912-BFD8-DF6506111C8F}"/>
                  </a:ext>
                </a:extLst>
              </p:cNvPr>
              <p:cNvSpPr/>
              <p:nvPr/>
            </p:nvSpPr>
            <p:spPr>
              <a:xfrm>
                <a:off x="2336976" y="2405604"/>
                <a:ext cx="17145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a:extLst>
                  <a:ext uri="{FF2B5EF4-FFF2-40B4-BE49-F238E27FC236}">
                    <a16:creationId xmlns:a16="http://schemas.microsoft.com/office/drawing/2014/main" id="{C1907E08-C773-408B-A5CE-3E38C8C2D3A2}"/>
                  </a:ext>
                </a:extLst>
              </p:cNvPr>
              <p:cNvSpPr/>
              <p:nvPr/>
            </p:nvSpPr>
            <p:spPr>
              <a:xfrm>
                <a:off x="2336976" y="2687140"/>
                <a:ext cx="17145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54" name="Rectangle 53">
              <a:extLst>
                <a:ext uri="{FF2B5EF4-FFF2-40B4-BE49-F238E27FC236}">
                  <a16:creationId xmlns:a16="http://schemas.microsoft.com/office/drawing/2014/main" id="{5F3E54CF-AC1D-40A4-A65F-D3C0BA8E7890}"/>
                </a:ext>
              </a:extLst>
            </p:cNvPr>
            <p:cNvSpPr/>
            <p:nvPr/>
          </p:nvSpPr>
          <p:spPr>
            <a:xfrm>
              <a:off x="2028519" y="5005570"/>
              <a:ext cx="1101008" cy="342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5" name="Rectangle 54">
              <a:extLst>
                <a:ext uri="{FF2B5EF4-FFF2-40B4-BE49-F238E27FC236}">
                  <a16:creationId xmlns:a16="http://schemas.microsoft.com/office/drawing/2014/main" id="{EEE8B6C5-F47C-4F66-97F8-2B580EA83F2E}"/>
                </a:ext>
              </a:extLst>
            </p:cNvPr>
            <p:cNvSpPr/>
            <p:nvPr/>
          </p:nvSpPr>
          <p:spPr>
            <a:xfrm>
              <a:off x="3296591" y="5320437"/>
              <a:ext cx="1101008" cy="27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Rectangle 55">
              <a:extLst>
                <a:ext uri="{FF2B5EF4-FFF2-40B4-BE49-F238E27FC236}">
                  <a16:creationId xmlns:a16="http://schemas.microsoft.com/office/drawing/2014/main" id="{B8041E80-C50F-4966-ADBB-99B681C80F89}"/>
                </a:ext>
              </a:extLst>
            </p:cNvPr>
            <p:cNvSpPr/>
            <p:nvPr/>
          </p:nvSpPr>
          <p:spPr>
            <a:xfrm>
              <a:off x="3296591" y="4914901"/>
              <a:ext cx="1101008" cy="40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8" name="Rectangle 57">
              <a:extLst>
                <a:ext uri="{FF2B5EF4-FFF2-40B4-BE49-F238E27FC236}">
                  <a16:creationId xmlns:a16="http://schemas.microsoft.com/office/drawing/2014/main" id="{8C376976-07AD-4D6E-9706-F1553EF6B151}"/>
                </a:ext>
              </a:extLst>
            </p:cNvPr>
            <p:cNvSpPr/>
            <p:nvPr/>
          </p:nvSpPr>
          <p:spPr>
            <a:xfrm>
              <a:off x="4564668" y="5272617"/>
              <a:ext cx="1101008" cy="75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9" name="Rectangle 58">
              <a:extLst>
                <a:ext uri="{FF2B5EF4-FFF2-40B4-BE49-F238E27FC236}">
                  <a16:creationId xmlns:a16="http://schemas.microsoft.com/office/drawing/2014/main" id="{CA7FA0DD-1B01-4BCF-BA4C-2717F570CD08}"/>
                </a:ext>
              </a:extLst>
            </p:cNvPr>
            <p:cNvSpPr/>
            <p:nvPr/>
          </p:nvSpPr>
          <p:spPr>
            <a:xfrm>
              <a:off x="4564668" y="4783667"/>
              <a:ext cx="1101008" cy="489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0" name="Rectangle 59">
              <a:extLst>
                <a:ext uri="{FF2B5EF4-FFF2-40B4-BE49-F238E27FC236}">
                  <a16:creationId xmlns:a16="http://schemas.microsoft.com/office/drawing/2014/main" id="{E5095BF4-B219-45B9-952E-E92CE1A76718}"/>
                </a:ext>
              </a:extLst>
            </p:cNvPr>
            <p:cNvSpPr/>
            <p:nvPr/>
          </p:nvSpPr>
          <p:spPr>
            <a:xfrm>
              <a:off x="5834171" y="5213350"/>
              <a:ext cx="1101008" cy="134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1" name="Rectangle 60">
              <a:extLst>
                <a:ext uri="{FF2B5EF4-FFF2-40B4-BE49-F238E27FC236}">
                  <a16:creationId xmlns:a16="http://schemas.microsoft.com/office/drawing/2014/main" id="{C1ADB3BA-17C3-4E29-AA44-8EA14FDAD084}"/>
                </a:ext>
              </a:extLst>
            </p:cNvPr>
            <p:cNvSpPr/>
            <p:nvPr/>
          </p:nvSpPr>
          <p:spPr>
            <a:xfrm>
              <a:off x="5834171" y="4226983"/>
              <a:ext cx="1101008" cy="987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2" name="Rectangle 61">
              <a:extLst>
                <a:ext uri="{FF2B5EF4-FFF2-40B4-BE49-F238E27FC236}">
                  <a16:creationId xmlns:a16="http://schemas.microsoft.com/office/drawing/2014/main" id="{D866F7E4-04A8-4D4E-940B-4D79AADFC24A}"/>
                </a:ext>
              </a:extLst>
            </p:cNvPr>
            <p:cNvSpPr/>
            <p:nvPr/>
          </p:nvSpPr>
          <p:spPr>
            <a:xfrm>
              <a:off x="7105068" y="5075768"/>
              <a:ext cx="1101008" cy="272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3" name="Rectangle 62">
              <a:extLst>
                <a:ext uri="{FF2B5EF4-FFF2-40B4-BE49-F238E27FC236}">
                  <a16:creationId xmlns:a16="http://schemas.microsoft.com/office/drawing/2014/main" id="{2CF508A7-0BDF-4D4C-9AEF-E48831BF0DDB}"/>
                </a:ext>
              </a:extLst>
            </p:cNvPr>
            <p:cNvSpPr/>
            <p:nvPr/>
          </p:nvSpPr>
          <p:spPr>
            <a:xfrm>
              <a:off x="7105068" y="3752351"/>
              <a:ext cx="1101008" cy="1326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4" name="Rectangle 63">
              <a:extLst>
                <a:ext uri="{FF2B5EF4-FFF2-40B4-BE49-F238E27FC236}">
                  <a16:creationId xmlns:a16="http://schemas.microsoft.com/office/drawing/2014/main" id="{266091F8-F840-478C-8945-E40C76142800}"/>
                </a:ext>
              </a:extLst>
            </p:cNvPr>
            <p:cNvSpPr/>
            <p:nvPr/>
          </p:nvSpPr>
          <p:spPr>
            <a:xfrm>
              <a:off x="8375256" y="4669367"/>
              <a:ext cx="1101008" cy="678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5" name="Rectangle 64">
              <a:extLst>
                <a:ext uri="{FF2B5EF4-FFF2-40B4-BE49-F238E27FC236}">
                  <a16:creationId xmlns:a16="http://schemas.microsoft.com/office/drawing/2014/main" id="{C0D45F1C-575F-4576-BC7D-5E13FB9EDBF3}"/>
                </a:ext>
              </a:extLst>
            </p:cNvPr>
            <p:cNvSpPr/>
            <p:nvPr/>
          </p:nvSpPr>
          <p:spPr>
            <a:xfrm>
              <a:off x="8375256" y="3058583"/>
              <a:ext cx="1101008" cy="1610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6" name="Rectangle 65">
              <a:extLst>
                <a:ext uri="{FF2B5EF4-FFF2-40B4-BE49-F238E27FC236}">
                  <a16:creationId xmlns:a16="http://schemas.microsoft.com/office/drawing/2014/main" id="{66A4DD36-6E6C-4477-A5DA-088F3A7789FE}"/>
                </a:ext>
              </a:extLst>
            </p:cNvPr>
            <p:cNvSpPr/>
            <p:nvPr/>
          </p:nvSpPr>
          <p:spPr>
            <a:xfrm>
              <a:off x="9641545" y="4402667"/>
              <a:ext cx="1101008" cy="945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7" name="Rectangle 66">
              <a:extLst>
                <a:ext uri="{FF2B5EF4-FFF2-40B4-BE49-F238E27FC236}">
                  <a16:creationId xmlns:a16="http://schemas.microsoft.com/office/drawing/2014/main" id="{641380B9-0157-4ED5-9646-00BBA262CA46}"/>
                </a:ext>
              </a:extLst>
            </p:cNvPr>
            <p:cNvSpPr/>
            <p:nvPr/>
          </p:nvSpPr>
          <p:spPr>
            <a:xfrm>
              <a:off x="9641545" y="2504017"/>
              <a:ext cx="1101008" cy="1901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 name="Titre 1">
            <a:extLst>
              <a:ext uri="{FF2B5EF4-FFF2-40B4-BE49-F238E27FC236}">
                <a16:creationId xmlns:a16="http://schemas.microsoft.com/office/drawing/2014/main" id="{A3BCB3A4-60C9-69B5-60FC-9E92B0FAA9EE}"/>
              </a:ext>
            </a:extLst>
          </p:cNvPr>
          <p:cNvSpPr>
            <a:spLocks noGrp="1"/>
          </p:cNvSpPr>
          <p:nvPr>
            <p:ph type="title"/>
          </p:nvPr>
        </p:nvSpPr>
        <p:spPr>
          <a:xfrm>
            <a:off x="743585" y="151765"/>
            <a:ext cx="10485438" cy="1046163"/>
          </a:xfrm>
        </p:spPr>
        <p:txBody>
          <a:bodyPr vert="horz" lIns="91440" tIns="45720" rIns="91440" bIns="45720" rtlCol="0" anchor="ctr">
            <a:noAutofit/>
          </a:bodyPr>
          <a:lstStyle/>
          <a:p>
            <a:r>
              <a:rPr lang="fr-CA" sz="3200"/>
              <a:t>Le déclin de l’immunité cellulaire en lien avec l’âge </a:t>
            </a:r>
            <a:br>
              <a:rPr lang="fr-CA" sz="3200"/>
            </a:br>
            <a:r>
              <a:rPr lang="fr-CA" sz="3200"/>
              <a:t>est associé avec une augmentation du risque de zona</a:t>
            </a:r>
            <a:endParaRPr lang="fr-FR" sz="3200"/>
          </a:p>
        </p:txBody>
      </p:sp>
    </p:spTree>
    <p:extLst>
      <p:ext uri="{BB962C8B-B14F-4D97-AF65-F5344CB8AC3E}">
        <p14:creationId xmlns:p14="http://schemas.microsoft.com/office/powerpoint/2010/main" val="3601267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 name="Title 4"/>
          <p:cNvSpPr txBox="1">
            <a:spLocks noGrp="1"/>
          </p:cNvSpPr>
          <p:nvPr>
            <p:ph type="title"/>
            <p:custDataLst>
              <p:tags r:id="rId1"/>
            </p:custDataLst>
          </p:nvPr>
        </p:nvSpPr>
        <p:spPr>
          <a:xfrm>
            <a:off x="733829" y="161365"/>
            <a:ext cx="10485120" cy="1046468"/>
          </a:xfrm>
        </p:spPr>
        <p:txBody>
          <a:bodyPr>
            <a:normAutofit/>
          </a:bodyPr>
          <a:lstStyle>
            <a:lvl1pPr>
              <a:defRPr>
                <a:solidFill>
                  <a:srgbClr val="211C69"/>
                </a:solidFill>
              </a:defRPr>
            </a:lvl1pPr>
          </a:lstStyle>
          <a:p>
            <a:r>
              <a:rPr lang="fr-FR">
                <a:solidFill>
                  <a:schemeClr val="bg1"/>
                </a:solidFill>
              </a:rPr>
              <a:t>Dans le cas d’un épisode antérieur de zona</a:t>
            </a:r>
          </a:p>
        </p:txBody>
      </p:sp>
      <p:sp>
        <p:nvSpPr>
          <p:cNvPr id="10" name="Slide Number Placeholder 9">
            <a:extLst>
              <a:ext uri="{FF2B5EF4-FFF2-40B4-BE49-F238E27FC236}">
                <a16:creationId xmlns:a16="http://schemas.microsoft.com/office/drawing/2014/main" id="{BD444178-ABE4-455C-BF89-E19BD39AD34E}"/>
              </a:ext>
            </a:extLst>
          </p:cNvPr>
          <p:cNvSpPr>
            <a:spLocks noGrp="1"/>
          </p:cNvSpPr>
          <p:nvPr>
            <p:ph type="sldNum" sz="quarter" idx="12"/>
          </p:nvPr>
        </p:nvSpPr>
        <p:spPr/>
        <p:txBody>
          <a:bodyPr/>
          <a:lstStyle/>
          <a:p>
            <a:fld id="{2789393D-23C3-F148-91BA-4F8B005EBEDD}" type="slidenum">
              <a:rPr lang="en-US" smtClean="0"/>
              <a:pPr/>
              <a:t>68</a:t>
            </a:fld>
            <a:endParaRPr lang="en-US"/>
          </a:p>
        </p:txBody>
      </p:sp>
      <p:sp>
        <p:nvSpPr>
          <p:cNvPr id="11" name="Content Placeholder 5">
            <a:extLst>
              <a:ext uri="{FF2B5EF4-FFF2-40B4-BE49-F238E27FC236}">
                <a16:creationId xmlns:a16="http://schemas.microsoft.com/office/drawing/2014/main" id="{36550597-251A-4D3D-9543-FD38E32A009D}"/>
              </a:ext>
            </a:extLst>
          </p:cNvPr>
          <p:cNvSpPr txBox="1">
            <a:spLocks noGrp="1"/>
          </p:cNvSpPr>
          <p:nvPr>
            <p:ph idx="1"/>
            <p:custDataLst>
              <p:tags r:id="rId2"/>
            </p:custDataLst>
          </p:nvPr>
        </p:nvSpPr>
        <p:spPr>
          <a:xfrm>
            <a:off x="1971040" y="2101005"/>
            <a:ext cx="9060375" cy="3486995"/>
          </a:xfrm>
        </p:spPr>
        <p:txBody>
          <a:bodyPr vert="horz" lIns="91440" tIns="45720" rIns="91440" bIns="45720" rtlCol="0" anchor="t">
            <a:noAutofit/>
          </a:bodyPr>
          <a:lstStyle/>
          <a:p>
            <a:pPr marL="0" indent="0">
              <a:spcAft>
                <a:spcPts val="3600"/>
              </a:spcAft>
              <a:buNone/>
            </a:pPr>
            <a:r>
              <a:rPr lang="fr-FR" sz="2400"/>
              <a:t>L’administration des 2 doses du VRZ (Zona-SU) peut être envisagée </a:t>
            </a:r>
            <a:br>
              <a:rPr lang="fr-FR" sz="2400"/>
            </a:br>
            <a:r>
              <a:rPr lang="fr-FR" sz="2400" b="1">
                <a:solidFill>
                  <a:schemeClr val="accent2"/>
                </a:solidFill>
              </a:rPr>
              <a:t>au moins 1 an après l’épisode de zona</a:t>
            </a:r>
            <a:r>
              <a:rPr lang="fr-FR" sz="2400"/>
              <a:t> (recommandation discrétionnaire du CCNI)</a:t>
            </a:r>
          </a:p>
          <a:p>
            <a:pPr marL="0" indent="0">
              <a:spcAft>
                <a:spcPts val="3600"/>
              </a:spcAft>
              <a:buNone/>
            </a:pPr>
            <a:r>
              <a:rPr lang="fr-FR" sz="2400"/>
              <a:t>Le PIQ </a:t>
            </a:r>
            <a:r>
              <a:rPr lang="fr-FR" sz="2400" b="1">
                <a:solidFill>
                  <a:schemeClr val="accent1">
                    <a:lumMod val="50000"/>
                  </a:schemeClr>
                </a:solidFill>
              </a:rPr>
              <a:t>recommande</a:t>
            </a:r>
            <a:r>
              <a:rPr lang="fr-FR" sz="2400"/>
              <a:t> d’attendre un </a:t>
            </a:r>
            <a:r>
              <a:rPr lang="fr-FR" sz="2400" b="1">
                <a:solidFill>
                  <a:schemeClr val="accent1">
                    <a:lumMod val="50000"/>
                  </a:schemeClr>
                </a:solidFill>
              </a:rPr>
              <a:t>délai de 12 mois</a:t>
            </a:r>
            <a:r>
              <a:rPr lang="fr-FR" sz="2400"/>
              <a:t> après un épisode de zona avant d’administrer le vaccin</a:t>
            </a:r>
          </a:p>
          <a:p>
            <a:pPr marL="0" indent="0">
              <a:spcAft>
                <a:spcPts val="3600"/>
              </a:spcAft>
              <a:buNone/>
            </a:pPr>
            <a:r>
              <a:rPr lang="fr-FR" sz="2400"/>
              <a:t>La vaccination doit être retardée jusqu’à ce que la </a:t>
            </a:r>
            <a:r>
              <a:rPr lang="fr-FR" sz="2400" b="1">
                <a:solidFill>
                  <a:schemeClr val="accent3">
                    <a:lumMod val="50000"/>
                  </a:schemeClr>
                </a:solidFill>
              </a:rPr>
              <a:t>phase aiguë de la maladie soit passée</a:t>
            </a:r>
            <a:r>
              <a:rPr lang="fr-FR" sz="2400"/>
              <a:t> et que les symptômes s’atténuent</a:t>
            </a:r>
          </a:p>
        </p:txBody>
      </p:sp>
      <p:sp>
        <p:nvSpPr>
          <p:cNvPr id="12" name="Oval 8">
            <a:extLst>
              <a:ext uri="{FF2B5EF4-FFF2-40B4-BE49-F238E27FC236}">
                <a16:creationId xmlns:a16="http://schemas.microsoft.com/office/drawing/2014/main" id="{A75A4660-5E13-4F71-A5BC-6C190B1D0D92}"/>
              </a:ext>
            </a:extLst>
          </p:cNvPr>
          <p:cNvSpPr/>
          <p:nvPr>
            <p:custDataLst>
              <p:tags r:id="rId3"/>
            </p:custDataLst>
          </p:nvPr>
        </p:nvSpPr>
        <p:spPr>
          <a:xfrm>
            <a:off x="862013" y="2132728"/>
            <a:ext cx="971867" cy="965621"/>
          </a:xfrm>
          <a:prstGeom prst="ellipse">
            <a:avLst/>
          </a:prstGeom>
          <a:solidFill>
            <a:schemeClr val="accent2"/>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ctr">
            <a:noAutofit/>
          </a:bodyPr>
          <a:lstStyle/>
          <a:p>
            <a:pPr marL="0" marR="0" lvl="0" indent="0" algn="ctr" defTabSz="609585">
              <a:lnSpc>
                <a:spcPct val="100000"/>
              </a:lnSpc>
              <a:spcBef>
                <a:spcPts val="0"/>
              </a:spcBef>
              <a:spcAft>
                <a:spcPts val="0"/>
              </a:spcAft>
              <a:buNone/>
              <a:tabLst/>
              <a:defRPr/>
            </a:pPr>
            <a:r>
              <a:rPr lang="en-CA">
                <a:solidFill>
                  <a:schemeClr val="bg1"/>
                </a:solidFill>
                <a:latin typeface="Calibri" panose="020F0502020204030204" pitchFamily="34" charset="0"/>
              </a:rPr>
              <a:t>CCNI</a:t>
            </a:r>
          </a:p>
        </p:txBody>
      </p:sp>
      <p:sp>
        <p:nvSpPr>
          <p:cNvPr id="13" name="Oval 8">
            <a:extLst>
              <a:ext uri="{FF2B5EF4-FFF2-40B4-BE49-F238E27FC236}">
                <a16:creationId xmlns:a16="http://schemas.microsoft.com/office/drawing/2014/main" id="{1E929435-726D-4987-9976-B94213BCDA4E}"/>
              </a:ext>
            </a:extLst>
          </p:cNvPr>
          <p:cNvSpPr/>
          <p:nvPr>
            <p:custDataLst>
              <p:tags r:id="rId4"/>
            </p:custDataLst>
          </p:nvPr>
        </p:nvSpPr>
        <p:spPr>
          <a:xfrm>
            <a:off x="862012" y="3378773"/>
            <a:ext cx="971867" cy="965621"/>
          </a:xfrm>
          <a:prstGeom prst="ellipse">
            <a:avLst/>
          </a:prstGeom>
          <a:solidFill>
            <a:schemeClr val="accent1">
              <a:lumMod val="50000"/>
            </a:schemeClr>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ctr">
            <a:noAutofit/>
          </a:bodyPr>
          <a:lstStyle/>
          <a:p>
            <a:pPr marL="0" marR="0" lvl="0" indent="0" algn="ctr" defTabSz="609585">
              <a:lnSpc>
                <a:spcPct val="100000"/>
              </a:lnSpc>
              <a:spcBef>
                <a:spcPts val="0"/>
              </a:spcBef>
              <a:spcAft>
                <a:spcPts val="0"/>
              </a:spcAft>
              <a:buNone/>
              <a:tabLst/>
              <a:defRPr/>
            </a:pPr>
            <a:r>
              <a:rPr lang="en-CA">
                <a:solidFill>
                  <a:schemeClr val="bg1"/>
                </a:solidFill>
                <a:latin typeface="Calibri" panose="020F0502020204030204" pitchFamily="34" charset="0"/>
              </a:rPr>
              <a:t>PIQ</a:t>
            </a:r>
          </a:p>
        </p:txBody>
      </p:sp>
      <p:sp>
        <p:nvSpPr>
          <p:cNvPr id="14" name="Oval 8">
            <a:extLst>
              <a:ext uri="{FF2B5EF4-FFF2-40B4-BE49-F238E27FC236}">
                <a16:creationId xmlns:a16="http://schemas.microsoft.com/office/drawing/2014/main" id="{C25FDD73-A656-4858-805D-33B03989C6B5}"/>
              </a:ext>
            </a:extLst>
          </p:cNvPr>
          <p:cNvSpPr/>
          <p:nvPr>
            <p:custDataLst>
              <p:tags r:id="rId5"/>
            </p:custDataLst>
          </p:nvPr>
        </p:nvSpPr>
        <p:spPr>
          <a:xfrm>
            <a:off x="862013" y="4533233"/>
            <a:ext cx="971867" cy="965621"/>
          </a:xfrm>
          <a:prstGeom prst="ellipse">
            <a:avLst/>
          </a:prstGeom>
          <a:solidFill>
            <a:schemeClr val="accent3">
              <a:lumMod val="50000"/>
            </a:schemeClr>
          </a:solidFill>
          <a:ln w="158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ctr">
            <a:noAutofit/>
          </a:bodyPr>
          <a:lstStyle/>
          <a:p>
            <a:pPr marL="0" marR="0" lvl="0" indent="0" algn="ctr" defTabSz="609585">
              <a:lnSpc>
                <a:spcPct val="100000"/>
              </a:lnSpc>
              <a:spcBef>
                <a:spcPts val="0"/>
              </a:spcBef>
              <a:spcAft>
                <a:spcPts val="0"/>
              </a:spcAft>
              <a:buNone/>
              <a:tabLst/>
              <a:defRPr/>
            </a:pPr>
            <a:r>
              <a:rPr lang="en-CA">
                <a:solidFill>
                  <a:schemeClr val="bg1"/>
                </a:solidFill>
                <a:latin typeface="Calibri" panose="020F0502020204030204" pitchFamily="34" charset="0"/>
              </a:rPr>
              <a:t>ACIP</a:t>
            </a:r>
          </a:p>
        </p:txBody>
      </p:sp>
      <p:sp>
        <p:nvSpPr>
          <p:cNvPr id="2" name="Footer Placeholder 7">
            <a:extLst>
              <a:ext uri="{FF2B5EF4-FFF2-40B4-BE49-F238E27FC236}">
                <a16:creationId xmlns:a16="http://schemas.microsoft.com/office/drawing/2014/main" id="{99050F6D-3603-76B2-39CE-D146B29CD353}"/>
              </a:ext>
            </a:extLst>
          </p:cNvPr>
          <p:cNvSpPr txBox="1">
            <a:spLocks/>
          </p:cNvSpPr>
          <p:nvPr/>
        </p:nvSpPr>
        <p:spPr>
          <a:xfrm>
            <a:off x="759932" y="5915678"/>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a:defRPr/>
            </a:pPr>
            <a:r>
              <a:rPr lang="en-CA">
                <a:latin typeface="Calibri" panose="020F0502020204030204" pitchFamily="34" charset="0"/>
              </a:rPr>
              <a:t>ACIP: Advisory Committee on Immunization Practices; </a:t>
            </a:r>
            <a:r>
              <a:rPr kumimoji="0" lang="fr-CA" sz="9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sym typeface="Calibri"/>
              </a:rPr>
              <a:t>CCNI : Comité consultatif national de l’immunisation; PIQ : Protocole d’immunisation du Québec</a:t>
            </a:r>
            <a:endParaRPr lang="fr-FR">
              <a:latin typeface="Calibri" panose="020F0502020204030204" pitchFamily="34" charset="0"/>
            </a:endParaRPr>
          </a:p>
          <a:p>
            <a:pPr>
              <a:defRPr/>
            </a:pP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Ministère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de la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Santé</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et des Services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sociaux</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En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ligne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mis à jour le </a:t>
            </a:r>
            <a:r>
              <a:rPr lang="en-CA" sz="900">
                <a:latin typeface="Calibri" panose="020F0502020204030204" pitchFamily="34" charset="0"/>
                <a:cs typeface="Calibri" panose="020F0502020204030204" pitchFamily="34" charset="0"/>
              </a:rPr>
              <a:t>3 </a:t>
            </a:r>
            <a:r>
              <a:rPr lang="en-CA" sz="900" err="1">
                <a:latin typeface="Calibri" panose="020F0502020204030204" pitchFamily="34" charset="0"/>
                <a:cs typeface="Calibri" panose="020F0502020204030204" pitchFamily="34" charset="0"/>
              </a:rPr>
              <a:t>février</a:t>
            </a:r>
            <a:r>
              <a:rPr lang="en-CA" sz="900">
                <a:latin typeface="Calibri" panose="020F0502020204030204" pitchFamily="34" charset="0"/>
                <a:cs typeface="Calibri" panose="020F0502020204030204" pitchFamily="34" charset="0"/>
              </a:rPr>
              <a:t> 2022</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lang="en-CA">
                <a:solidFill>
                  <a:srgbClr val="555555"/>
                </a:solidFill>
                <a:cs typeface="Calibri" panose="020F0502020204030204" pitchFamily="34" charset="0"/>
                <a:hlinkClick r:id="rId8">
                  <a:extLst>
                    <a:ext uri="{A12FA001-AC4F-418D-AE19-62706E023703}">
                      <ahyp:hlinkClr xmlns:ahyp="http://schemas.microsoft.com/office/drawing/2018/hyperlinkcolor" val="tx"/>
                    </a:ext>
                  </a:extLst>
                </a:hlinkClick>
              </a:rPr>
              <a:t>https://www.msss.gouv.qc.ca/professionnels/vaccination/piq-vaccins/zona-su-vaccin-sous-unitaire-contre-le-zona</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en-CA" sz="900">
                <a:latin typeface="Calibri" panose="020F0502020204030204" pitchFamily="34" charset="0"/>
                <a:cs typeface="Calibri" panose="020F0502020204030204" pitchFamily="34" charset="0"/>
              </a:rPr>
              <a:t> </a:t>
            </a:r>
          </a:p>
          <a:p>
            <a:pPr>
              <a:defRPr/>
            </a:pPr>
            <a:r>
              <a:rPr lang="fr-FR" sz="900">
                <a:latin typeface="Calibri" panose="020F0502020204030204" pitchFamily="34" charset="0"/>
                <a:cs typeface="Calibri" panose="020F0502020204030204" pitchFamily="34" charset="0"/>
              </a:rPr>
              <a:t>Agence de la santé publique du Canada. </a:t>
            </a:r>
            <a:r>
              <a:rPr lang="fr-FR" sz="900" i="1">
                <a:latin typeface="Calibri" panose="020F0502020204030204" pitchFamily="34" charset="0"/>
                <a:cs typeface="Calibri" panose="020F0502020204030204" pitchFamily="34" charset="0"/>
              </a:rPr>
              <a:t>Recommandations à jour sur l’utilisation des vaccins contre le zona</a:t>
            </a:r>
            <a:r>
              <a:rPr lang="fr-FR" sz="900">
                <a:latin typeface="Calibri" panose="020F0502020204030204" pitchFamily="34" charset="0"/>
                <a:cs typeface="Calibri" panose="020F0502020204030204" pitchFamily="34" charset="0"/>
              </a:rPr>
              <a:t>, [En ligne], 2018, mis à jour le 9 octobre 2019. [</a:t>
            </a:r>
            <a:r>
              <a:rPr lang="fr-FR">
                <a:solidFill>
                  <a:srgbClr val="555555"/>
                </a:solidFill>
                <a:cs typeface="Calibri" panose="020F0502020204030204" pitchFamily="34" charset="0"/>
                <a:hlinkClick r:id="rId9">
                  <a:extLst>
                    <a:ext uri="{A12FA001-AC4F-418D-AE19-62706E023703}">
                      <ahyp:hlinkClr xmlns:ahyp="http://schemas.microsoft.com/office/drawing/2018/hyperlinkcolor" val="tx"/>
                    </a:ext>
                  </a:extLst>
                </a:hlinkClick>
              </a:rPr>
              <a:t>https://www.canada.ca/fr/services/sante/publications/vie-saine/recommandations-jour-utilisation-vaccins-contre-zona.html</a:t>
            </a:r>
            <a:r>
              <a:rPr lang="fr-FR" sz="900">
                <a:latin typeface="Calibri" panose="020F0502020204030204" pitchFamily="34" charset="0"/>
                <a:cs typeface="Calibri" panose="020F0502020204030204" pitchFamily="34" charset="0"/>
              </a:rPr>
              <a:t>]; </a:t>
            </a:r>
            <a:r>
              <a:rPr lang="fr-CA" sz="900">
                <a:latin typeface="Calibri" panose="020F0502020204030204" pitchFamily="34" charset="0"/>
                <a:cs typeface="Calibri" panose="020F0502020204030204" pitchFamily="34" charset="0"/>
              </a:rPr>
              <a:t>Anderson TC, et coll. </a:t>
            </a:r>
            <a:r>
              <a:rPr lang="fr-CA" sz="900" i="1">
                <a:latin typeface="Calibri" panose="020F0502020204030204" pitchFamily="34" charset="0"/>
                <a:cs typeface="Calibri" panose="020F0502020204030204" pitchFamily="34" charset="0"/>
              </a:rPr>
              <a:t>MMWR </a:t>
            </a:r>
            <a:r>
              <a:rPr lang="fr-CA" sz="900" i="1" err="1">
                <a:latin typeface="Calibri" panose="020F0502020204030204" pitchFamily="34" charset="0"/>
                <a:cs typeface="Calibri" panose="020F0502020204030204" pitchFamily="34" charset="0"/>
              </a:rPr>
              <a:t>Morb</a:t>
            </a:r>
            <a:r>
              <a:rPr lang="fr-CA" sz="900" i="1">
                <a:latin typeface="Calibri" panose="020F0502020204030204" pitchFamily="34" charset="0"/>
                <a:cs typeface="Calibri" panose="020F0502020204030204" pitchFamily="34" charset="0"/>
              </a:rPr>
              <a:t> Mortal </a:t>
            </a:r>
            <a:r>
              <a:rPr lang="fr-CA" sz="900" i="1" err="1">
                <a:latin typeface="Calibri" panose="020F0502020204030204" pitchFamily="34" charset="0"/>
                <a:cs typeface="Calibri" panose="020F0502020204030204" pitchFamily="34" charset="0"/>
              </a:rPr>
              <a:t>Wkly</a:t>
            </a:r>
            <a:r>
              <a:rPr lang="fr-CA" sz="900" i="1">
                <a:latin typeface="Calibri" panose="020F0502020204030204" pitchFamily="34" charset="0"/>
                <a:cs typeface="Calibri" panose="020F0502020204030204" pitchFamily="34" charset="0"/>
              </a:rPr>
              <a:t> Rep. </a:t>
            </a:r>
            <a:r>
              <a:rPr lang="fr-CA" sz="900">
                <a:latin typeface="Calibri" panose="020F0502020204030204" pitchFamily="34" charset="0"/>
                <a:cs typeface="Calibri" panose="020F0502020204030204" pitchFamily="34" charset="0"/>
              </a:rPr>
              <a:t>2022;71(3):80-4.</a:t>
            </a:r>
            <a:endParaRPr lang="en-CA">
              <a:latin typeface="Calibri" panose="020F0502020204030204" pitchFamily="34" charset="0"/>
            </a:endParaRPr>
          </a:p>
        </p:txBody>
      </p:sp>
    </p:spTree>
    <p:extLst>
      <p:ext uri="{BB962C8B-B14F-4D97-AF65-F5344CB8AC3E}">
        <p14:creationId xmlns:p14="http://schemas.microsoft.com/office/powerpoint/2010/main" val="176108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35233" y="701041"/>
            <a:ext cx="4838700" cy="5242560"/>
          </a:xfrm>
        </p:spPr>
        <p:txBody>
          <a:bodyPr vert="horz" lIns="91440" tIns="45720" rIns="91440" bIns="45720" rtlCol="0" anchor="t">
            <a:noAutofit/>
          </a:bodyPr>
          <a:lstStyle/>
          <a:p>
            <a:pPr marL="0" indent="0">
              <a:spcAft>
                <a:spcPts val="1800"/>
              </a:spcAft>
              <a:buNone/>
            </a:pPr>
            <a:r>
              <a:rPr lang="fr-CA"/>
              <a:t>Une femme se présente avec un 2</a:t>
            </a:r>
            <a:r>
              <a:rPr lang="fr-CA" baseline="30000"/>
              <a:t>e</a:t>
            </a:r>
            <a:r>
              <a:rPr lang="fr-CA"/>
              <a:t> épisode de zona </a:t>
            </a:r>
            <a:br>
              <a:rPr lang="fr-CA"/>
            </a:br>
            <a:r>
              <a:rPr lang="fr-CA"/>
              <a:t>en moins de 12 mois. </a:t>
            </a:r>
          </a:p>
          <a:p>
            <a:pPr marL="0" indent="0">
              <a:spcAft>
                <a:spcPts val="1800"/>
              </a:spcAft>
              <a:buNone/>
            </a:pPr>
            <a:r>
              <a:rPr lang="fr-CA" sz="2800" b="1"/>
              <a:t>Messages clés du cas</a:t>
            </a:r>
          </a:p>
          <a:p>
            <a:pPr>
              <a:spcAft>
                <a:spcPts val="1800"/>
              </a:spcAft>
            </a:pPr>
            <a:r>
              <a:rPr lang="fr-CA" sz="2000"/>
              <a:t>Après avoir écarté les diagnostics différentiels, l’épisode aigu doit être traité</a:t>
            </a:r>
          </a:p>
          <a:p>
            <a:pPr>
              <a:spcAft>
                <a:spcPts val="1800"/>
              </a:spcAft>
            </a:pPr>
            <a:r>
              <a:rPr lang="fr-CA" sz="2000"/>
              <a:t>Pour un patient de &lt; 50 ans, il faut déterminer le risque de zona selon son statut immunitaire et ses comorbidités</a:t>
            </a:r>
          </a:p>
          <a:p>
            <a:r>
              <a:rPr lang="fr-FR" sz="2000"/>
              <a:t>Pour les personnes de </a:t>
            </a:r>
            <a:r>
              <a:rPr lang="en-US" sz="2000"/>
              <a:t>≥</a:t>
            </a:r>
            <a:r>
              <a:rPr lang="fr-FR" sz="2000"/>
              <a:t> 50 ans, l</a:t>
            </a:r>
            <a:r>
              <a:rPr lang="fr-CA" sz="2000"/>
              <a:t>e PIQ recommande de vacciner</a:t>
            </a:r>
          </a:p>
        </p:txBody>
      </p:sp>
      <p:sp>
        <p:nvSpPr>
          <p:cNvPr id="9" name="Footer Placeholder 8">
            <a:extLst>
              <a:ext uri="{FF2B5EF4-FFF2-40B4-BE49-F238E27FC236}">
                <a16:creationId xmlns:a16="http://schemas.microsoft.com/office/drawing/2014/main" id="{BF50CA5E-4E7D-4B59-B995-B5DBAD612FFB}"/>
              </a:ext>
            </a:extLst>
          </p:cNvPr>
          <p:cNvSpPr>
            <a:spLocks noGrp="1"/>
          </p:cNvSpPr>
          <p:nvPr>
            <p:ph type="ftr" sz="quarter" idx="3"/>
          </p:nvPr>
        </p:nvSpPr>
        <p:spPr>
          <a:xfrm>
            <a:off x="6735234" y="5919220"/>
            <a:ext cx="4696834" cy="609600"/>
          </a:xfrm>
        </p:spPr>
        <p:txBody>
          <a:bodyPr/>
          <a:lstStyle/>
          <a:p>
            <a:r>
              <a:rPr lang="fr-CA"/>
              <a:t>PIQ : Protocole d’immunisation du Québec</a:t>
            </a:r>
          </a:p>
        </p:txBody>
      </p:sp>
      <p:sp>
        <p:nvSpPr>
          <p:cNvPr id="10" name="Slide Number Placeholder 9">
            <a:extLst>
              <a:ext uri="{FF2B5EF4-FFF2-40B4-BE49-F238E27FC236}">
                <a16:creationId xmlns:a16="http://schemas.microsoft.com/office/drawing/2014/main" id="{C115E5F9-8E1C-4CD2-A19F-4FC6DACC52D5}"/>
              </a:ext>
            </a:extLst>
          </p:cNvPr>
          <p:cNvSpPr>
            <a:spLocks noGrp="1"/>
          </p:cNvSpPr>
          <p:nvPr>
            <p:ph type="sldNum" sz="quarter" idx="12"/>
          </p:nvPr>
        </p:nvSpPr>
        <p:spPr/>
        <p:txBody>
          <a:bodyPr/>
          <a:lstStyle/>
          <a:p>
            <a:fld id="{2789393D-23C3-F148-91BA-4F8B005EBEDD}" type="slidenum">
              <a:rPr lang="en-US" smtClean="0"/>
              <a:pPr/>
              <a:t>69</a:t>
            </a:fld>
            <a:endParaRPr lang="en-US"/>
          </a:p>
        </p:txBody>
      </p:sp>
      <p:sp>
        <p:nvSpPr>
          <p:cNvPr id="11" name="Rectangle: Rounded Corners 10">
            <a:hlinkClick r:id="rId3" action="ppaction://hlinksldjump"/>
            <a:extLst>
              <a:ext uri="{FF2B5EF4-FFF2-40B4-BE49-F238E27FC236}">
                <a16:creationId xmlns:a16="http://schemas.microsoft.com/office/drawing/2014/main" id="{AC85A170-7CCA-4E21-899D-CAF460E33939}"/>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8" name="Title 1">
            <a:extLst>
              <a:ext uri="{FF2B5EF4-FFF2-40B4-BE49-F238E27FC236}">
                <a16:creationId xmlns:a16="http://schemas.microsoft.com/office/drawing/2014/main" id="{69495F9A-2424-BC22-B739-8AE8FDDE1201}"/>
              </a:ext>
            </a:extLst>
          </p:cNvPr>
          <p:cNvSpPr>
            <a:spLocks noGrp="1"/>
          </p:cNvSpPr>
          <p:nvPr>
            <p:ph type="title"/>
          </p:nvPr>
        </p:nvSpPr>
        <p:spPr>
          <a:xfrm>
            <a:off x="853440" y="304800"/>
            <a:ext cx="4389120" cy="1600200"/>
          </a:xfrm>
        </p:spPr>
        <p:txBody>
          <a:bodyPr/>
          <a:lstStyle/>
          <a:p>
            <a:r>
              <a:rPr lang="fr-CA"/>
              <a:t>CAS n</a:t>
            </a:r>
            <a:r>
              <a:rPr lang="fr-CA" baseline="30000"/>
              <a:t>o </a:t>
            </a:r>
            <a:r>
              <a:rPr lang="fr-CA"/>
              <a:t>6</a:t>
            </a:r>
          </a:p>
        </p:txBody>
      </p:sp>
      <p:pic>
        <p:nvPicPr>
          <p:cNvPr id="12" name="Picture 2" descr="Shingles (Disease), Herpes zoster, varicella-zoster virus. skin rash and blisters Shingles (Disease), Herpes zoster, varicella-zoster virus. skin rash and blisters on body Herpes Zoster episode stock pictures, royalty-free photos &amp; images">
            <a:extLst>
              <a:ext uri="{FF2B5EF4-FFF2-40B4-BE49-F238E27FC236}">
                <a16:creationId xmlns:a16="http://schemas.microsoft.com/office/drawing/2014/main" id="{5C77A287-82D6-06D2-FB61-51F047A0D5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61"/>
          <a:stretch/>
        </p:blipFill>
        <p:spPr bwMode="auto">
          <a:xfrm>
            <a:off x="-3811" y="1714500"/>
            <a:ext cx="6099811" cy="3962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076D7AE-8E1A-4BCB-EF22-FDFA0B7218DB}"/>
              </a:ext>
            </a:extLst>
          </p:cNvPr>
          <p:cNvSpPr/>
          <p:nvPr/>
        </p:nvSpPr>
        <p:spPr>
          <a:xfrm>
            <a:off x="4941916" y="1714500"/>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168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F98D-5AFE-EE10-AD87-2FC83EBD013F}"/>
              </a:ext>
            </a:extLst>
          </p:cNvPr>
          <p:cNvSpPr>
            <a:spLocks noGrp="1"/>
          </p:cNvSpPr>
          <p:nvPr>
            <p:ph type="title"/>
          </p:nvPr>
        </p:nvSpPr>
        <p:spPr>
          <a:xfrm>
            <a:off x="733829" y="161365"/>
            <a:ext cx="10485120" cy="1046468"/>
          </a:xfrm>
        </p:spPr>
        <p:txBody>
          <a:bodyPr/>
          <a:lstStyle/>
          <a:p>
            <a:r>
              <a:rPr lang="fr-CA"/>
              <a:t>Agrément</a:t>
            </a:r>
            <a:endParaRPr lang="en-CA"/>
          </a:p>
        </p:txBody>
      </p:sp>
      <p:sp>
        <p:nvSpPr>
          <p:cNvPr id="3" name="Content Placeholder 2">
            <a:extLst>
              <a:ext uri="{FF2B5EF4-FFF2-40B4-BE49-F238E27FC236}">
                <a16:creationId xmlns:a16="http://schemas.microsoft.com/office/drawing/2014/main" id="{F266A711-C1EE-6F9E-2853-2D50E9463AAA}"/>
              </a:ext>
            </a:extLst>
          </p:cNvPr>
          <p:cNvSpPr>
            <a:spLocks noGrp="1"/>
          </p:cNvSpPr>
          <p:nvPr>
            <p:ph idx="1"/>
          </p:nvPr>
        </p:nvSpPr>
        <p:spPr>
          <a:xfrm>
            <a:off x="749705" y="1567507"/>
            <a:ext cx="10682363" cy="4332318"/>
          </a:xfrm>
        </p:spPr>
        <p:txBody>
          <a:bodyPr>
            <a:normAutofit lnSpcReduction="10000"/>
          </a:bodyPr>
          <a:lstStyle/>
          <a:p>
            <a:pPr marL="0" indent="0">
              <a:buNone/>
            </a:pPr>
            <a:r>
              <a:rPr lang="fr-CA" altLang="fr-FR" dirty="0"/>
              <a:t>La Fédération des médecins omnipraticiens du Québec (FMOQ), organisme pleinement agréé en formation continue par le Collège des médecins du Québec (CMQ), reconnaît </a:t>
            </a:r>
            <a:r>
              <a:rPr lang="fr-CA" altLang="fr-FR" b="1" dirty="0">
                <a:solidFill>
                  <a:schemeClr val="accent1">
                    <a:lumMod val="50000"/>
                  </a:schemeClr>
                </a:solidFill>
              </a:rPr>
              <a:t>1 heure</a:t>
            </a:r>
            <a:r>
              <a:rPr lang="fr-CA" altLang="fr-FR" dirty="0"/>
              <a:t> </a:t>
            </a:r>
            <a:r>
              <a:rPr lang="fr-CA" dirty="0"/>
              <a:t>d’activité de développement professionnel reconnue aux fins du </a:t>
            </a:r>
            <a:r>
              <a:rPr lang="fr-CA" i="1" dirty="0"/>
              <a:t>Règlement sur la formation continue obligatoire des médecins</a:t>
            </a:r>
            <a:r>
              <a:rPr lang="fr-CA" dirty="0"/>
              <a:t> du CMQ. </a:t>
            </a:r>
            <a:r>
              <a:rPr lang="fr-CA" altLang="fr-FR" dirty="0"/>
              <a:t>Le </a:t>
            </a:r>
            <a:r>
              <a:rPr lang="fr-CA" altLang="fr-FR" i="1" dirty="0"/>
              <a:t>Code d’éthique du Conseil québécois de développement professionnel continu des médecins </a:t>
            </a:r>
            <a:r>
              <a:rPr lang="fr-CA" altLang="fr-FR" dirty="0"/>
              <a:t>(CQDPCM) doit être respecté (</a:t>
            </a:r>
            <a:r>
              <a:rPr lang="fr-CA" altLang="fr-FR" dirty="0">
                <a:hlinkClick r:id="rId2">
                  <a:extLst>
                    <a:ext uri="{A12FA001-AC4F-418D-AE19-62706E023703}">
                      <ahyp:hlinkClr xmlns:ahyp="http://schemas.microsoft.com/office/drawing/2018/hyperlinkcolor" val="tx"/>
                    </a:ext>
                  </a:extLst>
                </a:hlinkClick>
              </a:rPr>
              <a:t>www.cqdpcm.ca</a:t>
            </a:r>
            <a:r>
              <a:rPr lang="fr-CA" altLang="fr-FR" dirty="0"/>
              <a:t>). </a:t>
            </a:r>
          </a:p>
          <a:p>
            <a:pPr marL="0" indent="0">
              <a:buNone/>
            </a:pPr>
            <a:endParaRPr lang="fr-CA" altLang="fr-FR" dirty="0"/>
          </a:p>
          <a:p>
            <a:pPr marL="0" indent="0">
              <a:buNone/>
            </a:pPr>
            <a:r>
              <a:rPr lang="fr-CA" dirty="0"/>
              <a:t>Cette activité de formation continue est agréée par l’Ordre des pharmaciens du Québec (OPQ) et reconnaît </a:t>
            </a:r>
            <a:r>
              <a:rPr lang="fr-CA" b="1" dirty="0">
                <a:solidFill>
                  <a:schemeClr val="accent1">
                    <a:lumMod val="50000"/>
                  </a:schemeClr>
                </a:solidFill>
              </a:rPr>
              <a:t>1 UFC</a:t>
            </a:r>
            <a:r>
              <a:rPr lang="fr-CA" dirty="0"/>
              <a:t> aux participants pour cette activité.</a:t>
            </a:r>
            <a:endParaRPr lang="fr-CA" b="1" dirty="0">
              <a:solidFill>
                <a:schemeClr val="accent1">
                  <a:lumMod val="50000"/>
                </a:schemeClr>
              </a:solidFill>
            </a:endParaRPr>
          </a:p>
          <a:p>
            <a:pPr marL="0" indent="0">
              <a:buNone/>
            </a:pPr>
            <a:endParaRPr lang="fr-CA" dirty="0"/>
          </a:p>
          <a:p>
            <a:pPr marL="0" indent="0">
              <a:buNone/>
            </a:pPr>
            <a:endParaRPr lang="en-CA" dirty="0"/>
          </a:p>
        </p:txBody>
      </p:sp>
      <p:sp>
        <p:nvSpPr>
          <p:cNvPr id="6" name="Footer Placeholder 5">
            <a:extLst>
              <a:ext uri="{FF2B5EF4-FFF2-40B4-BE49-F238E27FC236}">
                <a16:creationId xmlns:a16="http://schemas.microsoft.com/office/drawing/2014/main" id="{EFC7D15B-B7D6-497C-9539-96AD3B907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880248-BC4B-4582-BFBF-129CCF4260C2}"/>
              </a:ext>
            </a:extLst>
          </p:cNvPr>
          <p:cNvSpPr>
            <a:spLocks noGrp="1"/>
          </p:cNvSpPr>
          <p:nvPr>
            <p:ph type="sldNum" sz="quarter" idx="12"/>
          </p:nvPr>
        </p:nvSpPr>
        <p:spPr/>
        <p:txBody>
          <a:bodyPr/>
          <a:lstStyle/>
          <a:p>
            <a:fld id="{2789393D-23C3-F148-91BA-4F8B005EBEDD}" type="slidenum">
              <a:rPr lang="en-US" smtClean="0"/>
              <a:pPr/>
              <a:t>7</a:t>
            </a:fld>
            <a:endParaRPr lang="en-US"/>
          </a:p>
        </p:txBody>
      </p:sp>
    </p:spTree>
    <p:extLst>
      <p:ext uri="{BB962C8B-B14F-4D97-AF65-F5344CB8AC3E}">
        <p14:creationId xmlns:p14="http://schemas.microsoft.com/office/powerpoint/2010/main" val="1113483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outdoor, person&#10;&#10;Description automatically generated">
            <a:extLst>
              <a:ext uri="{FF2B5EF4-FFF2-40B4-BE49-F238E27FC236}">
                <a16:creationId xmlns:a16="http://schemas.microsoft.com/office/drawing/2014/main" id="{C810CA02-8F55-CA4F-173C-5014C4E3DA1A}"/>
              </a:ext>
            </a:extLst>
          </p:cNvPr>
          <p:cNvPicPr>
            <a:picLocks noChangeAspect="1"/>
          </p:cNvPicPr>
          <p:nvPr/>
        </p:nvPicPr>
        <p:blipFill rotWithShape="1">
          <a:blip r:embed="rId3"/>
          <a:srcRect l="17104" r="1264" b="20464"/>
          <a:stretch/>
        </p:blipFill>
        <p:spPr>
          <a:xfrm>
            <a:off x="1" y="1714500"/>
            <a:ext cx="6096000"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692427" y="709507"/>
            <a:ext cx="4739640" cy="5242560"/>
          </a:xfrm>
        </p:spPr>
        <p:txBody>
          <a:bodyPr vert="horz" lIns="91440" tIns="45720" rIns="91440" bIns="45720" rtlCol="0" anchor="t">
            <a:normAutofit/>
          </a:bodyPr>
          <a:lstStyle/>
          <a:p>
            <a:pPr marL="0" indent="0">
              <a:buNone/>
            </a:pPr>
            <a:r>
              <a:rPr lang="fr-CA"/>
              <a:t>Un homme de 55 ans infecté par le VIH depuis </a:t>
            </a:r>
            <a:br>
              <a:rPr lang="fr-CA"/>
            </a:br>
            <a:r>
              <a:rPr lang="fr-CA"/>
              <a:t>20 ans (traité efficacement) a reçu le vaccin Zona-SU </a:t>
            </a:r>
            <a:br>
              <a:rPr lang="fr-CA"/>
            </a:br>
            <a:r>
              <a:rPr lang="fr-CA"/>
              <a:t>il y a 5 ans. </a:t>
            </a:r>
          </a:p>
          <a:p>
            <a:endParaRPr lang="fr-CA"/>
          </a:p>
          <a:p>
            <a:pPr marL="0" indent="0">
              <a:buNone/>
            </a:pPr>
            <a:r>
              <a:rPr lang="fr-CA">
                <a:solidFill>
                  <a:schemeClr val="accent1">
                    <a:lumMod val="50000"/>
                  </a:schemeClr>
                </a:solidFill>
              </a:rPr>
              <a:t>Faut-il revacciner?</a:t>
            </a:r>
          </a:p>
          <a:p>
            <a:pPr lvl="1"/>
            <a:endParaRPr lang="fr-CA"/>
          </a:p>
          <a:p>
            <a:endParaRPr lang="fr-CA"/>
          </a:p>
          <a:p>
            <a:endParaRPr lang="fr-CA"/>
          </a:p>
        </p:txBody>
      </p:sp>
      <p:sp>
        <p:nvSpPr>
          <p:cNvPr id="9" name="Footer Placeholder 8">
            <a:extLst>
              <a:ext uri="{FF2B5EF4-FFF2-40B4-BE49-F238E27FC236}">
                <a16:creationId xmlns:a16="http://schemas.microsoft.com/office/drawing/2014/main" id="{FAF40F70-7B5A-48A3-8320-1487D95FCF33}"/>
              </a:ext>
            </a:extLst>
          </p:cNvPr>
          <p:cNvSpPr>
            <a:spLocks noGrp="1"/>
          </p:cNvSpPr>
          <p:nvPr>
            <p:ph type="ftr" sz="quarter" idx="3"/>
          </p:nvPr>
        </p:nvSpPr>
        <p:spPr/>
        <p:txBody>
          <a:bodyPr/>
          <a:lstStyle/>
          <a:p>
            <a:r>
              <a:rPr lang="fr-CA" sz="900">
                <a:latin typeface="Calibri" panose="020F0502020204030204" pitchFamily="34" charset="0"/>
                <a:cs typeface="Calibri" panose="020F0502020204030204" pitchFamily="34" charset="0"/>
              </a:rPr>
              <a:t>VIH : virus de l’immunodéficience humaine</a:t>
            </a:r>
            <a:endParaRPr lang="en-CA" sz="900">
              <a:latin typeface="Calibri" panose="020F0502020204030204" pitchFamily="34" charset="0"/>
              <a:ea typeface="+mn-lt"/>
              <a:cs typeface="Calibri" panose="020F0502020204030204" pitchFamily="34" charset="0"/>
            </a:endParaRPr>
          </a:p>
        </p:txBody>
      </p:sp>
      <p:sp>
        <p:nvSpPr>
          <p:cNvPr id="10" name="Slide Number Placeholder 9">
            <a:extLst>
              <a:ext uri="{FF2B5EF4-FFF2-40B4-BE49-F238E27FC236}">
                <a16:creationId xmlns:a16="http://schemas.microsoft.com/office/drawing/2014/main" id="{AD876471-D5E8-4BB8-B8C6-75C137315EEA}"/>
              </a:ext>
            </a:extLst>
          </p:cNvPr>
          <p:cNvSpPr>
            <a:spLocks noGrp="1"/>
          </p:cNvSpPr>
          <p:nvPr>
            <p:ph type="sldNum" sz="quarter" idx="12"/>
          </p:nvPr>
        </p:nvSpPr>
        <p:spPr/>
        <p:txBody>
          <a:bodyPr/>
          <a:lstStyle/>
          <a:p>
            <a:fld id="{2789393D-23C3-F148-91BA-4F8B005EBEDD}" type="slidenum">
              <a:rPr lang="en-US" smtClean="0"/>
              <a:pPr/>
              <a:t>70</a:t>
            </a:fld>
            <a:endParaRPr lang="en-US"/>
          </a:p>
        </p:txBody>
      </p:sp>
      <p:sp>
        <p:nvSpPr>
          <p:cNvPr id="12" name="Title 1">
            <a:extLst>
              <a:ext uri="{FF2B5EF4-FFF2-40B4-BE49-F238E27FC236}">
                <a16:creationId xmlns:a16="http://schemas.microsoft.com/office/drawing/2014/main" id="{54F8FBEC-B12C-5743-BC8A-5C6952989B22}"/>
              </a:ext>
            </a:extLst>
          </p:cNvPr>
          <p:cNvSpPr>
            <a:spLocks noGrp="1"/>
          </p:cNvSpPr>
          <p:nvPr>
            <p:ph type="title"/>
          </p:nvPr>
        </p:nvSpPr>
        <p:spPr>
          <a:xfrm>
            <a:off x="853440" y="304800"/>
            <a:ext cx="4389120" cy="1600200"/>
          </a:xfrm>
        </p:spPr>
        <p:txBody>
          <a:bodyPr/>
          <a:lstStyle/>
          <a:p>
            <a:r>
              <a:rPr lang="fr-CA"/>
              <a:t>CAS n</a:t>
            </a:r>
            <a:r>
              <a:rPr lang="fr-CA" baseline="30000"/>
              <a:t>o </a:t>
            </a:r>
            <a:r>
              <a:rPr lang="fr-CA"/>
              <a:t>7</a:t>
            </a:r>
          </a:p>
        </p:txBody>
      </p:sp>
      <p:sp>
        <p:nvSpPr>
          <p:cNvPr id="14" name="Rectangle 13">
            <a:extLst>
              <a:ext uri="{FF2B5EF4-FFF2-40B4-BE49-F238E27FC236}">
                <a16:creationId xmlns:a16="http://schemas.microsoft.com/office/drawing/2014/main" id="{65D1DF4C-D3D6-C402-4486-9198196F0049}"/>
              </a:ext>
            </a:extLst>
          </p:cNvPr>
          <p:cNvSpPr/>
          <p:nvPr/>
        </p:nvSpPr>
        <p:spPr>
          <a:xfrm>
            <a:off x="4941916" y="1714500"/>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614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0362D8F-9240-4672-AE19-FA2242850F98}"/>
              </a:ext>
            </a:extLst>
          </p:cNvPr>
          <p:cNvSpPr>
            <a:spLocks noGrp="1"/>
          </p:cNvSpPr>
          <p:nvPr>
            <p:ph type="ftr" sz="quarter" idx="11"/>
          </p:nvPr>
        </p:nvSpPr>
        <p:spPr/>
        <p:txBody>
          <a:bodyPr/>
          <a:lstStyle/>
          <a:p>
            <a:r>
              <a:rPr lang="en-US">
                <a:latin typeface="Calibri" panose="020F0502020204030204" pitchFamily="34" charset="0"/>
                <a:cs typeface="Calibri" panose="020F0502020204030204" pitchFamily="34" charset="0"/>
              </a:rPr>
              <a:t>Hastie A, et coll. </a:t>
            </a:r>
            <a:r>
              <a:rPr lang="en-US" i="1">
                <a:latin typeface="Calibri" panose="020F0502020204030204" pitchFamily="34" charset="0"/>
                <a:cs typeface="Calibri" panose="020F0502020204030204" pitchFamily="34" charset="0"/>
              </a:rPr>
              <a:t>J Infect Dis</a:t>
            </a:r>
            <a:r>
              <a:rPr lang="en-US">
                <a:latin typeface="Calibri" panose="020F0502020204030204" pitchFamily="34" charset="0"/>
                <a:cs typeface="Calibri" panose="020F0502020204030204" pitchFamily="34" charset="0"/>
              </a:rPr>
              <a:t>. </a:t>
            </a:r>
            <a:r>
              <a:rPr lang="en-CA">
                <a:cs typeface="Calibri" panose="020F0502020204030204" pitchFamily="34" charset="0"/>
              </a:rPr>
              <a:t>2021;224(12):2025-34 </a:t>
            </a:r>
            <a:endParaRPr lang="en-US">
              <a:cs typeface="Calibri" panose="020F0502020204030204" pitchFamily="34" charset="0"/>
            </a:endParaRPr>
          </a:p>
        </p:txBody>
      </p:sp>
      <p:sp>
        <p:nvSpPr>
          <p:cNvPr id="2" name="Titre 1">
            <a:extLst>
              <a:ext uri="{FF2B5EF4-FFF2-40B4-BE49-F238E27FC236}">
                <a16:creationId xmlns:a16="http://schemas.microsoft.com/office/drawing/2014/main" id="{BD32B594-D6F5-BF03-CD64-C6C2CD986106}"/>
              </a:ext>
            </a:extLst>
          </p:cNvPr>
          <p:cNvSpPr>
            <a:spLocks noGrp="1"/>
          </p:cNvSpPr>
          <p:nvPr>
            <p:ph type="title"/>
          </p:nvPr>
        </p:nvSpPr>
        <p:spPr>
          <a:xfrm>
            <a:off x="733829" y="161365"/>
            <a:ext cx="10485120" cy="1046468"/>
          </a:xfrm>
        </p:spPr>
        <p:txBody>
          <a:bodyPr>
            <a:normAutofit/>
          </a:bodyPr>
          <a:lstStyle/>
          <a:p>
            <a:r>
              <a:rPr lang="fr-FR"/>
              <a:t>Persistance de l’immunité : vaccin Zona-SU</a:t>
            </a:r>
          </a:p>
        </p:txBody>
      </p:sp>
      <p:sp>
        <p:nvSpPr>
          <p:cNvPr id="3" name="Espace réservé du texte 2">
            <a:extLst>
              <a:ext uri="{FF2B5EF4-FFF2-40B4-BE49-F238E27FC236}">
                <a16:creationId xmlns:a16="http://schemas.microsoft.com/office/drawing/2014/main" id="{CF43BE37-B1EE-D1C8-1028-FFAE7A83BF0E}"/>
              </a:ext>
            </a:extLst>
          </p:cNvPr>
          <p:cNvSpPr>
            <a:spLocks noGrp="1"/>
          </p:cNvSpPr>
          <p:nvPr>
            <p:ph idx="1"/>
          </p:nvPr>
        </p:nvSpPr>
        <p:spPr>
          <a:xfrm>
            <a:off x="749705" y="1567507"/>
            <a:ext cx="10682363" cy="4332318"/>
          </a:xfrm>
        </p:spPr>
        <p:txBody>
          <a:bodyPr vert="horz" lIns="91440" tIns="45720" rIns="91440" bIns="45720" rtlCol="0" anchor="t">
            <a:normAutofit/>
          </a:bodyPr>
          <a:lstStyle/>
          <a:p>
            <a:pPr>
              <a:spcAft>
                <a:spcPts val="3000"/>
              </a:spcAft>
            </a:pPr>
            <a:r>
              <a:rPr lang="fr-FR"/>
              <a:t>Chez des adultes de ≥ 60 ans, l’immunogénicité procurée par le vaccin Zona-SU est demeurée au-dessus du taux enregistré avant l’immunisation durant 10 ans après l’administration du premier vaccin</a:t>
            </a:r>
          </a:p>
          <a:p>
            <a:pPr>
              <a:spcAft>
                <a:spcPts val="3000"/>
              </a:spcAft>
            </a:pPr>
            <a:r>
              <a:rPr lang="fr-FR"/>
              <a:t>Les modélisations indiquent que la protection devrait durer </a:t>
            </a:r>
            <a:br>
              <a:rPr lang="fr-FR"/>
            </a:br>
            <a:r>
              <a:rPr lang="fr-FR"/>
              <a:t>au moins 20 ans</a:t>
            </a:r>
          </a:p>
          <a:p>
            <a:pPr>
              <a:spcAft>
                <a:spcPts val="3000"/>
              </a:spcAft>
            </a:pPr>
            <a:endParaRPr lang="fr-FR"/>
          </a:p>
        </p:txBody>
      </p:sp>
      <p:sp>
        <p:nvSpPr>
          <p:cNvPr id="8" name="Slide Number Placeholder 7">
            <a:extLst>
              <a:ext uri="{FF2B5EF4-FFF2-40B4-BE49-F238E27FC236}">
                <a16:creationId xmlns:a16="http://schemas.microsoft.com/office/drawing/2014/main" id="{DDFC096F-FC07-4157-AD66-77E1D27D28E1}"/>
              </a:ext>
            </a:extLst>
          </p:cNvPr>
          <p:cNvSpPr>
            <a:spLocks noGrp="1"/>
          </p:cNvSpPr>
          <p:nvPr>
            <p:ph type="sldNum" sz="quarter" idx="12"/>
          </p:nvPr>
        </p:nvSpPr>
        <p:spPr/>
        <p:txBody>
          <a:bodyPr/>
          <a:lstStyle/>
          <a:p>
            <a:fld id="{2789393D-23C3-F148-91BA-4F8B005EBEDD}" type="slidenum">
              <a:rPr lang="en-US" smtClean="0"/>
              <a:pPr/>
              <a:t>71</a:t>
            </a:fld>
            <a:endParaRPr lang="en-US"/>
          </a:p>
        </p:txBody>
      </p:sp>
    </p:spTree>
    <p:extLst>
      <p:ext uri="{BB962C8B-B14F-4D97-AF65-F5344CB8AC3E}">
        <p14:creationId xmlns:p14="http://schemas.microsoft.com/office/powerpoint/2010/main" val="1311986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Title 1"/>
          <p:cNvSpPr txBox="1">
            <a:spLocks noGrp="1"/>
          </p:cNvSpPr>
          <p:nvPr>
            <p:ph type="title"/>
            <p:custDataLst>
              <p:tags r:id="rId1"/>
            </p:custDataLst>
          </p:nvPr>
        </p:nvSpPr>
        <p:spPr>
          <a:xfrm>
            <a:off x="733829" y="161365"/>
            <a:ext cx="10485120" cy="1046468"/>
          </a:xfrm>
        </p:spPr>
        <p:txBody>
          <a:bodyPr>
            <a:noAutofit/>
          </a:bodyPr>
          <a:lstStyle>
            <a:lvl1pPr>
              <a:defRPr sz="3200"/>
            </a:lvl1pPr>
          </a:lstStyle>
          <a:p>
            <a:r>
              <a:rPr lang="fr-CA" sz="3600"/>
              <a:t>Causes d’immunodépression importantes</a:t>
            </a:r>
          </a:p>
        </p:txBody>
      </p:sp>
      <p:sp>
        <p:nvSpPr>
          <p:cNvPr id="1730" name="Content Placeholder 2"/>
          <p:cNvSpPr txBox="1">
            <a:spLocks noGrp="1"/>
          </p:cNvSpPr>
          <p:nvPr>
            <p:ph idx="1"/>
            <p:custDataLst>
              <p:tags r:id="rId2"/>
            </p:custDataLst>
          </p:nvPr>
        </p:nvSpPr>
        <p:spPr>
          <a:xfrm>
            <a:off x="749705" y="1567507"/>
            <a:ext cx="10863175" cy="4332318"/>
          </a:xfrm>
        </p:spPr>
        <p:txBody>
          <a:bodyPr vert="horz" lIns="91440" tIns="45720" rIns="91440" bIns="45720" rtlCol="0" anchor="t">
            <a:normAutofit/>
          </a:bodyPr>
          <a:lstStyle/>
          <a:p>
            <a:pPr marL="232828" marR="0" lvl="0" indent="-232828" algn="l" defTabSz="914377" rtl="0" eaLnBrk="1" fontAlgn="auto" latinLnBrk="0" hangingPunct="1">
              <a:lnSpc>
                <a:spcPct val="90000"/>
              </a:lnSpc>
              <a:spcBef>
                <a:spcPts val="0"/>
              </a:spcBef>
              <a:spcAft>
                <a:spcPts val="3000"/>
              </a:spcAft>
              <a:buClr>
                <a:srgbClr val="F87FAE"/>
              </a:buClr>
              <a:buSzTx/>
              <a:buFont typeface="Arial" panose="020B0604020202020204" pitchFamily="34" charset="0"/>
              <a:buChar char="•"/>
              <a:tabLst/>
              <a:defRPr/>
            </a:pPr>
            <a:r>
              <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Déficience immunitaire congénitale </a:t>
            </a:r>
            <a:br>
              <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br>
            <a:r>
              <a:rPr kumimoji="0" lang="fr-FR" sz="24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ex. : syndrome de Di George, agammaglobulinémie ou hypogammaglobulinémie </a:t>
            </a:r>
            <a:endPar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endParaRPr>
          </a:p>
          <a:p>
            <a:pPr marL="232828" marR="0" lvl="0" indent="-232828" algn="l" defTabSz="914377" rtl="0" eaLnBrk="1" fontAlgn="auto" latinLnBrk="0" hangingPunct="1">
              <a:lnSpc>
                <a:spcPct val="90000"/>
              </a:lnSpc>
              <a:spcBef>
                <a:spcPts val="0"/>
              </a:spcBef>
              <a:spcAft>
                <a:spcPts val="3000"/>
              </a:spcAft>
              <a:buClr>
                <a:srgbClr val="F87FAE"/>
              </a:buClr>
              <a:buSzTx/>
              <a:buFont typeface="Arial" panose="020B0604020202020204" pitchFamily="34" charset="0"/>
              <a:buChar char="•"/>
              <a:tabLst/>
              <a:defRPr/>
            </a:pPr>
            <a:r>
              <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Leucémie, lymphome, myélome multiple ou cancer non hématologique </a:t>
            </a:r>
            <a:br>
              <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br>
            <a:r>
              <a:rPr kumimoji="0" lang="fr-FR" sz="24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ex. : immunodépression causée par la maladie, la chimiothérapie ou la radiothérapie</a:t>
            </a:r>
            <a:endPar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endParaRPr>
          </a:p>
          <a:p>
            <a:pPr marL="232828" marR="0" lvl="0" indent="-232828" algn="l" defTabSz="914377" rtl="0" eaLnBrk="1" fontAlgn="auto" latinLnBrk="0" hangingPunct="1">
              <a:lnSpc>
                <a:spcPct val="90000"/>
              </a:lnSpc>
              <a:spcBef>
                <a:spcPts val="0"/>
              </a:spcBef>
              <a:spcAft>
                <a:spcPts val="3000"/>
              </a:spcAft>
              <a:buClr>
                <a:srgbClr val="F87FAE"/>
              </a:buClr>
              <a:buSzTx/>
              <a:buFont typeface="Arial" panose="020B0604020202020204" pitchFamily="34" charset="0"/>
              <a:buChar char="•"/>
              <a:tabLst/>
              <a:defRPr/>
            </a:pPr>
            <a:r>
              <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Agents immunodépresseurs</a:t>
            </a:r>
            <a:br>
              <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br>
            <a:r>
              <a:rPr kumimoji="0" lang="fr-FR" sz="24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ex. : chimiothérapie, radiothérapie, corticostéroïdes, agents biologiques </a:t>
            </a:r>
            <a:endParaRPr kumimoji="0" lang="fr-FR" sz="2800" b="0" i="0" u="none" strike="noStrike" kern="1200" cap="none" spc="0" normalizeH="0" baseline="0" noProof="0">
              <a:ln>
                <a:noFill/>
              </a:ln>
              <a:solidFill>
                <a:schemeClr val="bg1">
                  <a:lumMod val="65000"/>
                </a:schemeClr>
              </a:solidFill>
              <a:effectLst/>
              <a:uLnTx/>
              <a:uFillTx/>
              <a:latin typeface="Calibri" panose="020F0502020204030204" pitchFamily="34" charset="0"/>
              <a:ea typeface="+mn-ea"/>
              <a:cs typeface="Calibri" panose="020F0502020204030204" pitchFamily="34" charset="0"/>
            </a:endParaRPr>
          </a:p>
          <a:p>
            <a:pPr marL="232828" marR="0" lvl="0" indent="-232828" algn="l" defTabSz="914377" rtl="0" eaLnBrk="1" fontAlgn="auto" latinLnBrk="0" hangingPunct="1">
              <a:lnSpc>
                <a:spcPct val="90000"/>
              </a:lnSpc>
              <a:spcBef>
                <a:spcPts val="0"/>
              </a:spcBef>
              <a:spcAft>
                <a:spcPts val="3000"/>
              </a:spcAft>
              <a:buClr>
                <a:srgbClr val="F87FAE"/>
              </a:buClr>
              <a:buSzTx/>
              <a:buFont typeface="Arial" panose="020B0604020202020204" pitchFamily="34" charset="0"/>
              <a:buChar char="•"/>
              <a:tabLst/>
              <a:defRPr/>
            </a:pPr>
            <a:r>
              <a:rPr kumimoji="0" lang="fr-FR" sz="28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Déficits immunitaires acquis</a:t>
            </a:r>
            <a:br>
              <a:rPr kumimoji="0" lang="fr-FR" sz="28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br>
            <a:r>
              <a:rPr kumimoji="0" lang="fr-FR" sz="24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ex. : infection par le VIH et sida</a:t>
            </a:r>
            <a:endParaRPr kumimoji="0" lang="fr-FR" sz="28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a:extLst>
              <a:ext uri="{FF2B5EF4-FFF2-40B4-BE49-F238E27FC236}">
                <a16:creationId xmlns:a16="http://schemas.microsoft.com/office/drawing/2014/main" id="{B115DBFE-F715-4D1D-A8B7-5B39C2BC74F3}"/>
              </a:ext>
            </a:extLst>
          </p:cNvPr>
          <p:cNvSpPr>
            <a:spLocks noGrp="1"/>
          </p:cNvSpPr>
          <p:nvPr>
            <p:ph type="sldNum" sz="quarter" idx="12"/>
          </p:nvPr>
        </p:nvSpPr>
        <p:spPr/>
        <p:txBody>
          <a:bodyPr/>
          <a:lstStyle/>
          <a:p>
            <a:fld id="{2789393D-23C3-F148-91BA-4F8B005EBEDD}" type="slidenum">
              <a:rPr lang="en-US" smtClean="0"/>
              <a:pPr/>
              <a:t>72</a:t>
            </a:fld>
            <a:endParaRPr lang="en-US"/>
          </a:p>
        </p:txBody>
      </p:sp>
      <p:sp>
        <p:nvSpPr>
          <p:cNvPr id="2" name="Footer Placeholder 7">
            <a:extLst>
              <a:ext uri="{FF2B5EF4-FFF2-40B4-BE49-F238E27FC236}">
                <a16:creationId xmlns:a16="http://schemas.microsoft.com/office/drawing/2014/main" id="{0CDC195B-1ACF-9FFE-F5E7-815F3906437A}"/>
              </a:ext>
            </a:extLst>
          </p:cNvPr>
          <p:cNvSpPr txBox="1">
            <a:spLocks/>
          </p:cNvSpPr>
          <p:nvPr/>
        </p:nvSpPr>
        <p:spPr>
          <a:xfrm>
            <a:off x="759932" y="5906153"/>
            <a:ext cx="10669118"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r>
              <a:rPr lang="fr-CA" sz="900">
                <a:latin typeface="Calibri" panose="020F0502020204030204" pitchFamily="34" charset="0"/>
                <a:cs typeface="Calibri" panose="020F0502020204030204" pitchFamily="34" charset="0"/>
              </a:rPr>
              <a:t>VIH : virus de l’immunodéficience humaine</a:t>
            </a:r>
            <a:endParaRPr lang="en-CA" sz="900">
              <a:latin typeface="Calibri" panose="020F0502020204030204" pitchFamily="34" charset="0"/>
              <a:ea typeface="+mn-lt"/>
              <a:cs typeface="Calibri" panose="020F0502020204030204" pitchFamily="34" charset="0"/>
            </a:endParaRPr>
          </a:p>
          <a:p>
            <a:pPr>
              <a:defRPr/>
            </a:pP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Ministère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de la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Santé</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et des Services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sociaux</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En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ligne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mis à jour le </a:t>
            </a:r>
            <a:r>
              <a:rPr lang="en-CA" sz="900">
                <a:latin typeface="Calibri" panose="020F0502020204030204" pitchFamily="34" charset="0"/>
                <a:cs typeface="Calibri" panose="020F0502020204030204" pitchFamily="34" charset="0"/>
              </a:rPr>
              <a:t>11 </a:t>
            </a:r>
            <a:r>
              <a:rPr lang="en-CA" sz="900" err="1">
                <a:latin typeface="Calibri" panose="020F0502020204030204" pitchFamily="34" charset="0"/>
                <a:cs typeface="Calibri" panose="020F0502020204030204" pitchFamily="34" charset="0"/>
              </a:rPr>
              <a:t>mai</a:t>
            </a:r>
            <a:r>
              <a:rPr lang="en-CA" sz="900">
                <a:latin typeface="Calibri" panose="020F0502020204030204" pitchFamily="34" charset="0"/>
                <a:cs typeface="Calibri" panose="020F0502020204030204" pitchFamily="34" charset="0"/>
              </a:rPr>
              <a:t> 2022</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en-CA" sz="900">
                <a:latin typeface="Calibri" panose="020F0502020204030204" pitchFamily="34" charset="0"/>
                <a:cs typeface="Calibri" panose="020F0502020204030204" pitchFamily="34" charset="0"/>
              </a:rPr>
              <a:t>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r>
              <a:rPr lang="en-CA">
                <a:solidFill>
                  <a:srgbClr val="555555"/>
                </a:solidFill>
                <a:cs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https://www.msss.gouv.qc.ca/professionnels/vaccination/piq-vaccinologie-pratique/immunodepression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endParaRPr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699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1">
            <a:extLst>
              <a:ext uri="{FF2B5EF4-FFF2-40B4-BE49-F238E27FC236}">
                <a16:creationId xmlns:a16="http://schemas.microsoft.com/office/drawing/2014/main" id="{D392A6AD-1949-4BA6-9570-ED45EEA54380}"/>
              </a:ext>
            </a:extLst>
          </p:cNvPr>
          <p:cNvSpPr>
            <a:spLocks noGrp="1"/>
          </p:cNvSpPr>
          <p:nvPr>
            <p:ph type="ftr" sz="quarter" idx="11"/>
          </p:nvPr>
        </p:nvSpPr>
        <p:spPr>
          <a:xfrm>
            <a:off x="762950" y="5912868"/>
            <a:ext cx="10233296" cy="609600"/>
          </a:xfrm>
        </p:spPr>
        <p:txBody>
          <a:bodyPr/>
          <a:lstStyle/>
          <a:p>
            <a:pPr>
              <a:lnSpc>
                <a:spcPct val="90000"/>
              </a:lnSpc>
            </a:pPr>
            <a:r>
              <a:rPr lang="fr-CA" dirty="0">
                <a:latin typeface="Calibri" panose="020F0502020204030204" pitchFamily="34" charset="0"/>
              </a:rPr>
              <a:t>* L’arthrite rhumatoïde, le lupus érythémateux disséminé, la maladie intestinale inflammatoire chronique, la b</a:t>
            </a:r>
            <a:r>
              <a:rPr lang="fr-CA" dirty="0">
                <a:latin typeface="Calibri" panose="020F0502020204030204" pitchFamily="34" charset="0"/>
                <a:cs typeface="Calibri" panose="020F0502020204030204" pitchFamily="34" charset="0"/>
              </a:rPr>
              <a:t>ronchopneumopathie chronique obstructive (BPCO)</a:t>
            </a:r>
            <a:r>
              <a:rPr lang="fr-CA" dirty="0">
                <a:latin typeface="Calibri" panose="020F0502020204030204" pitchFamily="34" charset="0"/>
              </a:rPr>
              <a:t> ou l’asthme bronchique, les maladies rénales chroniques et le diabète insulinodépendant.</a:t>
            </a:r>
          </a:p>
          <a:p>
            <a:pPr>
              <a:lnSpc>
                <a:spcPct val="90000"/>
              </a:lnSpc>
            </a:pPr>
            <a:r>
              <a:rPr lang="fr-CA" dirty="0">
                <a:latin typeface="Calibri" panose="020F0502020204030204" pitchFamily="34" charset="0"/>
              </a:rPr>
              <a:t>CIQ : </a:t>
            </a:r>
            <a:r>
              <a:rPr lang="fr-CA" dirty="0"/>
              <a:t>Comité sur l’immunisation du Québec; </a:t>
            </a:r>
            <a:r>
              <a:rPr lang="fr-CA" dirty="0">
                <a:latin typeface="Calibri" panose="020F0502020204030204" pitchFamily="34" charset="0"/>
              </a:rPr>
              <a:t>PIQ : Protocole d’immunisation du Québec; </a:t>
            </a:r>
            <a:r>
              <a:rPr kumimoji="0" lang="en-CA" sz="900" b="0" i="0" u="none" strike="noStrike" cap="none" normalizeH="0" baseline="0" noProof="0" dirty="0">
                <a:ln>
                  <a:noFill/>
                </a:ln>
                <a:uLnTx/>
                <a:uFillTx/>
                <a:latin typeface="Calibri" panose="020F0502020204030204" pitchFamily="34" charset="0"/>
                <a:ea typeface="+mn-ea"/>
                <a:cs typeface="+mn-cs"/>
              </a:rPr>
              <a:t>G : </a:t>
            </a:r>
            <a:r>
              <a:rPr kumimoji="0" lang="en-CA" sz="900" b="0" i="0" u="none" strike="noStrike" cap="none" normalizeH="0" baseline="0" noProof="0" dirty="0" err="1">
                <a:ln>
                  <a:noFill/>
                </a:ln>
                <a:uLnTx/>
                <a:uFillTx/>
                <a:latin typeface="Calibri" panose="020F0502020204030204" pitchFamily="34" charset="0"/>
                <a:ea typeface="+mn-ea"/>
                <a:cs typeface="+mn-cs"/>
              </a:rPr>
              <a:t>Gratuit</a:t>
            </a:r>
            <a:r>
              <a:rPr kumimoji="0" lang="en-CA" sz="900" b="0" i="0" u="none" strike="noStrike" cap="none" normalizeH="0" baseline="0" noProof="0" dirty="0">
                <a:ln>
                  <a:noFill/>
                </a:ln>
                <a:uLnTx/>
                <a:uFillTx/>
                <a:latin typeface="Calibri" panose="020F0502020204030204" pitchFamily="34" charset="0"/>
                <a:ea typeface="+mn-ea"/>
                <a:cs typeface="+mn-cs"/>
              </a:rPr>
              <a:t>; R : </a:t>
            </a:r>
            <a:r>
              <a:rPr kumimoji="0" lang="en-CA" sz="900" b="0" i="0" u="none" strike="noStrike" cap="none" normalizeH="0" baseline="0" noProof="0" dirty="0" err="1">
                <a:ln>
                  <a:noFill/>
                </a:ln>
                <a:uLnTx/>
                <a:uFillTx/>
                <a:latin typeface="Calibri" panose="020F0502020204030204" pitchFamily="34" charset="0"/>
                <a:ea typeface="+mn-ea"/>
                <a:cs typeface="+mn-cs"/>
              </a:rPr>
              <a:t>Recommandée</a:t>
            </a:r>
            <a:r>
              <a:rPr kumimoji="0" lang="en-CA" sz="900" b="0" i="0" u="none" strike="noStrike" cap="none" normalizeH="0" baseline="0" noProof="0" dirty="0">
                <a:ln>
                  <a:noFill/>
                </a:ln>
                <a:uLnTx/>
                <a:uFillTx/>
                <a:latin typeface="Calibri" panose="020F0502020204030204" pitchFamily="34" charset="0"/>
                <a:ea typeface="+mn-ea"/>
                <a:cs typeface="+mn-cs"/>
              </a:rPr>
              <a:t>; A : </a:t>
            </a:r>
            <a:r>
              <a:rPr kumimoji="0" lang="en-CA" sz="900" b="0" i="0" u="none" strike="noStrike" cap="none" normalizeH="0" baseline="0" noProof="0" dirty="0" err="1">
                <a:ln>
                  <a:noFill/>
                </a:ln>
                <a:uLnTx/>
                <a:uFillTx/>
                <a:latin typeface="Calibri" panose="020F0502020204030204" pitchFamily="34" charset="0"/>
                <a:ea typeface="+mn-ea"/>
                <a:cs typeface="+mn-cs"/>
              </a:rPr>
              <a:t>Autorisée</a:t>
            </a:r>
            <a:endParaRPr lang="fr-FR" dirty="0">
              <a:latin typeface="Calibri" panose="020F0502020204030204" pitchFamily="34" charset="0"/>
            </a:endParaRPr>
          </a:p>
          <a:p>
            <a:pPr>
              <a:lnSpc>
                <a:spcPct val="90000"/>
              </a:lnSpc>
              <a:defRPr/>
            </a:pP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Ministère</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de la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Santé</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et des Services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sociaux</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CA"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PIQ</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[En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ligne</a:t>
            </a:r>
            <a:r>
              <a:rPr lang="en-CA" dirty="0">
                <a:latin typeface="Calibri" panose="020F0502020204030204" pitchFamily="34" charset="0"/>
                <a:cs typeface="Calibri" panose="020F0502020204030204" pitchFamily="34" charset="0"/>
              </a:rPr>
              <a:t>], </a:t>
            </a:r>
            <a:r>
              <a:rPr lang="en-CA" dirty="0">
                <a:cs typeface="Calibri" panose="020F0502020204030204" pitchFamily="34" charset="0"/>
              </a:rPr>
              <a:t>mis à jour le 20 </a:t>
            </a:r>
            <a:r>
              <a:rPr lang="en-CA" dirty="0" err="1">
                <a:cs typeface="Calibri" panose="020F0502020204030204" pitchFamily="34" charset="0"/>
              </a:rPr>
              <a:t>avril</a:t>
            </a:r>
            <a:r>
              <a:rPr lang="en-CA" dirty="0">
                <a:cs typeface="Calibri" panose="020F0502020204030204" pitchFamily="34" charset="0"/>
              </a:rPr>
              <a:t> </a:t>
            </a:r>
            <a:r>
              <a:rPr lang="en-CA" dirty="0">
                <a:latin typeface="Calibri" panose="020F0502020204030204" pitchFamily="34" charset="0"/>
                <a:cs typeface="Calibri" panose="020F0502020204030204" pitchFamily="34" charset="0"/>
              </a:rPr>
              <a:t>2023, </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https://www.msss.gouv.qc.ca/professionnels/vaccination/piq-vaccins/zona-va-vaccin-vivant-attenue-contre-le-zona</a:t>
            </a:r>
            <a:r>
              <a:rPr kumimoji="0" lang="en-CA"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mis à jour le 20 </a:t>
            </a:r>
            <a:r>
              <a:rPr lang="en-CA" dirty="0" err="1">
                <a:latin typeface="Calibri" panose="020F0502020204030204" pitchFamily="34" charset="0"/>
                <a:cs typeface="Calibri" panose="020F0502020204030204" pitchFamily="34" charset="0"/>
              </a:rPr>
              <a:t>avril</a:t>
            </a:r>
            <a:r>
              <a:rPr lang="en-CA" dirty="0">
                <a:latin typeface="Calibri" panose="020F0502020204030204" pitchFamily="34" charset="0"/>
                <a:cs typeface="Calibri" panose="020F0502020204030204" pitchFamily="34" charset="0"/>
              </a:rPr>
              <a:t> 2023, </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6">
                  <a:extLst>
                    <a:ext uri="{A12FA001-AC4F-418D-AE19-62706E023703}">
                      <ahyp:hlinkClr xmlns:ahyp="http://schemas.microsoft.com/office/drawing/2018/hyperlinkcolor" val="tx"/>
                    </a:ext>
                  </a:extLst>
                </a:hlinkClick>
              </a:rPr>
              <a:t>https://www.msss.gouv.qc.ca/professionnels/vaccination/piq-vaccins/zona-su-vaccin-sous-unitaire-contre-le-zona/</a:t>
            </a:r>
            <a:r>
              <a:rPr lang="en-CA" dirty="0">
                <a:solidFill>
                  <a:srgbClr val="555555"/>
                </a:solidFill>
                <a:cs typeface="Calibri" panose="020F0502020204030204" pitchFamily="34" charset="0"/>
              </a:rPr>
              <a:t>].</a:t>
            </a:r>
            <a:endParaRPr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444" name="Titre 1"/>
          <p:cNvSpPr txBox="1">
            <a:spLocks noGrp="1"/>
          </p:cNvSpPr>
          <p:nvPr>
            <p:ph type="title"/>
            <p:custDataLst>
              <p:tags r:id="rId1"/>
            </p:custDataLst>
          </p:nvPr>
        </p:nvSpPr>
        <p:spPr>
          <a:xfrm>
            <a:off x="748665" y="161925"/>
            <a:ext cx="10485438" cy="1046163"/>
          </a:xfrm>
        </p:spPr>
        <p:txBody>
          <a:bodyPr>
            <a:normAutofit/>
          </a:bodyPr>
          <a:lstStyle/>
          <a:p>
            <a:r>
              <a:rPr lang="fr-FR" sz="3200"/>
              <a:t>Vaccins contre le zona : indications (PIQ)</a:t>
            </a:r>
            <a:endParaRPr lang="fr-FR"/>
          </a:p>
        </p:txBody>
      </p:sp>
      <p:sp>
        <p:nvSpPr>
          <p:cNvPr id="2" name="ZoneTexte 1"/>
          <p:cNvSpPr txBox="1"/>
          <p:nvPr>
            <p:custDataLst>
              <p:tags r:id="rId2"/>
            </p:custDataLst>
          </p:nvPr>
        </p:nvSpPr>
        <p:spPr>
          <a:xfrm>
            <a:off x="9572977" y="-79022"/>
            <a:ext cx="123169"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t">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gl-E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mc:AlternateContent xmlns:mc="http://schemas.openxmlformats.org/markup-compatibility/2006" xmlns:p14="http://schemas.microsoft.com/office/powerpoint/2010/main">
        <mc:Choice Requires="p14">
          <p:contentPart p14:bwMode="auto" r:id="rId7">
            <p14:nvContentPartPr>
              <p14:cNvPr id="4" name="Entrée manuscrite 3">
                <a:extLst>
                  <a:ext uri="{FF2B5EF4-FFF2-40B4-BE49-F238E27FC236}">
                    <a16:creationId xmlns:a16="http://schemas.microsoft.com/office/drawing/2014/main" id="{AAA49D9A-142F-C469-C3B4-3BBD36823686}"/>
                  </a:ext>
                </a:extLst>
              </p14:cNvPr>
              <p14:cNvContentPartPr/>
              <p14:nvPr/>
            </p14:nvContentPartPr>
            <p14:xfrm>
              <a:off x="8410308" y="1152941"/>
              <a:ext cx="360" cy="360"/>
            </p14:xfrm>
          </p:contentPart>
        </mc:Choice>
        <mc:Fallback xmlns="">
          <p:pic>
            <p:nvPicPr>
              <p:cNvPr id="4" name="Entrée manuscrite 3">
                <a:extLst>
                  <a:ext uri="{FF2B5EF4-FFF2-40B4-BE49-F238E27FC236}">
                    <a16:creationId xmlns:a16="http://schemas.microsoft.com/office/drawing/2014/main" id="{AAA49D9A-142F-C469-C3B4-3BBD36823686}"/>
                  </a:ext>
                </a:extLst>
              </p:cNvPr>
              <p:cNvPicPr/>
              <p:nvPr/>
            </p:nvPicPr>
            <p:blipFill>
              <a:blip r:embed="rId9"/>
              <a:stretch>
                <a:fillRect/>
              </a:stretch>
            </p:blipFill>
            <p:spPr>
              <a:xfrm>
                <a:off x="8401308" y="1143941"/>
                <a:ext cx="18000" cy="18000"/>
              </a:xfrm>
              <a:prstGeom prst="rect">
                <a:avLst/>
              </a:prstGeom>
            </p:spPr>
          </p:pic>
        </mc:Fallback>
      </mc:AlternateContent>
      <p:sp>
        <p:nvSpPr>
          <p:cNvPr id="23" name="Slide Number Placeholder 22">
            <a:extLst>
              <a:ext uri="{FF2B5EF4-FFF2-40B4-BE49-F238E27FC236}">
                <a16:creationId xmlns:a16="http://schemas.microsoft.com/office/drawing/2014/main" id="{5698FA79-6EC0-4749-81F4-96D734BF95D1}"/>
              </a:ext>
            </a:extLst>
          </p:cNvPr>
          <p:cNvSpPr>
            <a:spLocks noGrp="1"/>
          </p:cNvSpPr>
          <p:nvPr>
            <p:ph type="sldNum" sz="quarter" idx="12"/>
          </p:nvPr>
        </p:nvSpPr>
        <p:spPr/>
        <p:txBody>
          <a:bodyPr/>
          <a:lstStyle/>
          <a:p>
            <a:fld id="{2789393D-23C3-F148-91BA-4F8B005EBEDD}" type="slidenum">
              <a:rPr lang="en-US" smtClean="0"/>
              <a:pPr/>
              <a:t>73</a:t>
            </a:fld>
            <a:endParaRPr lang="en-US"/>
          </a:p>
        </p:txBody>
      </p:sp>
      <p:sp>
        <p:nvSpPr>
          <p:cNvPr id="3" name="TextBox 2">
            <a:extLst>
              <a:ext uri="{FF2B5EF4-FFF2-40B4-BE49-F238E27FC236}">
                <a16:creationId xmlns:a16="http://schemas.microsoft.com/office/drawing/2014/main" id="{49118541-3E7A-2D19-71D2-B309AA62CB6C}"/>
              </a:ext>
            </a:extLst>
          </p:cNvPr>
          <p:cNvSpPr txBox="1"/>
          <p:nvPr/>
        </p:nvSpPr>
        <p:spPr>
          <a:xfrm>
            <a:off x="752821" y="1607549"/>
            <a:ext cx="11009688"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rPr>
              <a:t>Le CIQ recommande l’utilisation du vaccin Zona-SU de préférence à celle du vaccin Zona-VA</a:t>
            </a:r>
            <a:endParaRPr lang="en-US" sz="2200"/>
          </a:p>
        </p:txBody>
      </p:sp>
      <p:sp>
        <p:nvSpPr>
          <p:cNvPr id="16" name="Rectangle: Rounded Corners 15">
            <a:extLst>
              <a:ext uri="{FF2B5EF4-FFF2-40B4-BE49-F238E27FC236}">
                <a16:creationId xmlns:a16="http://schemas.microsoft.com/office/drawing/2014/main" id="{7D98115E-6B7F-40B9-AB57-A65B78CB915B}"/>
              </a:ext>
            </a:extLst>
          </p:cNvPr>
          <p:cNvSpPr/>
          <p:nvPr/>
        </p:nvSpPr>
        <p:spPr>
          <a:xfrm>
            <a:off x="3606006" y="3528731"/>
            <a:ext cx="4979988" cy="1028082"/>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r>
              <a:rPr lang="fr-CA" dirty="0">
                <a:latin typeface="Calibri" panose="020F0502020204030204" pitchFamily="34" charset="0"/>
                <a:cs typeface="Calibri" panose="020F0502020204030204" pitchFamily="34" charset="0"/>
              </a:rPr>
              <a:t>Les personnes de ≥ 50 ans</a:t>
            </a:r>
          </a:p>
        </p:txBody>
      </p:sp>
      <p:sp>
        <p:nvSpPr>
          <p:cNvPr id="17" name="Oval 16">
            <a:extLst>
              <a:ext uri="{FF2B5EF4-FFF2-40B4-BE49-F238E27FC236}">
                <a16:creationId xmlns:a16="http://schemas.microsoft.com/office/drawing/2014/main" id="{AEFAE97D-035E-4618-A551-BC3C2F543FE5}"/>
              </a:ext>
            </a:extLst>
          </p:cNvPr>
          <p:cNvSpPr/>
          <p:nvPr/>
        </p:nvSpPr>
        <p:spPr>
          <a:xfrm>
            <a:off x="3793328" y="3703763"/>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40000"/>
                    <a:lumOff val="60000"/>
                  </a:schemeClr>
                </a:solidFill>
                <a:latin typeface="Calibri" panose="020F0502020204030204" pitchFamily="34" charset="0"/>
                <a:cs typeface="Calibri" panose="020F0502020204030204" pitchFamily="34" charset="0"/>
              </a:rPr>
              <a:t>R</a:t>
            </a:r>
          </a:p>
        </p:txBody>
      </p:sp>
      <p:sp>
        <p:nvSpPr>
          <p:cNvPr id="18" name="Rectangle: Rounded Corners 17">
            <a:extLst>
              <a:ext uri="{FF2B5EF4-FFF2-40B4-BE49-F238E27FC236}">
                <a16:creationId xmlns:a16="http://schemas.microsoft.com/office/drawing/2014/main" id="{FB86EFE1-F817-4336-B3EF-935A743212DE}"/>
              </a:ext>
            </a:extLst>
          </p:cNvPr>
          <p:cNvSpPr/>
          <p:nvPr/>
        </p:nvSpPr>
        <p:spPr>
          <a:xfrm>
            <a:off x="6358572" y="2317334"/>
            <a:ext cx="4979988" cy="102808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a:t>
            </a:r>
            <a:r>
              <a:rPr lang="fr-FR" dirty="0" err="1">
                <a:latin typeface="Calibri" panose="020F0502020204030204" pitchFamily="34" charset="0"/>
                <a:cs typeface="Calibri" panose="020F0502020204030204" pitchFamily="34" charset="0"/>
              </a:rPr>
              <a:t>immuno-déprimées</a:t>
            </a:r>
            <a:r>
              <a:rPr lang="fr-FR" dirty="0">
                <a:latin typeface="Calibri" panose="020F0502020204030204" pitchFamily="34" charset="0"/>
                <a:cs typeface="Calibri" panose="020F0502020204030204" pitchFamily="34" charset="0"/>
              </a:rPr>
              <a:t> de ≥ 18 ans</a:t>
            </a:r>
            <a:endParaRPr lang="en-US" dirty="0">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023D6D8D-BA50-492C-B584-F1C87A2F5764}"/>
              </a:ext>
            </a:extLst>
          </p:cNvPr>
          <p:cNvSpPr/>
          <p:nvPr/>
        </p:nvSpPr>
        <p:spPr>
          <a:xfrm>
            <a:off x="6568307" y="2492366"/>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latin typeface="Calibri" panose="020F0502020204030204" pitchFamily="34" charset="0"/>
                <a:cs typeface="Calibri" panose="020F0502020204030204" pitchFamily="34" charset="0"/>
              </a:rPr>
              <a:t>G</a:t>
            </a:r>
          </a:p>
        </p:txBody>
      </p:sp>
      <p:sp>
        <p:nvSpPr>
          <p:cNvPr id="20" name="Rectangle: Rounded Corners 19">
            <a:extLst>
              <a:ext uri="{FF2B5EF4-FFF2-40B4-BE49-F238E27FC236}">
                <a16:creationId xmlns:a16="http://schemas.microsoft.com/office/drawing/2014/main" id="{90502FFF-7326-4B79-B312-26EF60B9B7B0}"/>
              </a:ext>
            </a:extLst>
          </p:cNvPr>
          <p:cNvSpPr/>
          <p:nvPr/>
        </p:nvSpPr>
        <p:spPr>
          <a:xfrm>
            <a:off x="862013" y="4712905"/>
            <a:ext cx="10453687" cy="107509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de 18 à 49 ans qui présentent des conditions médicales chroniques augmentant leur risque de zona ou de ses complications*</a:t>
            </a:r>
            <a:endParaRPr lang="en-US"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9A522895-5460-412C-8815-EE692C27C5E0}"/>
              </a:ext>
            </a:extLst>
          </p:cNvPr>
          <p:cNvSpPr/>
          <p:nvPr/>
        </p:nvSpPr>
        <p:spPr>
          <a:xfrm>
            <a:off x="1076231" y="4910090"/>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75000"/>
                  </a:schemeClr>
                </a:solidFill>
                <a:latin typeface="Calibri" panose="020F0502020204030204" pitchFamily="34" charset="0"/>
                <a:cs typeface="Calibri" panose="020F0502020204030204" pitchFamily="34" charset="0"/>
              </a:rPr>
              <a:t>A</a:t>
            </a:r>
          </a:p>
        </p:txBody>
      </p:sp>
      <p:sp>
        <p:nvSpPr>
          <p:cNvPr id="24" name="Rectangle: Rounded Corners 23">
            <a:extLst>
              <a:ext uri="{FF2B5EF4-FFF2-40B4-BE49-F238E27FC236}">
                <a16:creationId xmlns:a16="http://schemas.microsoft.com/office/drawing/2014/main" id="{96BD80C5-F645-45C5-BDFD-CD3D51BE4FEF}"/>
              </a:ext>
            </a:extLst>
          </p:cNvPr>
          <p:cNvSpPr/>
          <p:nvPr/>
        </p:nvSpPr>
        <p:spPr>
          <a:xfrm>
            <a:off x="853441" y="2315543"/>
            <a:ext cx="4979988" cy="105709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CA" dirty="0">
                <a:latin typeface="Calibri" panose="020F0502020204030204" pitchFamily="34" charset="0"/>
                <a:cs typeface="Calibri" panose="020F0502020204030204" pitchFamily="34" charset="0"/>
              </a:rPr>
              <a:t>Les personnes âgées de 80 ans et plus</a:t>
            </a:r>
          </a:p>
        </p:txBody>
      </p:sp>
      <p:sp>
        <p:nvSpPr>
          <p:cNvPr id="25" name="Oval 24">
            <a:extLst>
              <a:ext uri="{FF2B5EF4-FFF2-40B4-BE49-F238E27FC236}">
                <a16:creationId xmlns:a16="http://schemas.microsoft.com/office/drawing/2014/main" id="{3B6AD324-F133-4E11-9022-8AD027AB7C82}"/>
              </a:ext>
            </a:extLst>
          </p:cNvPr>
          <p:cNvSpPr/>
          <p:nvPr/>
        </p:nvSpPr>
        <p:spPr>
          <a:xfrm>
            <a:off x="1093287" y="2503731"/>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91972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726A-CAB0-F747-9D6E-E2B15495FBB7}"/>
              </a:ext>
            </a:extLst>
          </p:cNvPr>
          <p:cNvSpPr>
            <a:spLocks noGrp="1"/>
          </p:cNvSpPr>
          <p:nvPr>
            <p:ph type="title"/>
          </p:nvPr>
        </p:nvSpPr>
        <p:spPr>
          <a:xfrm>
            <a:off x="733829" y="161365"/>
            <a:ext cx="10485120" cy="1046468"/>
          </a:xfrm>
        </p:spPr>
        <p:txBody>
          <a:bodyPr/>
          <a:lstStyle/>
          <a:p>
            <a:r>
              <a:rPr lang="fr-CA"/>
              <a:t>Démarche clinique</a:t>
            </a:r>
            <a:endParaRPr lang="fr-FR"/>
          </a:p>
        </p:txBody>
      </p:sp>
      <p:sp>
        <p:nvSpPr>
          <p:cNvPr id="7" name="Footer Placeholder 6">
            <a:extLst>
              <a:ext uri="{FF2B5EF4-FFF2-40B4-BE49-F238E27FC236}">
                <a16:creationId xmlns:a16="http://schemas.microsoft.com/office/drawing/2014/main" id="{FC5B6F20-CBB7-41CC-A75C-688B0F58C06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24948ECE-59DB-45B4-A9DB-1E436D9BBDCE}"/>
              </a:ext>
            </a:extLst>
          </p:cNvPr>
          <p:cNvSpPr>
            <a:spLocks noGrp="1"/>
          </p:cNvSpPr>
          <p:nvPr>
            <p:ph type="sldNum" sz="quarter" idx="12"/>
          </p:nvPr>
        </p:nvSpPr>
        <p:spPr/>
        <p:txBody>
          <a:bodyPr/>
          <a:lstStyle/>
          <a:p>
            <a:fld id="{2789393D-23C3-F148-91BA-4F8B005EBEDD}" type="slidenum">
              <a:rPr lang="en-US" smtClean="0"/>
              <a:pPr/>
              <a:t>74</a:t>
            </a:fld>
            <a:endParaRPr lang="en-US"/>
          </a:p>
        </p:txBody>
      </p:sp>
      <p:sp>
        <p:nvSpPr>
          <p:cNvPr id="6" name="Content Placeholder 5">
            <a:extLst>
              <a:ext uri="{FF2B5EF4-FFF2-40B4-BE49-F238E27FC236}">
                <a16:creationId xmlns:a16="http://schemas.microsoft.com/office/drawing/2014/main" id="{0F715115-0DDC-449D-8CF2-A453C068AC81}"/>
              </a:ext>
            </a:extLst>
          </p:cNvPr>
          <p:cNvSpPr>
            <a:spLocks noGrp="1"/>
          </p:cNvSpPr>
          <p:nvPr>
            <p:ph idx="1"/>
          </p:nvPr>
        </p:nvSpPr>
        <p:spPr>
          <a:xfrm>
            <a:off x="749705" y="1567507"/>
            <a:ext cx="10809249" cy="4332318"/>
          </a:xfrm>
        </p:spPr>
        <p:txBody>
          <a:bodyPr/>
          <a:lstStyle/>
          <a:p>
            <a:r>
              <a:rPr lang="fr-FR"/>
              <a:t>Importance de consulter le </a:t>
            </a:r>
            <a:r>
              <a:rPr lang="fr-FR" i="1"/>
              <a:t>Registre de vaccination du Québec</a:t>
            </a:r>
            <a:r>
              <a:rPr lang="fr-FR"/>
              <a:t> pour valider si les 2 doses ont été reçues, puis qu’il s’agit bien du vaccin Zona-SU et non du Zona-VA</a:t>
            </a:r>
          </a:p>
          <a:p>
            <a:pPr marL="460800">
              <a:spcAft>
                <a:spcPts val="3000"/>
              </a:spcAft>
              <a:buClr>
                <a:schemeClr val="accent2"/>
              </a:buClr>
            </a:pPr>
            <a:r>
              <a:rPr lang="fr-FR" sz="2400">
                <a:solidFill>
                  <a:schemeClr val="accent2"/>
                </a:solidFill>
              </a:rPr>
              <a:t>Si le calendrier de vaccination a été interrompu, le poursuivre là où il a été arrêté, même si l’intervalle représente des années</a:t>
            </a:r>
          </a:p>
          <a:p>
            <a:pPr>
              <a:spcAft>
                <a:spcPts val="3000"/>
              </a:spcAft>
            </a:pPr>
            <a:r>
              <a:rPr lang="fr-FR"/>
              <a:t>Aucune indication actuellement pour revacciner</a:t>
            </a:r>
          </a:p>
          <a:p>
            <a:r>
              <a:rPr lang="fr-FR"/>
              <a:t>Importance de suivre les mises à jour futures puisqu’on vaccinera </a:t>
            </a:r>
            <a:br>
              <a:rPr lang="fr-FR"/>
            </a:br>
            <a:r>
              <a:rPr lang="fr-FR"/>
              <a:t>de plus en plus dès 18 ans</a:t>
            </a:r>
            <a:endParaRPr lang="en-US"/>
          </a:p>
        </p:txBody>
      </p:sp>
    </p:spTree>
    <p:extLst>
      <p:ext uri="{BB962C8B-B14F-4D97-AF65-F5344CB8AC3E}">
        <p14:creationId xmlns:p14="http://schemas.microsoft.com/office/powerpoint/2010/main" val="4163890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outdoor, person&#10;&#10;Description automatically generated">
            <a:extLst>
              <a:ext uri="{FF2B5EF4-FFF2-40B4-BE49-F238E27FC236}">
                <a16:creationId xmlns:a16="http://schemas.microsoft.com/office/drawing/2014/main" id="{8B20C77F-6461-C247-1464-1C0B9A42EBED}"/>
              </a:ext>
            </a:extLst>
          </p:cNvPr>
          <p:cNvPicPr>
            <a:picLocks noChangeAspect="1"/>
          </p:cNvPicPr>
          <p:nvPr/>
        </p:nvPicPr>
        <p:blipFill rotWithShape="1">
          <a:blip r:embed="rId3"/>
          <a:srcRect l="17104" r="1264" b="20464"/>
          <a:stretch/>
        </p:blipFill>
        <p:spPr>
          <a:xfrm>
            <a:off x="1" y="1714500"/>
            <a:ext cx="6096000" cy="3962400"/>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518030" y="724487"/>
            <a:ext cx="5673969" cy="5242560"/>
          </a:xfrm>
        </p:spPr>
        <p:txBody>
          <a:bodyPr vert="horz" lIns="91440" tIns="45720" rIns="91440" bIns="45720" rtlCol="0" anchor="t">
            <a:noAutofit/>
          </a:bodyPr>
          <a:lstStyle/>
          <a:p>
            <a:pPr marL="0" indent="0">
              <a:spcAft>
                <a:spcPts val="1800"/>
              </a:spcAft>
              <a:buNone/>
            </a:pPr>
            <a:r>
              <a:rPr lang="fr-CA" sz="2800"/>
              <a:t>Un homme de 55 ans </a:t>
            </a:r>
            <a:br>
              <a:rPr lang="fr-CA" sz="2800"/>
            </a:br>
            <a:r>
              <a:rPr lang="fr-CA" sz="2800"/>
              <a:t>infecté par le VIH depuis 20 ans (traité efficacement par des antirétroviraux) a reçu le vaccin  Zona-SU il y a 5 ans. </a:t>
            </a:r>
          </a:p>
          <a:p>
            <a:pPr marL="0" indent="0">
              <a:spcAft>
                <a:spcPts val="1200"/>
              </a:spcAft>
              <a:buNone/>
            </a:pPr>
            <a:r>
              <a:rPr lang="fr-CA" sz="2800" b="1"/>
              <a:t>Messages clés du cas</a:t>
            </a:r>
          </a:p>
          <a:p>
            <a:pPr>
              <a:spcAft>
                <a:spcPts val="1200"/>
              </a:spcAft>
            </a:pPr>
            <a:r>
              <a:rPr lang="fr-CA" sz="2400"/>
              <a:t>Le VIH entraîne un état amenant une immunodépression relative </a:t>
            </a:r>
          </a:p>
          <a:p>
            <a:pPr>
              <a:spcAft>
                <a:spcPts val="1200"/>
              </a:spcAft>
            </a:pPr>
            <a:r>
              <a:rPr lang="fr-CA" sz="2400"/>
              <a:t>Toutes les personnes de </a:t>
            </a:r>
            <a:r>
              <a:rPr lang="en-US" sz="2400"/>
              <a:t>≥</a:t>
            </a:r>
            <a:r>
              <a:rPr lang="fr-CA" sz="2400"/>
              <a:t> 18 ans infectées par le VIH devraient être vaccinées</a:t>
            </a:r>
          </a:p>
          <a:p>
            <a:r>
              <a:rPr lang="fr-CA" sz="2400"/>
              <a:t>À l’heure actuelle, les données de persistance de l’immunité avec le vaccin Zona-SU sont disponibles à 10 ans</a:t>
            </a:r>
          </a:p>
          <a:p>
            <a:endParaRPr lang="fr-CA" sz="2400"/>
          </a:p>
        </p:txBody>
      </p:sp>
      <p:sp>
        <p:nvSpPr>
          <p:cNvPr id="9" name="Footer Placeholder 8">
            <a:extLst>
              <a:ext uri="{FF2B5EF4-FFF2-40B4-BE49-F238E27FC236}">
                <a16:creationId xmlns:a16="http://schemas.microsoft.com/office/drawing/2014/main" id="{C0999F34-9168-41CC-BD02-E6B7D48F2A0E}"/>
              </a:ext>
            </a:extLst>
          </p:cNvPr>
          <p:cNvSpPr>
            <a:spLocks noGrp="1"/>
          </p:cNvSpPr>
          <p:nvPr>
            <p:ph type="ftr" sz="quarter" idx="3"/>
          </p:nvPr>
        </p:nvSpPr>
        <p:spPr>
          <a:xfrm>
            <a:off x="6611816" y="5919220"/>
            <a:ext cx="4820252" cy="609600"/>
          </a:xfrm>
        </p:spPr>
        <p:txBody>
          <a:bodyPr/>
          <a:lstStyle/>
          <a:p>
            <a:r>
              <a:rPr lang="fr-CA" sz="900">
                <a:latin typeface="Calibri" panose="020F0502020204030204" pitchFamily="34" charset="0"/>
                <a:cs typeface="Calibri" panose="020F0502020204030204" pitchFamily="34" charset="0"/>
              </a:rPr>
              <a:t>VIH : virus de l’immunodéficience humaine</a:t>
            </a:r>
            <a:endParaRPr lang="en-CA" sz="900">
              <a:latin typeface="Calibri" panose="020F0502020204030204" pitchFamily="34" charset="0"/>
              <a:ea typeface="+mn-lt"/>
              <a:cs typeface="Calibri" panose="020F0502020204030204" pitchFamily="34" charset="0"/>
            </a:endParaRPr>
          </a:p>
        </p:txBody>
      </p:sp>
      <p:sp>
        <p:nvSpPr>
          <p:cNvPr id="10" name="Slide Number Placeholder 9">
            <a:extLst>
              <a:ext uri="{FF2B5EF4-FFF2-40B4-BE49-F238E27FC236}">
                <a16:creationId xmlns:a16="http://schemas.microsoft.com/office/drawing/2014/main" id="{847153E0-5989-4E62-958E-10BE90A8F177}"/>
              </a:ext>
            </a:extLst>
          </p:cNvPr>
          <p:cNvSpPr>
            <a:spLocks noGrp="1"/>
          </p:cNvSpPr>
          <p:nvPr>
            <p:ph type="sldNum" sz="quarter" idx="12"/>
          </p:nvPr>
        </p:nvSpPr>
        <p:spPr/>
        <p:txBody>
          <a:bodyPr/>
          <a:lstStyle/>
          <a:p>
            <a:fld id="{2789393D-23C3-F148-91BA-4F8B005EBEDD}" type="slidenum">
              <a:rPr lang="en-US" smtClean="0"/>
              <a:pPr/>
              <a:t>75</a:t>
            </a:fld>
            <a:endParaRPr lang="en-US"/>
          </a:p>
        </p:txBody>
      </p:sp>
      <p:sp>
        <p:nvSpPr>
          <p:cNvPr id="11" name="Rectangle: Rounded Corners 10">
            <a:hlinkClick r:id="rId4" action="ppaction://hlinksldjump"/>
            <a:extLst>
              <a:ext uri="{FF2B5EF4-FFF2-40B4-BE49-F238E27FC236}">
                <a16:creationId xmlns:a16="http://schemas.microsoft.com/office/drawing/2014/main" id="{AAFBFB52-D457-49D7-A162-E25BB6FFB3DB}"/>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13" name="Title 1">
            <a:extLst>
              <a:ext uri="{FF2B5EF4-FFF2-40B4-BE49-F238E27FC236}">
                <a16:creationId xmlns:a16="http://schemas.microsoft.com/office/drawing/2014/main" id="{37C22E62-9724-0AA9-3F67-F9E156073187}"/>
              </a:ext>
            </a:extLst>
          </p:cNvPr>
          <p:cNvSpPr txBox="1">
            <a:spLocks/>
          </p:cNvSpPr>
          <p:nvPr/>
        </p:nvSpPr>
        <p:spPr>
          <a:xfrm>
            <a:off x="853440" y="304800"/>
            <a:ext cx="4389120" cy="1600200"/>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4800" b="0" i="0" kern="1200">
                <a:solidFill>
                  <a:schemeClr val="bg1"/>
                </a:solidFill>
                <a:latin typeface="Calibri" panose="020F0502020204030204" pitchFamily="34" charset="0"/>
                <a:ea typeface="+mj-ea"/>
                <a:cs typeface="Calibri" panose="020F0502020204030204" pitchFamily="34" charset="0"/>
              </a:defRPr>
            </a:lvl1pPr>
          </a:lstStyle>
          <a:p>
            <a:r>
              <a:rPr lang="fr-CA"/>
              <a:t>CAS n</a:t>
            </a:r>
            <a:r>
              <a:rPr lang="fr-CA" baseline="30000"/>
              <a:t>o </a:t>
            </a:r>
            <a:r>
              <a:rPr lang="fr-CA"/>
              <a:t>7</a:t>
            </a:r>
          </a:p>
        </p:txBody>
      </p:sp>
      <p:sp>
        <p:nvSpPr>
          <p:cNvPr id="15" name="Rectangle 14">
            <a:extLst>
              <a:ext uri="{FF2B5EF4-FFF2-40B4-BE49-F238E27FC236}">
                <a16:creationId xmlns:a16="http://schemas.microsoft.com/office/drawing/2014/main" id="{9E188779-AD74-2A30-6B4F-373B150325AD}"/>
              </a:ext>
            </a:extLst>
          </p:cNvPr>
          <p:cNvSpPr/>
          <p:nvPr/>
        </p:nvSpPr>
        <p:spPr>
          <a:xfrm>
            <a:off x="4941916" y="1714500"/>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58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table&#10;&#10;Description automatically generated">
            <a:extLst>
              <a:ext uri="{FF2B5EF4-FFF2-40B4-BE49-F238E27FC236}">
                <a16:creationId xmlns:a16="http://schemas.microsoft.com/office/drawing/2014/main" id="{37C2FE69-E075-9F82-3D6A-79B7EDCF438C}"/>
              </a:ext>
            </a:extLst>
          </p:cNvPr>
          <p:cNvPicPr>
            <a:picLocks noChangeAspect="1"/>
          </p:cNvPicPr>
          <p:nvPr/>
        </p:nvPicPr>
        <p:blipFill rotWithShape="1">
          <a:blip r:embed="rId3"/>
          <a:srcRect b="3290"/>
          <a:stretch/>
        </p:blipFill>
        <p:spPr>
          <a:xfrm>
            <a:off x="3182" y="1714501"/>
            <a:ext cx="6092818" cy="3930926"/>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725920" y="853440"/>
            <a:ext cx="4612640" cy="5242560"/>
          </a:xfrm>
        </p:spPr>
        <p:txBody>
          <a:bodyPr vert="horz" lIns="91440" tIns="45720" rIns="91440" bIns="45720" rtlCol="0" anchor="t">
            <a:noAutofit/>
          </a:bodyPr>
          <a:lstStyle/>
          <a:p>
            <a:pPr marL="0" indent="0">
              <a:buNone/>
            </a:pPr>
            <a:r>
              <a:rPr lang="fr-CA"/>
              <a:t>Une femme de 35 ans </a:t>
            </a:r>
            <a:br>
              <a:rPr lang="fr-CA"/>
            </a:br>
            <a:r>
              <a:rPr lang="fr-CA"/>
              <a:t>atteinte de diabète se présente pour un rendez-vous de suivi.</a:t>
            </a:r>
          </a:p>
          <a:p>
            <a:pPr marL="0" indent="0">
              <a:buNone/>
            </a:pPr>
            <a:endParaRPr lang="en-US" sz="2800"/>
          </a:p>
          <a:p>
            <a:pPr marL="0" indent="0">
              <a:buNone/>
            </a:pPr>
            <a:r>
              <a:rPr lang="fr-CA" sz="2800">
                <a:solidFill>
                  <a:schemeClr val="accent1">
                    <a:lumMod val="50000"/>
                  </a:schemeClr>
                </a:solidFill>
              </a:rPr>
              <a:t>Profitez-vous de l’occasion pour lui parler de son risque de développer un zona et </a:t>
            </a:r>
            <a:br>
              <a:rPr lang="fr-CA" sz="2800">
                <a:solidFill>
                  <a:schemeClr val="accent1">
                    <a:lumMod val="50000"/>
                  </a:schemeClr>
                </a:solidFill>
              </a:rPr>
            </a:br>
            <a:r>
              <a:rPr lang="fr-CA" sz="2800">
                <a:solidFill>
                  <a:schemeClr val="accent1">
                    <a:lumMod val="50000"/>
                  </a:schemeClr>
                </a:solidFill>
              </a:rPr>
              <a:t>ses complications?</a:t>
            </a:r>
          </a:p>
          <a:p>
            <a:pPr marL="0" indent="0">
              <a:buNone/>
            </a:pPr>
            <a:endParaRPr lang="fr-CA" sz="2800">
              <a:solidFill>
                <a:schemeClr val="accent1">
                  <a:lumMod val="50000"/>
                </a:schemeClr>
              </a:solidFill>
            </a:endParaRPr>
          </a:p>
          <a:p>
            <a:pPr marL="0" indent="0">
              <a:buNone/>
            </a:pPr>
            <a:r>
              <a:rPr lang="fr-CA" sz="2800">
                <a:solidFill>
                  <a:schemeClr val="accent1">
                    <a:lumMod val="50000"/>
                  </a:schemeClr>
                </a:solidFill>
              </a:rPr>
              <a:t>Quelles sont les recommandations?</a:t>
            </a:r>
          </a:p>
          <a:p>
            <a:pPr marL="0" indent="0">
              <a:buNone/>
            </a:pPr>
            <a:endParaRPr lang="fr-CA" sz="2800">
              <a:solidFill>
                <a:schemeClr val="accent2"/>
              </a:solidFill>
            </a:endParaRPr>
          </a:p>
          <a:p>
            <a:pPr marL="0" indent="0">
              <a:buNone/>
            </a:pPr>
            <a:endParaRPr lang="fr-CA" sz="2800">
              <a:solidFill>
                <a:schemeClr val="accent2"/>
              </a:solidFill>
            </a:endParaRPr>
          </a:p>
          <a:p>
            <a:pPr marL="0" indent="0">
              <a:buNone/>
            </a:pPr>
            <a:endParaRPr lang="fr-CA" sz="2800"/>
          </a:p>
          <a:p>
            <a:pPr marL="0" indent="0">
              <a:buNone/>
            </a:pPr>
            <a:endParaRPr lang="fr-CA" sz="2800"/>
          </a:p>
        </p:txBody>
      </p:sp>
      <p:sp>
        <p:nvSpPr>
          <p:cNvPr id="9" name="Footer Placeholder 8">
            <a:extLst>
              <a:ext uri="{FF2B5EF4-FFF2-40B4-BE49-F238E27FC236}">
                <a16:creationId xmlns:a16="http://schemas.microsoft.com/office/drawing/2014/main" id="{E734DA5E-9999-4E7A-BCE2-34AB9BD2BC96}"/>
              </a:ext>
            </a:extLst>
          </p:cNvPr>
          <p:cNvSpPr>
            <a:spLocks noGrp="1"/>
          </p:cNvSpPr>
          <p:nvPr>
            <p:ph type="ftr" sz="quarter" idx="3"/>
          </p:nvPr>
        </p:nvSpPr>
        <p:spPr>
          <a:xfrm>
            <a:off x="6819428" y="5919220"/>
            <a:ext cx="4612640" cy="609600"/>
          </a:xfrm>
        </p:spPr>
        <p:txBody>
          <a:bodyPr/>
          <a:lstStyle/>
          <a:p>
            <a:endParaRPr lang="en-US"/>
          </a:p>
        </p:txBody>
      </p:sp>
      <p:sp>
        <p:nvSpPr>
          <p:cNvPr id="10" name="Slide Number Placeholder 9">
            <a:extLst>
              <a:ext uri="{FF2B5EF4-FFF2-40B4-BE49-F238E27FC236}">
                <a16:creationId xmlns:a16="http://schemas.microsoft.com/office/drawing/2014/main" id="{9D89A7CD-856F-4E20-9559-F75595CB69A4}"/>
              </a:ext>
            </a:extLst>
          </p:cNvPr>
          <p:cNvSpPr>
            <a:spLocks noGrp="1"/>
          </p:cNvSpPr>
          <p:nvPr>
            <p:ph type="sldNum" sz="quarter" idx="12"/>
          </p:nvPr>
        </p:nvSpPr>
        <p:spPr/>
        <p:txBody>
          <a:bodyPr/>
          <a:lstStyle/>
          <a:p>
            <a:fld id="{2789393D-23C3-F148-91BA-4F8B005EBEDD}" type="slidenum">
              <a:rPr lang="en-US" smtClean="0"/>
              <a:pPr/>
              <a:t>76</a:t>
            </a:fld>
            <a:endParaRPr lang="en-US"/>
          </a:p>
        </p:txBody>
      </p:sp>
      <p:sp>
        <p:nvSpPr>
          <p:cNvPr id="7" name="Title 1">
            <a:extLst>
              <a:ext uri="{FF2B5EF4-FFF2-40B4-BE49-F238E27FC236}">
                <a16:creationId xmlns:a16="http://schemas.microsoft.com/office/drawing/2014/main" id="{C23AA78F-0785-75D5-1E1C-E6EF8B2A8BB9}"/>
              </a:ext>
            </a:extLst>
          </p:cNvPr>
          <p:cNvSpPr>
            <a:spLocks noGrp="1"/>
          </p:cNvSpPr>
          <p:nvPr>
            <p:ph type="title"/>
          </p:nvPr>
        </p:nvSpPr>
        <p:spPr>
          <a:xfrm>
            <a:off x="853440" y="304800"/>
            <a:ext cx="4389120" cy="1600200"/>
          </a:xfrm>
        </p:spPr>
        <p:txBody>
          <a:bodyPr/>
          <a:lstStyle/>
          <a:p>
            <a:r>
              <a:rPr lang="fr-CA"/>
              <a:t>CAS n</a:t>
            </a:r>
            <a:r>
              <a:rPr lang="fr-CA" baseline="30000"/>
              <a:t>o </a:t>
            </a:r>
            <a:r>
              <a:rPr lang="fr-CA"/>
              <a:t>8</a:t>
            </a:r>
          </a:p>
        </p:txBody>
      </p:sp>
      <p:sp>
        <p:nvSpPr>
          <p:cNvPr id="12" name="Rectangle 11">
            <a:extLst>
              <a:ext uri="{FF2B5EF4-FFF2-40B4-BE49-F238E27FC236}">
                <a16:creationId xmlns:a16="http://schemas.microsoft.com/office/drawing/2014/main" id="{7AFE0538-09CA-16F7-204B-B18CE7D6F1E9}"/>
              </a:ext>
            </a:extLst>
          </p:cNvPr>
          <p:cNvSpPr/>
          <p:nvPr/>
        </p:nvSpPr>
        <p:spPr>
          <a:xfrm>
            <a:off x="4941916" y="1714500"/>
            <a:ext cx="1154084" cy="400365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8287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9919EC1-8D8C-4F1E-8998-FDB1970B32AF}"/>
              </a:ext>
            </a:extLst>
          </p:cNvPr>
          <p:cNvSpPr>
            <a:spLocks noGrp="1"/>
          </p:cNvSpPr>
          <p:nvPr>
            <p:ph type="ftr" sz="quarter" idx="11"/>
          </p:nvPr>
        </p:nvSpPr>
        <p:spPr/>
        <p:txBody>
          <a:bodyPr/>
          <a:lstStyle/>
          <a:p>
            <a:pPr>
              <a:defRPr/>
            </a:pP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Ministère</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de la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Santé</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et des Services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sociaux</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a:ln>
                  <a:noFill/>
                </a:ln>
                <a:effectLst/>
                <a:uLnTx/>
                <a:uFillTx/>
                <a:latin typeface="Calibri" panose="020F0502020204030204" pitchFamily="34" charset="0"/>
                <a:cs typeface="Calibri" panose="020F0502020204030204" pitchFamily="34" charset="0"/>
              </a:rPr>
              <a:t>PIQ</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En</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CA" sz="900" b="0" i="0" u="none" strike="noStrike" kern="1200" cap="none" spc="0" normalizeH="0" baseline="0" noProof="0" err="1">
                <a:ln>
                  <a:noFill/>
                </a:ln>
                <a:effectLst/>
                <a:uLnTx/>
                <a:uFillTx/>
                <a:latin typeface="Calibri" panose="020F0502020204030204" pitchFamily="34" charset="0"/>
                <a:cs typeface="Calibri" panose="020F0502020204030204" pitchFamily="34" charset="0"/>
              </a:rPr>
              <a:t>ligne</a:t>
            </a:r>
            <a:r>
              <a:rPr lang="en-CA" sz="900">
                <a:latin typeface="Calibri" panose="020F0502020204030204" pitchFamily="34" charset="0"/>
                <a:cs typeface="Calibri" panose="020F0502020204030204" pitchFamily="34" charset="0"/>
              </a:rPr>
              <a:t>], mis </a:t>
            </a:r>
            <a:r>
              <a:rPr lang="en-CA" sz="900" err="1">
                <a:latin typeface="Calibri" panose="020F0502020204030204" pitchFamily="34" charset="0"/>
                <a:cs typeface="Calibri" panose="020F0502020204030204" pitchFamily="34" charset="0"/>
              </a:rPr>
              <a:t>à</a:t>
            </a:r>
            <a:r>
              <a:rPr lang="en-CA" sz="900">
                <a:latin typeface="Calibri" panose="020F0502020204030204" pitchFamily="34" charset="0"/>
                <a:cs typeface="Calibri" panose="020F0502020204030204" pitchFamily="34" charset="0"/>
              </a:rPr>
              <a:t> jour le 3 </a:t>
            </a:r>
            <a:r>
              <a:rPr lang="en-CA" sz="900" err="1">
                <a:latin typeface="Calibri" panose="020F0502020204030204" pitchFamily="34" charset="0"/>
                <a:cs typeface="Calibri" panose="020F0502020204030204" pitchFamily="34" charset="0"/>
              </a:rPr>
              <a:t>février</a:t>
            </a:r>
            <a:r>
              <a:rPr lang="en-CA" sz="900">
                <a:latin typeface="Calibri" panose="020F0502020204030204" pitchFamily="34" charset="0"/>
                <a:cs typeface="Calibri" panose="020F0502020204030204" pitchFamily="34" charset="0"/>
              </a:rPr>
              <a:t> 2022. [</a:t>
            </a:r>
            <a:r>
              <a:rPr kumimoji="0"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https://www.msss.gouv.qc.ca/professionnels/vaccination/piq-vaccins/zona-su-vaccin-sous-unitaire-contre-le-zona</a:t>
            </a:r>
            <a:r>
              <a:rPr lang="en-CA" sz="9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CA" sz="900">
                <a:latin typeface="Calibri" panose="020F0502020204030204" pitchFamily="34" charset="0"/>
                <a:cs typeface="Calibri" panose="020F0502020204030204" pitchFamily="34" charset="0"/>
              </a:rPr>
              <a:t>].</a:t>
            </a:r>
            <a:endParaRPr lang="en-CA" sz="9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0D4D042-EE90-FB44-876D-176C38D8FAB7}"/>
              </a:ext>
            </a:extLst>
          </p:cNvPr>
          <p:cNvSpPr>
            <a:spLocks noGrp="1"/>
          </p:cNvSpPr>
          <p:nvPr>
            <p:ph type="title"/>
          </p:nvPr>
        </p:nvSpPr>
        <p:spPr>
          <a:xfrm>
            <a:off x="733829" y="161365"/>
            <a:ext cx="10485120" cy="1046468"/>
          </a:xfrm>
        </p:spPr>
        <p:txBody>
          <a:bodyPr/>
          <a:lstStyle/>
          <a:p>
            <a:r>
              <a:rPr lang="fr-CA"/>
              <a:t>Conditions médicales chroniques associées </a:t>
            </a:r>
            <a:br>
              <a:rPr lang="fr-CA"/>
            </a:br>
            <a:r>
              <a:rPr lang="fr-CA"/>
              <a:t>à un risque augmenté de zona</a:t>
            </a:r>
          </a:p>
        </p:txBody>
      </p:sp>
      <p:sp>
        <p:nvSpPr>
          <p:cNvPr id="3" name="Content Placeholder 2">
            <a:extLst>
              <a:ext uri="{FF2B5EF4-FFF2-40B4-BE49-F238E27FC236}">
                <a16:creationId xmlns:a16="http://schemas.microsoft.com/office/drawing/2014/main" id="{1674028A-50CF-F849-81BC-98BDC475DC97}"/>
              </a:ext>
            </a:extLst>
          </p:cNvPr>
          <p:cNvSpPr>
            <a:spLocks noGrp="1"/>
          </p:cNvSpPr>
          <p:nvPr>
            <p:ph idx="1"/>
          </p:nvPr>
        </p:nvSpPr>
        <p:spPr>
          <a:xfrm>
            <a:off x="749705" y="1567507"/>
            <a:ext cx="10682363" cy="4332318"/>
          </a:xfrm>
        </p:spPr>
        <p:txBody>
          <a:bodyPr vert="horz" lIns="91440" tIns="45720" rIns="91440" bIns="45720" rtlCol="0" anchor="t">
            <a:normAutofit/>
          </a:bodyPr>
          <a:lstStyle/>
          <a:p>
            <a:pPr>
              <a:spcAft>
                <a:spcPts val="2400"/>
              </a:spcAft>
            </a:pPr>
            <a:r>
              <a:rPr lang="fr-CA"/>
              <a:t>Arthrite rhumatoïde</a:t>
            </a:r>
          </a:p>
          <a:p>
            <a:pPr>
              <a:spcAft>
                <a:spcPts val="2400"/>
              </a:spcAft>
            </a:pPr>
            <a:r>
              <a:rPr lang="fr-CA"/>
              <a:t>Lupus érythémateux disséminé</a:t>
            </a:r>
          </a:p>
          <a:p>
            <a:pPr>
              <a:spcAft>
                <a:spcPts val="2400"/>
              </a:spcAft>
            </a:pPr>
            <a:r>
              <a:rPr lang="fr-CA"/>
              <a:t>Maladie intestinale inflammatoire chronique</a:t>
            </a:r>
          </a:p>
          <a:p>
            <a:pPr>
              <a:spcAft>
                <a:spcPts val="2400"/>
              </a:spcAft>
            </a:pPr>
            <a:r>
              <a:rPr lang="fr-CA"/>
              <a:t>Bronchopneumopathie chronique obstructive (BPCO) </a:t>
            </a:r>
            <a:br>
              <a:rPr lang="fr-CA"/>
            </a:br>
            <a:r>
              <a:rPr lang="fr-CA"/>
              <a:t>ou asthme bronchique</a:t>
            </a:r>
          </a:p>
          <a:p>
            <a:pPr>
              <a:spcAft>
                <a:spcPts val="2400"/>
              </a:spcAft>
            </a:pPr>
            <a:r>
              <a:rPr lang="fr-CA"/>
              <a:t>Maladies rénales chroniques</a:t>
            </a:r>
          </a:p>
          <a:p>
            <a:pPr>
              <a:spcAft>
                <a:spcPts val="2400"/>
              </a:spcAft>
            </a:pPr>
            <a:r>
              <a:rPr lang="fr-CA"/>
              <a:t>Diabète insulinodépendant</a:t>
            </a:r>
          </a:p>
        </p:txBody>
      </p:sp>
      <p:sp>
        <p:nvSpPr>
          <p:cNvPr id="8" name="Slide Number Placeholder 7">
            <a:extLst>
              <a:ext uri="{FF2B5EF4-FFF2-40B4-BE49-F238E27FC236}">
                <a16:creationId xmlns:a16="http://schemas.microsoft.com/office/drawing/2014/main" id="{1724B91D-5E21-4DD6-BCF6-CC3F5F619482}"/>
              </a:ext>
            </a:extLst>
          </p:cNvPr>
          <p:cNvSpPr>
            <a:spLocks noGrp="1"/>
          </p:cNvSpPr>
          <p:nvPr>
            <p:ph type="sldNum" sz="quarter" idx="12"/>
          </p:nvPr>
        </p:nvSpPr>
        <p:spPr/>
        <p:txBody>
          <a:bodyPr/>
          <a:lstStyle/>
          <a:p>
            <a:fld id="{2789393D-23C3-F148-91BA-4F8B005EBEDD}" type="slidenum">
              <a:rPr lang="en-US" smtClean="0"/>
              <a:pPr/>
              <a:t>77</a:t>
            </a:fld>
            <a:endParaRPr lang="en-US"/>
          </a:p>
        </p:txBody>
      </p:sp>
    </p:spTree>
    <p:extLst>
      <p:ext uri="{BB962C8B-B14F-4D97-AF65-F5344CB8AC3E}">
        <p14:creationId xmlns:p14="http://schemas.microsoft.com/office/powerpoint/2010/main" val="3913718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1">
            <a:extLst>
              <a:ext uri="{FF2B5EF4-FFF2-40B4-BE49-F238E27FC236}">
                <a16:creationId xmlns:a16="http://schemas.microsoft.com/office/drawing/2014/main" id="{A8151F6B-0EB9-43D8-B735-FFE60E2D040B}"/>
              </a:ext>
            </a:extLst>
          </p:cNvPr>
          <p:cNvSpPr>
            <a:spLocks noGrp="1"/>
          </p:cNvSpPr>
          <p:nvPr>
            <p:ph type="ftr" sz="quarter" idx="11"/>
          </p:nvPr>
        </p:nvSpPr>
        <p:spPr>
          <a:xfrm>
            <a:off x="762950" y="5912868"/>
            <a:ext cx="10079221" cy="609600"/>
          </a:xfrm>
        </p:spPr>
        <p:txBody>
          <a:bodyPr/>
          <a:lstStyle/>
          <a:p>
            <a:pPr>
              <a:lnSpc>
                <a:spcPct val="90000"/>
              </a:lnSpc>
            </a:pPr>
            <a:r>
              <a:rPr lang="fr-CA" dirty="0">
                <a:latin typeface="Calibri" panose="020F0502020204030204" pitchFamily="34" charset="0"/>
              </a:rPr>
              <a:t>* L’arthrite rhumatoïde, le lupus érythémateux disséminé, la maladie intestinale inflammatoire chronique, la b</a:t>
            </a:r>
            <a:r>
              <a:rPr lang="fr-CA" dirty="0">
                <a:latin typeface="Calibri" panose="020F0502020204030204" pitchFamily="34" charset="0"/>
                <a:cs typeface="Calibri" panose="020F0502020204030204" pitchFamily="34" charset="0"/>
              </a:rPr>
              <a:t>ronchopneumopathie chronique obstructive (BPCO)</a:t>
            </a:r>
            <a:r>
              <a:rPr lang="fr-CA" dirty="0">
                <a:latin typeface="Calibri" panose="020F0502020204030204" pitchFamily="34" charset="0"/>
              </a:rPr>
              <a:t> ou l’asthme bronchique, les maladies rénales chroniques et le </a:t>
            </a:r>
            <a:r>
              <a:rPr lang="fr-CA" b="1" dirty="0">
                <a:solidFill>
                  <a:schemeClr val="accent1">
                    <a:lumMod val="50000"/>
                  </a:schemeClr>
                </a:solidFill>
                <a:latin typeface="Calibri" panose="020F0502020204030204" pitchFamily="34" charset="0"/>
              </a:rPr>
              <a:t>diabète insulinodépendant</a:t>
            </a:r>
            <a:r>
              <a:rPr lang="fr-CA" dirty="0">
                <a:latin typeface="Calibri" panose="020F0502020204030204" pitchFamily="34" charset="0"/>
              </a:rPr>
              <a:t>.</a:t>
            </a:r>
            <a:endParaRPr lang="fr-FR" dirty="0">
              <a:latin typeface="Calibri" panose="020F0502020204030204" pitchFamily="34" charset="0"/>
            </a:endParaRPr>
          </a:p>
          <a:p>
            <a:pPr>
              <a:lnSpc>
                <a:spcPct val="90000"/>
              </a:lnSpc>
              <a:defRPr/>
            </a:pPr>
            <a:r>
              <a:rPr lang="fr-CA" dirty="0">
                <a:latin typeface="Calibri" panose="020F0502020204030204" pitchFamily="34" charset="0"/>
              </a:rPr>
              <a:t>CIQ : </a:t>
            </a:r>
            <a:r>
              <a:rPr lang="fr-CA" dirty="0"/>
              <a:t>Comité sur l’immunisation du Québec; </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PIQ :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Protocole</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d’immunisation</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du Québec; </a:t>
            </a:r>
            <a:r>
              <a:rPr kumimoji="0" lang="en-CA" sz="900" b="0" i="0" u="none" strike="noStrike" cap="none" normalizeH="0" baseline="0" noProof="0" dirty="0">
                <a:ln>
                  <a:noFill/>
                </a:ln>
                <a:uLnTx/>
                <a:uFillTx/>
                <a:latin typeface="Calibri" panose="020F0502020204030204" pitchFamily="34" charset="0"/>
                <a:ea typeface="+mn-ea"/>
                <a:cs typeface="+mn-cs"/>
              </a:rPr>
              <a:t>G : </a:t>
            </a:r>
            <a:r>
              <a:rPr kumimoji="0" lang="en-CA" sz="900" b="0" i="0" u="none" strike="noStrike" cap="none" normalizeH="0" baseline="0" noProof="0" dirty="0" err="1">
                <a:ln>
                  <a:noFill/>
                </a:ln>
                <a:uLnTx/>
                <a:uFillTx/>
                <a:latin typeface="Calibri" panose="020F0502020204030204" pitchFamily="34" charset="0"/>
                <a:ea typeface="+mn-ea"/>
                <a:cs typeface="+mn-cs"/>
              </a:rPr>
              <a:t>Gratuit</a:t>
            </a:r>
            <a:r>
              <a:rPr kumimoji="0" lang="en-CA" sz="900" b="0" i="0" u="none" strike="noStrike" cap="none" normalizeH="0" baseline="0" noProof="0" dirty="0">
                <a:ln>
                  <a:noFill/>
                </a:ln>
                <a:uLnTx/>
                <a:uFillTx/>
                <a:latin typeface="Calibri" panose="020F0502020204030204" pitchFamily="34" charset="0"/>
                <a:ea typeface="+mn-ea"/>
                <a:cs typeface="+mn-cs"/>
              </a:rPr>
              <a:t>; R : </a:t>
            </a:r>
            <a:r>
              <a:rPr kumimoji="0" lang="en-CA" sz="900" b="0" i="0" u="none" strike="noStrike" cap="none" normalizeH="0" baseline="0" noProof="0" dirty="0" err="1">
                <a:ln>
                  <a:noFill/>
                </a:ln>
                <a:uLnTx/>
                <a:uFillTx/>
                <a:latin typeface="Calibri" panose="020F0502020204030204" pitchFamily="34" charset="0"/>
                <a:ea typeface="+mn-ea"/>
                <a:cs typeface="+mn-cs"/>
              </a:rPr>
              <a:t>Recommandée</a:t>
            </a:r>
            <a:r>
              <a:rPr kumimoji="0" lang="en-CA" sz="900" b="0" i="0" u="none" strike="noStrike" cap="none" normalizeH="0" baseline="0" noProof="0" dirty="0">
                <a:ln>
                  <a:noFill/>
                </a:ln>
                <a:uLnTx/>
                <a:uFillTx/>
                <a:latin typeface="Calibri" panose="020F0502020204030204" pitchFamily="34" charset="0"/>
                <a:ea typeface="+mn-ea"/>
                <a:cs typeface="+mn-cs"/>
              </a:rPr>
              <a:t>; A : </a:t>
            </a:r>
            <a:r>
              <a:rPr kumimoji="0" lang="en-CA" sz="900" b="0" i="0" u="none" strike="noStrike" cap="none" normalizeH="0" baseline="0" noProof="0" dirty="0" err="1">
                <a:ln>
                  <a:noFill/>
                </a:ln>
                <a:uLnTx/>
                <a:uFillTx/>
                <a:latin typeface="Calibri" panose="020F0502020204030204" pitchFamily="34" charset="0"/>
                <a:ea typeface="+mn-ea"/>
                <a:cs typeface="+mn-cs"/>
              </a:rPr>
              <a:t>Autorisée</a:t>
            </a:r>
            <a:endPar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a:lnSpc>
                <a:spcPct val="90000"/>
              </a:lnSpc>
              <a:defRPr/>
            </a:pP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Ministère</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de la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Santé</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et des Services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sociaux</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CA"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PIQ</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[En </a:t>
            </a:r>
            <a:r>
              <a:rPr kumimoji="0" lang="en-CA"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ligne</a:t>
            </a:r>
            <a:r>
              <a:rPr lang="en-CA" dirty="0">
                <a:latin typeface="Calibri" panose="020F0502020204030204" pitchFamily="34" charset="0"/>
                <a:cs typeface="Calibri" panose="020F0502020204030204" pitchFamily="34" charset="0"/>
              </a:rPr>
              <a:t>], </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mis à jour le </a:t>
            </a:r>
            <a:r>
              <a:rPr kumimoji="0" lang="en-CA" b="0" i="0" u="none" strike="noStrike" kern="1200" cap="none" spc="0" normalizeH="0" baseline="0" noProof="0" dirty="0">
                <a:ln>
                  <a:noFill/>
                </a:ln>
                <a:effectLst/>
                <a:uLnTx/>
                <a:uFillTx/>
                <a:cs typeface="Calibri" panose="020F0502020204030204" pitchFamily="34" charset="0"/>
              </a:rPr>
              <a:t>20 </a:t>
            </a:r>
            <a:r>
              <a:rPr kumimoji="0" lang="en-CA" b="0" i="0" u="none" strike="noStrike" kern="1200" cap="none" spc="0" normalizeH="0" baseline="0" noProof="0" dirty="0" err="1">
                <a:ln>
                  <a:noFill/>
                </a:ln>
                <a:effectLst/>
                <a:uLnTx/>
                <a:uFillTx/>
                <a:cs typeface="Calibri" panose="020F0502020204030204" pitchFamily="34" charset="0"/>
              </a:rPr>
              <a:t>avril</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2023, </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5">
                  <a:extLst>
                    <a:ext uri="{A12FA001-AC4F-418D-AE19-62706E023703}">
                      <ahyp:hlinkClr xmlns:ahyp="http://schemas.microsoft.com/office/drawing/2018/hyperlinkcolor" val="tx"/>
                    </a:ext>
                  </a:extLst>
                </a:hlinkClick>
              </a:rPr>
              <a:t>https://www.msss.gouv.qc.ca/professionnels/vaccination/piq-vaccins/zona-va-vaccin-vivant-attenue-contre-le-zona</a:t>
            </a:r>
            <a:r>
              <a:rPr kumimoji="0" lang="en-CA" b="0" i="0" u="none" strike="noStrike" kern="1200" cap="none" spc="0" normalizeH="0" baseline="0" noProof="0" dirty="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mis à jour le 20 </a:t>
            </a:r>
            <a:r>
              <a:rPr lang="en-CA" dirty="0" err="1">
                <a:latin typeface="Calibri" panose="020F0502020204030204" pitchFamily="34" charset="0"/>
                <a:cs typeface="Calibri" panose="020F0502020204030204" pitchFamily="34" charset="0"/>
              </a:rPr>
              <a:t>avril</a:t>
            </a:r>
            <a:r>
              <a:rPr lang="en-CA" dirty="0">
                <a:latin typeface="Calibri" panose="020F0502020204030204" pitchFamily="34" charset="0"/>
                <a:cs typeface="Calibri" panose="020F0502020204030204" pitchFamily="34" charset="0"/>
              </a:rPr>
              <a:t> 2023, </a:t>
            </a:r>
            <a:r>
              <a:rPr kumimoji="0"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CA" dirty="0">
                <a:solidFill>
                  <a:srgbClr val="555555"/>
                </a:solidFill>
                <a:cs typeface="Calibri" panose="020F0502020204030204" pitchFamily="34" charset="0"/>
                <a:hlinkClick r:id="rId6">
                  <a:extLst>
                    <a:ext uri="{A12FA001-AC4F-418D-AE19-62706E023703}">
                      <ahyp:hlinkClr xmlns:ahyp="http://schemas.microsoft.com/office/drawing/2018/hyperlinkcolor" val="tx"/>
                    </a:ext>
                  </a:extLst>
                </a:hlinkClick>
              </a:rPr>
              <a:t>https://www.msss.gouv.qc.ca/professionnels/vaccination/piq-vaccins/zona-su-vaccin-sous-unitaire-contre-le-zona/</a:t>
            </a:r>
            <a:r>
              <a:rPr lang="en-CA" dirty="0">
                <a:solidFill>
                  <a:srgbClr val="555555"/>
                </a:solidFill>
                <a:cs typeface="Calibri" panose="020F0502020204030204" pitchFamily="34" charset="0"/>
              </a:rPr>
              <a:t>].</a:t>
            </a:r>
            <a:endParaRPr lang="en-CA"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444" name="Titre 1"/>
          <p:cNvSpPr txBox="1">
            <a:spLocks noGrp="1"/>
          </p:cNvSpPr>
          <p:nvPr>
            <p:ph type="title"/>
            <p:custDataLst>
              <p:tags r:id="rId1"/>
            </p:custDataLst>
          </p:nvPr>
        </p:nvSpPr>
        <p:spPr>
          <a:xfrm>
            <a:off x="748665" y="156845"/>
            <a:ext cx="10485438" cy="1046163"/>
          </a:xfrm>
        </p:spPr>
        <p:txBody>
          <a:bodyPr>
            <a:noAutofit/>
          </a:bodyPr>
          <a:lstStyle/>
          <a:p>
            <a:r>
              <a:rPr lang="fr-FR" sz="3200"/>
              <a:t>Vaccins contre le zona : indications (PIQ)</a:t>
            </a:r>
          </a:p>
        </p:txBody>
      </p:sp>
      <p:sp>
        <p:nvSpPr>
          <p:cNvPr id="2" name="ZoneTexte 1"/>
          <p:cNvSpPr txBox="1"/>
          <p:nvPr>
            <p:custDataLst>
              <p:tags r:id="rId2"/>
            </p:custDataLst>
          </p:nvPr>
        </p:nvSpPr>
        <p:spPr>
          <a:xfrm>
            <a:off x="9572977" y="-79022"/>
            <a:ext cx="123169" cy="492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7" tIns="60957" rIns="60957" bIns="60957" numCol="1" spcCol="38100" rtlCol="0" anchor="t">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gl-E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endParaRPr>
          </a:p>
        </p:txBody>
      </p:sp>
      <mc:AlternateContent xmlns:mc="http://schemas.openxmlformats.org/markup-compatibility/2006" xmlns:p14="http://schemas.microsoft.com/office/powerpoint/2010/main">
        <mc:Choice Requires="p14">
          <p:contentPart p14:bwMode="auto" r:id="rId7">
            <p14:nvContentPartPr>
              <p14:cNvPr id="4" name="Entrée manuscrite 3">
                <a:extLst>
                  <a:ext uri="{FF2B5EF4-FFF2-40B4-BE49-F238E27FC236}">
                    <a16:creationId xmlns:a16="http://schemas.microsoft.com/office/drawing/2014/main" id="{AAA49D9A-142F-C469-C3B4-3BBD36823686}"/>
                  </a:ext>
                </a:extLst>
              </p14:cNvPr>
              <p14:cNvContentPartPr/>
              <p14:nvPr/>
            </p14:nvContentPartPr>
            <p14:xfrm>
              <a:off x="8410308" y="1152941"/>
              <a:ext cx="360" cy="360"/>
            </p14:xfrm>
          </p:contentPart>
        </mc:Choice>
        <mc:Fallback xmlns="">
          <p:pic>
            <p:nvPicPr>
              <p:cNvPr id="4" name="Entrée manuscrite 3">
                <a:extLst>
                  <a:ext uri="{FF2B5EF4-FFF2-40B4-BE49-F238E27FC236}">
                    <a16:creationId xmlns:a16="http://schemas.microsoft.com/office/drawing/2014/main" id="{AAA49D9A-142F-C469-C3B4-3BBD36823686}"/>
                  </a:ext>
                </a:extLst>
              </p:cNvPr>
              <p:cNvPicPr/>
              <p:nvPr/>
            </p:nvPicPr>
            <p:blipFill>
              <a:blip r:embed="rId9"/>
              <a:stretch>
                <a:fillRect/>
              </a:stretch>
            </p:blipFill>
            <p:spPr>
              <a:xfrm>
                <a:off x="8401308" y="1143941"/>
                <a:ext cx="18000" cy="18000"/>
              </a:xfrm>
              <a:prstGeom prst="rect">
                <a:avLst/>
              </a:prstGeom>
            </p:spPr>
          </p:pic>
        </mc:Fallback>
      </mc:AlternateContent>
      <p:sp>
        <p:nvSpPr>
          <p:cNvPr id="23" name="Slide Number Placeholder 22">
            <a:extLst>
              <a:ext uri="{FF2B5EF4-FFF2-40B4-BE49-F238E27FC236}">
                <a16:creationId xmlns:a16="http://schemas.microsoft.com/office/drawing/2014/main" id="{A7ECD20D-33EB-4B48-BD1C-146CA194B41D}"/>
              </a:ext>
            </a:extLst>
          </p:cNvPr>
          <p:cNvSpPr>
            <a:spLocks noGrp="1"/>
          </p:cNvSpPr>
          <p:nvPr>
            <p:ph type="sldNum" sz="quarter" idx="12"/>
          </p:nvPr>
        </p:nvSpPr>
        <p:spPr/>
        <p:txBody>
          <a:bodyPr/>
          <a:lstStyle/>
          <a:p>
            <a:fld id="{2789393D-23C3-F148-91BA-4F8B005EBEDD}" type="slidenum">
              <a:rPr lang="en-US" smtClean="0"/>
              <a:pPr/>
              <a:t>78</a:t>
            </a:fld>
            <a:endParaRPr lang="en-US"/>
          </a:p>
        </p:txBody>
      </p:sp>
      <p:sp>
        <p:nvSpPr>
          <p:cNvPr id="3" name="TextBox 2">
            <a:extLst>
              <a:ext uri="{FF2B5EF4-FFF2-40B4-BE49-F238E27FC236}">
                <a16:creationId xmlns:a16="http://schemas.microsoft.com/office/drawing/2014/main" id="{94ED91DC-5FC3-964C-9975-251B3BF6BBBC}"/>
              </a:ext>
            </a:extLst>
          </p:cNvPr>
          <p:cNvSpPr txBox="1"/>
          <p:nvPr/>
        </p:nvSpPr>
        <p:spPr>
          <a:xfrm>
            <a:off x="752821" y="1607549"/>
            <a:ext cx="11009688"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rPr>
              <a:t>Le CIQ recommande l’utilisation du vaccin Zona-SU de préférence à celle du vaccin Zona-VA</a:t>
            </a:r>
            <a:endParaRPr lang="en-US" sz="2200"/>
          </a:p>
        </p:txBody>
      </p:sp>
      <p:sp>
        <p:nvSpPr>
          <p:cNvPr id="16" name="Rectangle: Rounded Corners 15">
            <a:extLst>
              <a:ext uri="{FF2B5EF4-FFF2-40B4-BE49-F238E27FC236}">
                <a16:creationId xmlns:a16="http://schemas.microsoft.com/office/drawing/2014/main" id="{57CD6BC6-2529-43C8-8488-E582D61B06B3}"/>
              </a:ext>
            </a:extLst>
          </p:cNvPr>
          <p:cNvSpPr/>
          <p:nvPr/>
        </p:nvSpPr>
        <p:spPr>
          <a:xfrm>
            <a:off x="3684677" y="3536714"/>
            <a:ext cx="4979988" cy="1028082"/>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r>
              <a:rPr lang="fr-CA" dirty="0">
                <a:latin typeface="Calibri" panose="020F0502020204030204" pitchFamily="34" charset="0"/>
                <a:cs typeface="Calibri" panose="020F0502020204030204" pitchFamily="34" charset="0"/>
              </a:rPr>
              <a:t>Les personnes de ≥ 50 ans</a:t>
            </a:r>
          </a:p>
        </p:txBody>
      </p:sp>
      <p:sp>
        <p:nvSpPr>
          <p:cNvPr id="17" name="Oval 16">
            <a:extLst>
              <a:ext uri="{FF2B5EF4-FFF2-40B4-BE49-F238E27FC236}">
                <a16:creationId xmlns:a16="http://schemas.microsoft.com/office/drawing/2014/main" id="{3768FBBF-AE75-4D37-A308-46E410216E61}"/>
              </a:ext>
            </a:extLst>
          </p:cNvPr>
          <p:cNvSpPr/>
          <p:nvPr/>
        </p:nvSpPr>
        <p:spPr>
          <a:xfrm>
            <a:off x="3871999" y="3711746"/>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40000"/>
                    <a:lumOff val="60000"/>
                  </a:schemeClr>
                </a:solidFill>
                <a:latin typeface="Calibri" panose="020F0502020204030204" pitchFamily="34" charset="0"/>
                <a:cs typeface="Calibri" panose="020F0502020204030204" pitchFamily="34" charset="0"/>
              </a:rPr>
              <a:t>R</a:t>
            </a:r>
          </a:p>
        </p:txBody>
      </p:sp>
      <p:sp>
        <p:nvSpPr>
          <p:cNvPr id="18" name="Rectangle: Rounded Corners 17">
            <a:extLst>
              <a:ext uri="{FF2B5EF4-FFF2-40B4-BE49-F238E27FC236}">
                <a16:creationId xmlns:a16="http://schemas.microsoft.com/office/drawing/2014/main" id="{17492D55-0781-43E0-85B5-2DFFD68C6BC5}"/>
              </a:ext>
            </a:extLst>
          </p:cNvPr>
          <p:cNvSpPr/>
          <p:nvPr/>
        </p:nvSpPr>
        <p:spPr>
          <a:xfrm>
            <a:off x="6358572" y="2359579"/>
            <a:ext cx="4979988" cy="102808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a:t>
            </a:r>
            <a:r>
              <a:rPr lang="fr-FR" dirty="0" err="1">
                <a:latin typeface="Calibri" panose="020F0502020204030204" pitchFamily="34" charset="0"/>
                <a:cs typeface="Calibri" panose="020F0502020204030204" pitchFamily="34" charset="0"/>
              </a:rPr>
              <a:t>immuno-déprimées</a:t>
            </a:r>
            <a:r>
              <a:rPr lang="fr-FR" dirty="0">
                <a:latin typeface="Calibri" panose="020F0502020204030204" pitchFamily="34" charset="0"/>
                <a:cs typeface="Calibri" panose="020F0502020204030204" pitchFamily="34" charset="0"/>
              </a:rPr>
              <a:t> de ≥ 18 ans</a:t>
            </a:r>
            <a:endParaRPr lang="en-US" dirty="0">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EC25900E-AB6F-4006-8C28-181E46CEC03D}"/>
              </a:ext>
            </a:extLst>
          </p:cNvPr>
          <p:cNvSpPr/>
          <p:nvPr/>
        </p:nvSpPr>
        <p:spPr>
          <a:xfrm>
            <a:off x="6568307" y="2534611"/>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
        <p:nvSpPr>
          <p:cNvPr id="20" name="Rectangle: Rounded Corners 19">
            <a:extLst>
              <a:ext uri="{FF2B5EF4-FFF2-40B4-BE49-F238E27FC236}">
                <a16:creationId xmlns:a16="http://schemas.microsoft.com/office/drawing/2014/main" id="{E5F632FC-8AC9-454E-AF0F-F224986EE004}"/>
              </a:ext>
            </a:extLst>
          </p:cNvPr>
          <p:cNvSpPr/>
          <p:nvPr/>
        </p:nvSpPr>
        <p:spPr>
          <a:xfrm>
            <a:off x="862013" y="4712905"/>
            <a:ext cx="10453687" cy="1075091"/>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FR" dirty="0">
                <a:latin typeface="Calibri" panose="020F0502020204030204" pitchFamily="34" charset="0"/>
                <a:cs typeface="Calibri" panose="020F0502020204030204" pitchFamily="34" charset="0"/>
              </a:rPr>
              <a:t>Les personnes de 18 à 49 ans qui présentent des conditions médicales chroniques augmentant leur risque de zona ou de ses complications</a:t>
            </a:r>
            <a:endParaRPr lang="en-US"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25726715-B9AF-4274-9E5E-0C0C4DEC5E19}"/>
              </a:ext>
            </a:extLst>
          </p:cNvPr>
          <p:cNvSpPr/>
          <p:nvPr/>
        </p:nvSpPr>
        <p:spPr>
          <a:xfrm>
            <a:off x="1076231" y="4910090"/>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Calibri" panose="020F0502020204030204" pitchFamily="34" charset="0"/>
                <a:cs typeface="Calibri" panose="020F0502020204030204" pitchFamily="34" charset="0"/>
              </a:rPr>
              <a:t>A</a:t>
            </a:r>
          </a:p>
        </p:txBody>
      </p:sp>
      <p:sp>
        <p:nvSpPr>
          <p:cNvPr id="24" name="Rectangle: Rounded Corners 23">
            <a:extLst>
              <a:ext uri="{FF2B5EF4-FFF2-40B4-BE49-F238E27FC236}">
                <a16:creationId xmlns:a16="http://schemas.microsoft.com/office/drawing/2014/main" id="{2FC2CDBF-E591-48D6-8E50-02460FD556D2}"/>
              </a:ext>
            </a:extLst>
          </p:cNvPr>
          <p:cNvSpPr/>
          <p:nvPr/>
        </p:nvSpPr>
        <p:spPr>
          <a:xfrm>
            <a:off x="853440" y="2337585"/>
            <a:ext cx="4979988" cy="105709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a:lnSpc>
                <a:spcPct val="85000"/>
              </a:lnSpc>
            </a:pPr>
            <a:r>
              <a:rPr lang="fr-CA" dirty="0">
                <a:latin typeface="Calibri" panose="020F0502020204030204" pitchFamily="34" charset="0"/>
                <a:cs typeface="Calibri" panose="020F0502020204030204" pitchFamily="34" charset="0"/>
              </a:rPr>
              <a:t>Les personnes âgées de 80 ans et plus</a:t>
            </a:r>
          </a:p>
        </p:txBody>
      </p:sp>
      <p:sp>
        <p:nvSpPr>
          <p:cNvPr id="25" name="Oval 24">
            <a:extLst>
              <a:ext uri="{FF2B5EF4-FFF2-40B4-BE49-F238E27FC236}">
                <a16:creationId xmlns:a16="http://schemas.microsoft.com/office/drawing/2014/main" id="{529FBC83-293D-43DF-90C0-82AAB56B370C}"/>
              </a:ext>
            </a:extLst>
          </p:cNvPr>
          <p:cNvSpPr/>
          <p:nvPr/>
        </p:nvSpPr>
        <p:spPr>
          <a:xfrm>
            <a:off x="1093286" y="2525773"/>
            <a:ext cx="680720" cy="680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75000"/>
                  </a:schemeClr>
                </a:solidFill>
                <a:latin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1654282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1456-6427-4E37-9510-3E85E5A51C3F}"/>
              </a:ext>
            </a:extLst>
          </p:cNvPr>
          <p:cNvSpPr>
            <a:spLocks noGrp="1"/>
          </p:cNvSpPr>
          <p:nvPr>
            <p:ph type="title"/>
          </p:nvPr>
        </p:nvSpPr>
        <p:spPr>
          <a:xfrm>
            <a:off x="709136" y="2149508"/>
            <a:ext cx="6096000" cy="2926080"/>
          </a:xfrm>
        </p:spPr>
        <p:txBody>
          <a:bodyPr>
            <a:noAutofit/>
          </a:bodyPr>
          <a:lstStyle/>
          <a:p>
            <a:r>
              <a:rPr lang="fr-FR" sz="4800"/>
              <a:t>Est-ce que votre recommandation serait différente si cette jeune femme était enceinte? Ou si elle allaitait?</a:t>
            </a:r>
            <a:endParaRPr lang="en-US" sz="4800"/>
          </a:p>
        </p:txBody>
      </p:sp>
      <p:sp>
        <p:nvSpPr>
          <p:cNvPr id="7" name="Slide Number Placeholder 6">
            <a:extLst>
              <a:ext uri="{FF2B5EF4-FFF2-40B4-BE49-F238E27FC236}">
                <a16:creationId xmlns:a16="http://schemas.microsoft.com/office/drawing/2014/main" id="{C73408DC-9E4A-4067-BD77-7BB2F5BE2B55}"/>
              </a:ext>
            </a:extLst>
          </p:cNvPr>
          <p:cNvSpPr>
            <a:spLocks noGrp="1"/>
          </p:cNvSpPr>
          <p:nvPr>
            <p:ph type="sldNum" sz="quarter" idx="4"/>
          </p:nvPr>
        </p:nvSpPr>
        <p:spPr/>
        <p:txBody>
          <a:bodyPr/>
          <a:lstStyle/>
          <a:p>
            <a:fld id="{2789393D-23C3-F148-91BA-4F8B005EBEDD}" type="slidenum">
              <a:rPr lang="en-US" smtClean="0"/>
              <a:pPr/>
              <a:t>79</a:t>
            </a:fld>
            <a:endParaRPr lang="en-US"/>
          </a:p>
        </p:txBody>
      </p:sp>
      <p:sp>
        <p:nvSpPr>
          <p:cNvPr id="6" name="Footer Placeholder 5">
            <a:extLst>
              <a:ext uri="{FF2B5EF4-FFF2-40B4-BE49-F238E27FC236}">
                <a16:creationId xmlns:a16="http://schemas.microsoft.com/office/drawing/2014/main" id="{C54A23F5-0A09-406A-BEF8-2D78DB849731}"/>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345814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0E40-94D5-2B41-9A1F-3B26FED3EDD1}"/>
              </a:ext>
            </a:extLst>
          </p:cNvPr>
          <p:cNvSpPr>
            <a:spLocks noGrp="1"/>
          </p:cNvSpPr>
          <p:nvPr>
            <p:ph type="title"/>
          </p:nvPr>
        </p:nvSpPr>
        <p:spPr>
          <a:xfrm>
            <a:off x="733829" y="161365"/>
            <a:ext cx="10485120" cy="1046468"/>
          </a:xfrm>
        </p:spPr>
        <p:txBody>
          <a:bodyPr/>
          <a:lstStyle/>
          <a:p>
            <a:r>
              <a:rPr lang="fr-CA"/>
              <a:t>Objectifs d’apprentissage</a:t>
            </a:r>
          </a:p>
        </p:txBody>
      </p:sp>
      <p:sp>
        <p:nvSpPr>
          <p:cNvPr id="3" name="Text Placeholder 2">
            <a:extLst>
              <a:ext uri="{FF2B5EF4-FFF2-40B4-BE49-F238E27FC236}">
                <a16:creationId xmlns:a16="http://schemas.microsoft.com/office/drawing/2014/main" id="{5258F343-7542-1F40-B4F0-0BDB53ADE2D2}"/>
              </a:ext>
            </a:extLst>
          </p:cNvPr>
          <p:cNvSpPr>
            <a:spLocks noGrp="1"/>
          </p:cNvSpPr>
          <p:nvPr>
            <p:ph idx="1"/>
          </p:nvPr>
        </p:nvSpPr>
        <p:spPr>
          <a:xfrm>
            <a:off x="749705" y="1567507"/>
            <a:ext cx="10682363" cy="4332318"/>
          </a:xfrm>
        </p:spPr>
        <p:txBody>
          <a:bodyPr vert="horz" lIns="91440" tIns="45720" rIns="91440" bIns="45720" rtlCol="0" anchor="t">
            <a:normAutofit/>
          </a:bodyPr>
          <a:lstStyle/>
          <a:p>
            <a:pPr marL="0" indent="0">
              <a:spcAft>
                <a:spcPts val="3000"/>
              </a:spcAft>
              <a:buNone/>
            </a:pPr>
            <a:r>
              <a:rPr lang="fr-CA" b="1"/>
              <a:t>À la fin du programme, les participants seront en mesure :</a:t>
            </a:r>
          </a:p>
          <a:p>
            <a:pPr>
              <a:spcAft>
                <a:spcPts val="3000"/>
              </a:spcAft>
            </a:pPr>
            <a:r>
              <a:rPr lang="fr-CA"/>
              <a:t>d’optimiser la prise en charge du zona et de ses complications</a:t>
            </a:r>
            <a:endParaRPr lang="en-CA"/>
          </a:p>
          <a:p>
            <a:pPr>
              <a:spcAft>
                <a:spcPts val="3000"/>
              </a:spcAft>
            </a:pPr>
            <a:r>
              <a:rPr lang="fr-CA"/>
              <a:t>d’élaborer une démarche clinique en matière de prévention du zona basée sur les lignes directrices</a:t>
            </a:r>
          </a:p>
          <a:p>
            <a:pPr>
              <a:spcAft>
                <a:spcPts val="3000"/>
              </a:spcAft>
            </a:pPr>
            <a:r>
              <a:rPr lang="fr-CA"/>
              <a:t>d’identifier les opportunités d’immunisation contre le zona pour les clientèles à risque de </a:t>
            </a:r>
            <a:r>
              <a:rPr lang="en-US"/>
              <a:t>≥</a:t>
            </a:r>
            <a:r>
              <a:rPr lang="fr-CA"/>
              <a:t> 18 ans</a:t>
            </a:r>
          </a:p>
          <a:p>
            <a:pPr lvl="0">
              <a:spcAft>
                <a:spcPts val="3000"/>
              </a:spcAft>
            </a:pPr>
            <a:endParaRPr lang="en-CA"/>
          </a:p>
        </p:txBody>
      </p:sp>
      <p:sp>
        <p:nvSpPr>
          <p:cNvPr id="6" name="Footer Placeholder 5">
            <a:extLst>
              <a:ext uri="{FF2B5EF4-FFF2-40B4-BE49-F238E27FC236}">
                <a16:creationId xmlns:a16="http://schemas.microsoft.com/office/drawing/2014/main" id="{45D446C5-2CBB-4EF5-B8F1-559F02814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95F5A-521D-4C37-ACE0-BD3E8686E2EB}"/>
              </a:ext>
            </a:extLst>
          </p:cNvPr>
          <p:cNvSpPr>
            <a:spLocks noGrp="1"/>
          </p:cNvSpPr>
          <p:nvPr>
            <p:ph type="sldNum" sz="quarter" idx="12"/>
          </p:nvPr>
        </p:nvSpPr>
        <p:spPr/>
        <p:txBody>
          <a:bodyPr/>
          <a:lstStyle/>
          <a:p>
            <a:fld id="{2789393D-23C3-F148-91BA-4F8B005EBEDD}" type="slidenum">
              <a:rPr lang="en-US" smtClean="0"/>
              <a:pPr/>
              <a:t>8</a:t>
            </a:fld>
            <a:endParaRPr lang="en-US"/>
          </a:p>
        </p:txBody>
      </p:sp>
    </p:spTree>
    <p:extLst>
      <p:ext uri="{BB962C8B-B14F-4D97-AF65-F5344CB8AC3E}">
        <p14:creationId xmlns:p14="http://schemas.microsoft.com/office/powerpoint/2010/main" val="383489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4FAD-DFAC-0547-83CB-F1A07447AF41}"/>
              </a:ext>
            </a:extLst>
          </p:cNvPr>
          <p:cNvSpPr>
            <a:spLocks noGrp="1"/>
          </p:cNvSpPr>
          <p:nvPr>
            <p:ph type="title"/>
          </p:nvPr>
        </p:nvSpPr>
        <p:spPr>
          <a:xfrm>
            <a:off x="733829" y="161365"/>
            <a:ext cx="10485120" cy="1046468"/>
          </a:xfrm>
        </p:spPr>
        <p:txBody>
          <a:bodyPr/>
          <a:lstStyle/>
          <a:p>
            <a:r>
              <a:rPr lang="fr-CA"/>
              <a:t>Grossesse et allaitement </a:t>
            </a:r>
          </a:p>
        </p:txBody>
      </p:sp>
      <p:sp>
        <p:nvSpPr>
          <p:cNvPr id="3" name="Content Placeholder 2">
            <a:extLst>
              <a:ext uri="{FF2B5EF4-FFF2-40B4-BE49-F238E27FC236}">
                <a16:creationId xmlns:a16="http://schemas.microsoft.com/office/drawing/2014/main" id="{ED433251-3420-C740-8BE6-F86970FD57C6}"/>
              </a:ext>
            </a:extLst>
          </p:cNvPr>
          <p:cNvSpPr>
            <a:spLocks noGrp="1"/>
          </p:cNvSpPr>
          <p:nvPr>
            <p:ph idx="1"/>
          </p:nvPr>
        </p:nvSpPr>
        <p:spPr>
          <a:xfrm>
            <a:off x="754785" y="1567806"/>
            <a:ext cx="10682363" cy="4332318"/>
          </a:xfrm>
        </p:spPr>
        <p:txBody>
          <a:bodyPr vert="horz" lIns="91440" tIns="45720" rIns="91440" bIns="45720" rtlCol="0" anchor="t">
            <a:noAutofit/>
          </a:bodyPr>
          <a:lstStyle/>
          <a:p>
            <a:pPr marL="0" indent="0">
              <a:buNone/>
            </a:pPr>
            <a:r>
              <a:rPr lang="fr-CA" sz="2400" b="1"/>
              <a:t>PIQ</a:t>
            </a:r>
          </a:p>
          <a:p>
            <a:pPr>
              <a:spcAft>
                <a:spcPts val="1800"/>
              </a:spcAft>
            </a:pPr>
            <a:r>
              <a:rPr lang="fr-CA" sz="2200"/>
              <a:t>Étant donné le caractère non urgent de la vaccination contre le zona, on attendra après </a:t>
            </a:r>
            <a:br>
              <a:rPr lang="fr-CA" sz="2200"/>
            </a:br>
            <a:r>
              <a:rPr lang="fr-CA" sz="2200"/>
              <a:t>la grossesse et l’allaitement avant d’administrer le vaccin, s’il est indiqué.</a:t>
            </a:r>
          </a:p>
          <a:p>
            <a:pPr marL="0" indent="0">
              <a:buNone/>
            </a:pPr>
            <a:r>
              <a:rPr lang="fr-CA" sz="2400" b="1"/>
              <a:t>CCNI</a:t>
            </a:r>
          </a:p>
          <a:p>
            <a:r>
              <a:rPr lang="fr-CA" sz="2200"/>
              <a:t>Le vaccin Zona-SU devrait être utilisé avec précaution chez les femmes enceintes (puisque nous n’avons aucune donnée sur son utilisation dans cette population) ou qui allaitent (puisque les effets sur les nouveau-nés allaités par les femmes ayant reçu le vaccin n’ont pas été étudiés)</a:t>
            </a:r>
          </a:p>
          <a:p>
            <a:pPr marL="0" indent="0">
              <a:buNone/>
            </a:pPr>
            <a:r>
              <a:rPr lang="fr-CA" sz="2400" b="1" err="1"/>
              <a:t>Immunization</a:t>
            </a:r>
            <a:r>
              <a:rPr lang="fr-CA" sz="2400" b="1"/>
              <a:t> Action Coalition </a:t>
            </a:r>
            <a:endParaRPr lang="fr-CA" sz="2200"/>
          </a:p>
          <a:p>
            <a:r>
              <a:rPr lang="fr-CA" sz="2200"/>
              <a:t>L’allaitement N’EST PAS une situation nécessitant la précaution lors de la vaccination avec le vaccin Zona-SU; Les vaccins recombinants tels que le vaccin Zona‑SU ne présentent aucun risque connu pour les mères qui allaitent ni pour leurs nourrissons</a:t>
            </a:r>
          </a:p>
          <a:p>
            <a:endParaRPr lang="fr-CA" sz="2200"/>
          </a:p>
          <a:p>
            <a:endParaRPr lang="en-CA" sz="2400"/>
          </a:p>
        </p:txBody>
      </p:sp>
      <p:sp>
        <p:nvSpPr>
          <p:cNvPr id="8" name="Slide Number Placeholder 7">
            <a:extLst>
              <a:ext uri="{FF2B5EF4-FFF2-40B4-BE49-F238E27FC236}">
                <a16:creationId xmlns:a16="http://schemas.microsoft.com/office/drawing/2014/main" id="{F1153B94-02FB-485E-A444-9422B4BF43AD}"/>
              </a:ext>
            </a:extLst>
          </p:cNvPr>
          <p:cNvSpPr>
            <a:spLocks noGrp="1"/>
          </p:cNvSpPr>
          <p:nvPr>
            <p:ph type="sldNum" sz="quarter" idx="12"/>
          </p:nvPr>
        </p:nvSpPr>
        <p:spPr/>
        <p:txBody>
          <a:bodyPr/>
          <a:lstStyle/>
          <a:p>
            <a:fld id="{2789393D-23C3-F148-91BA-4F8B005EBEDD}" type="slidenum">
              <a:rPr lang="en-US" smtClean="0"/>
              <a:pPr/>
              <a:t>80</a:t>
            </a:fld>
            <a:endParaRPr lang="en-US"/>
          </a:p>
        </p:txBody>
      </p:sp>
      <p:sp>
        <p:nvSpPr>
          <p:cNvPr id="4" name="Footer Placeholder 21">
            <a:extLst>
              <a:ext uri="{FF2B5EF4-FFF2-40B4-BE49-F238E27FC236}">
                <a16:creationId xmlns:a16="http://schemas.microsoft.com/office/drawing/2014/main" id="{2BD8E87A-AB90-78B6-EF50-7A0C752B87BB}"/>
              </a:ext>
            </a:extLst>
          </p:cNvPr>
          <p:cNvSpPr txBox="1">
            <a:spLocks/>
          </p:cNvSpPr>
          <p:nvPr/>
        </p:nvSpPr>
        <p:spPr>
          <a:xfrm>
            <a:off x="757870" y="5903081"/>
            <a:ext cx="10300655" cy="609600"/>
          </a:xfrm>
          <a:prstGeom prst="rect">
            <a:avLst/>
          </a:prstGeom>
        </p:spPr>
        <p:txBody>
          <a:bodyPr vert="horz" lIns="91440" tIns="45720" rIns="91440" bIns="45720" rtlCol="0" anchor="b" anchorCtr="0">
            <a:noAutofit/>
          </a:bodyPr>
          <a:lstStyle>
            <a:defPPr>
              <a:defRPr lang="en-US"/>
            </a:defPPr>
            <a:lvl1pPr marL="0" algn="l" defTabSz="609585" rtl="0" eaLnBrk="1" latinLnBrk="0" hangingPunct="1">
              <a:defRPr sz="900" b="0" kern="1200">
                <a:solidFill>
                  <a:schemeClr val="tx2"/>
                </a:solidFill>
                <a:latin typeface="Calibri" panose="020F0502020204030204" pitchFamily="34"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CA" sz="900" dirty="0">
              <a:latin typeface="Calibri" panose="020F0502020204030204" pitchFamily="34" charset="0"/>
              <a:cs typeface="Calibri" panose="020F0502020204030204" pitchFamily="34" charset="0"/>
            </a:endParaRPr>
          </a:p>
          <a:p>
            <a:pPr>
              <a:defRPr/>
            </a:pPr>
            <a:r>
              <a:rPr kumimoji="0" lang="fr-CA" sz="900" b="0"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sym typeface="Calibri"/>
              </a:rPr>
              <a:t>CCNI : Comité consultatif national de l’immunisation; PIQ : Protocole d’immunisation du Québec </a:t>
            </a:r>
          </a:p>
          <a:p>
            <a:pPr>
              <a:defRPr/>
            </a:pP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Ministère</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de la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Santé</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et des Services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sociaux</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PIQ</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[En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ligne</a:t>
            </a:r>
            <a:r>
              <a:rPr lang="en-CA" sz="900" dirty="0">
                <a:latin typeface="Calibri" panose="020F0502020204030204" pitchFamily="34" charset="0"/>
                <a:cs typeface="Calibri" panose="020F0502020204030204" pitchFamily="34" charset="0"/>
              </a:rPr>
              <a:t>], mis à jour le 3 </a:t>
            </a:r>
            <a:r>
              <a:rPr lang="en-CA" sz="900" dirty="0" err="1">
                <a:latin typeface="Calibri" panose="020F0502020204030204" pitchFamily="34" charset="0"/>
                <a:cs typeface="Calibri" panose="020F0502020204030204" pitchFamily="34" charset="0"/>
              </a:rPr>
              <a:t>février</a:t>
            </a:r>
            <a:r>
              <a:rPr lang="en-CA" sz="900" dirty="0">
                <a:latin typeface="Calibri" panose="020F0502020204030204" pitchFamily="34" charset="0"/>
                <a:cs typeface="Calibri" panose="020F0502020204030204" pitchFamily="34" charset="0"/>
              </a:rPr>
              <a:t> 2022.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https://www.msss.gouv.qc.ca/professionnels/vaccination/piq-vaccins/zona-su-vaccin-sous-unitaire-contre-le-zona</a:t>
            </a:r>
            <a:r>
              <a:rPr lang="en-CA" sz="9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CA" sz="900" dirty="0">
                <a:latin typeface="Calibri" panose="020F0502020204030204" pitchFamily="34" charset="0"/>
                <a:cs typeface="Calibri" panose="020F0502020204030204" pitchFamily="34" charset="0"/>
              </a:rPr>
              <a:t>];</a:t>
            </a:r>
          </a:p>
          <a:p>
            <a:pPr>
              <a:defRPr/>
            </a:pPr>
            <a:r>
              <a:rPr lang="fr-FR" sz="900" dirty="0">
                <a:latin typeface="Calibri" panose="020F0502020204030204" pitchFamily="34" charset="0"/>
                <a:cs typeface="Calibri" panose="020F0502020204030204" pitchFamily="34" charset="0"/>
              </a:rPr>
              <a:t>Agence de la santé publique du Canada. </a:t>
            </a:r>
            <a:r>
              <a:rPr lang="fr-FR" sz="900" i="1" dirty="0">
                <a:latin typeface="Calibri" panose="020F0502020204030204" pitchFamily="34" charset="0"/>
                <a:cs typeface="Calibri" panose="020F0502020204030204" pitchFamily="34" charset="0"/>
              </a:rPr>
              <a:t>Recommandations à jour sur l’utilisation des vaccins contre le zona</a:t>
            </a:r>
            <a:r>
              <a:rPr lang="fr-FR" sz="900" dirty="0">
                <a:latin typeface="Calibri" panose="020F0502020204030204" pitchFamily="34" charset="0"/>
                <a:cs typeface="Calibri" panose="020F0502020204030204" pitchFamily="34" charset="0"/>
              </a:rPr>
              <a:t>, [En ligne], 2018, mis à jour le 9 octobre 2019. [</a:t>
            </a:r>
            <a:r>
              <a:rPr lang="fr-FR" sz="9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https://www.canada.ca/fr/services/sante/publications/vie-saine/recommandations-jour-utilisation-vaccins-contre-zona.html</a:t>
            </a:r>
            <a:r>
              <a:rPr lang="fr-FR" sz="900" dirty="0">
                <a:latin typeface="Calibri" panose="020F0502020204030204" pitchFamily="34" charset="0"/>
                <a:cs typeface="Calibri" panose="020F0502020204030204" pitchFamily="34" charset="0"/>
              </a:rPr>
              <a:t>]; </a:t>
            </a:r>
            <a:r>
              <a:rPr lang="fr-FR" sz="900" dirty="0" err="1">
                <a:latin typeface="Calibri" panose="020F0502020204030204" pitchFamily="34" charset="0"/>
                <a:cs typeface="Calibri" panose="020F0502020204030204" pitchFamily="34" charset="0"/>
              </a:rPr>
              <a:t>Immunization</a:t>
            </a:r>
            <a:r>
              <a:rPr lang="fr-FR" sz="900" dirty="0">
                <a:latin typeface="Calibri" panose="020F0502020204030204" pitchFamily="34" charset="0"/>
                <a:cs typeface="Calibri" panose="020F0502020204030204" pitchFamily="34" charset="0"/>
              </a:rPr>
              <a:t> Action Coalition.</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CA" sz="9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Zoster (shingles)</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[En </a:t>
            </a:r>
            <a:r>
              <a:rPr kumimoji="0" lang="en-CA" sz="9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ligne</a:t>
            </a:r>
            <a:r>
              <a:rPr lang="en-CA" sz="900" dirty="0">
                <a:latin typeface="Calibri" panose="020F0502020204030204" pitchFamily="34" charset="0"/>
                <a:cs typeface="Calibri" panose="020F0502020204030204" pitchFamily="34" charset="0"/>
              </a:rPr>
              <a:t>], mis à jour le 9 mars 2022. </a:t>
            </a:r>
            <a:r>
              <a:rPr kumimoji="0" lang="en-CA"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fr-FR" dirty="0">
                <a:cs typeface="Calibri" panose="020F0502020204030204" pitchFamily="34" charset="0"/>
                <a:hlinkClick r:id="rId5">
                  <a:extLst>
                    <a:ext uri="{A12FA001-AC4F-418D-AE19-62706E023703}">
                      <ahyp:hlinkClr xmlns:ahyp="http://schemas.microsoft.com/office/drawing/2018/hyperlinkcolor" val="tx"/>
                    </a:ext>
                  </a:extLst>
                </a:hlinkClick>
              </a:rPr>
              <a:t>https://www.immunize.org/askexperts/experts_zos.asp</a:t>
            </a:r>
            <a:r>
              <a:rPr lang="en-CA" sz="900" dirty="0">
                <a:latin typeface="Calibri" panose="020F0502020204030204" pitchFamily="34" charset="0"/>
                <a:cs typeface="Calibri" panose="020F0502020204030204" pitchFamily="34" charset="0"/>
              </a:rPr>
              <a:t>].</a:t>
            </a:r>
            <a:endParaRPr lang="fr-FR"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588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table&#10;&#10;Description automatically generated">
            <a:extLst>
              <a:ext uri="{FF2B5EF4-FFF2-40B4-BE49-F238E27FC236}">
                <a16:creationId xmlns:a16="http://schemas.microsoft.com/office/drawing/2014/main" id="{069B76BB-65E2-B8E9-23BA-FF81AAF7C4A9}"/>
              </a:ext>
            </a:extLst>
          </p:cNvPr>
          <p:cNvPicPr>
            <a:picLocks noChangeAspect="1"/>
          </p:cNvPicPr>
          <p:nvPr/>
        </p:nvPicPr>
        <p:blipFill rotWithShape="1">
          <a:blip r:embed="rId3"/>
          <a:srcRect b="3290"/>
          <a:stretch/>
        </p:blipFill>
        <p:spPr>
          <a:xfrm>
            <a:off x="3182" y="1714501"/>
            <a:ext cx="6092818" cy="3930926"/>
          </a:xfrm>
          <a:prstGeom prst="rect">
            <a:avLst/>
          </a:prstGeom>
        </p:spPr>
      </p:pic>
      <p:sp>
        <p:nvSpPr>
          <p:cNvPr id="3" name="Content Placeholder 2">
            <a:extLst>
              <a:ext uri="{FF2B5EF4-FFF2-40B4-BE49-F238E27FC236}">
                <a16:creationId xmlns:a16="http://schemas.microsoft.com/office/drawing/2014/main" id="{E0DB78FC-72B6-AF51-5285-FE69B19C1482}"/>
              </a:ext>
            </a:extLst>
          </p:cNvPr>
          <p:cNvSpPr>
            <a:spLocks noGrp="1"/>
          </p:cNvSpPr>
          <p:nvPr>
            <p:ph idx="1"/>
          </p:nvPr>
        </p:nvSpPr>
        <p:spPr>
          <a:xfrm>
            <a:off x="6646985" y="853440"/>
            <a:ext cx="4691575" cy="5242560"/>
          </a:xfrm>
        </p:spPr>
        <p:txBody>
          <a:bodyPr vert="horz" lIns="91440" tIns="45720" rIns="91440" bIns="45720" rtlCol="0" anchor="t">
            <a:noAutofit/>
          </a:bodyPr>
          <a:lstStyle/>
          <a:p>
            <a:pPr marL="0" indent="0">
              <a:spcAft>
                <a:spcPts val="1800"/>
              </a:spcAft>
              <a:buNone/>
            </a:pPr>
            <a:r>
              <a:rPr lang="fr-CA" sz="2800"/>
              <a:t>Une femme de 35 ans </a:t>
            </a:r>
            <a:br>
              <a:rPr lang="fr-CA" sz="2800"/>
            </a:br>
            <a:r>
              <a:rPr lang="fr-CA" sz="2800"/>
              <a:t>atteinte de diabète se présente pour un rendez-vous de suivi.</a:t>
            </a:r>
          </a:p>
          <a:p>
            <a:pPr marL="0" indent="0">
              <a:spcAft>
                <a:spcPts val="1200"/>
              </a:spcAft>
              <a:buNone/>
            </a:pPr>
            <a:r>
              <a:rPr lang="fr-CA" sz="2800" b="1"/>
              <a:t>Messages clés du cas</a:t>
            </a:r>
          </a:p>
          <a:p>
            <a:pPr>
              <a:spcAft>
                <a:spcPts val="1200"/>
              </a:spcAft>
            </a:pPr>
            <a:r>
              <a:rPr lang="fr-CA" sz="2000"/>
              <a:t>Le PIQ autorise l’utilisation du vaccin Zona-SU pour les personnes âgées </a:t>
            </a:r>
            <a:br>
              <a:rPr lang="fr-CA" sz="2000"/>
            </a:br>
            <a:r>
              <a:rPr lang="fr-CA" sz="2000"/>
              <a:t>de 18 à 49 ans qui présentent des conditions médicales chroniques augmentant leur risque de zona ou </a:t>
            </a:r>
            <a:br>
              <a:rPr lang="fr-CA" sz="2000"/>
            </a:br>
            <a:r>
              <a:rPr lang="fr-CA" sz="2000"/>
              <a:t>de ses complications (dont le diabète insulinodépendant)</a:t>
            </a:r>
          </a:p>
          <a:p>
            <a:r>
              <a:rPr lang="fr-CA" sz="2000"/>
              <a:t>Chez la femme enceinte : on attendra après la grossesse avant d’administrer le vaccin, s’il est indiqué</a:t>
            </a:r>
          </a:p>
        </p:txBody>
      </p:sp>
      <p:sp>
        <p:nvSpPr>
          <p:cNvPr id="9" name="Footer Placeholder 8">
            <a:extLst>
              <a:ext uri="{FF2B5EF4-FFF2-40B4-BE49-F238E27FC236}">
                <a16:creationId xmlns:a16="http://schemas.microsoft.com/office/drawing/2014/main" id="{32BC89FC-757C-470E-A2FB-3E6D5E8D0EE0}"/>
              </a:ext>
            </a:extLst>
          </p:cNvPr>
          <p:cNvSpPr>
            <a:spLocks noGrp="1"/>
          </p:cNvSpPr>
          <p:nvPr>
            <p:ph type="ftr" sz="quarter" idx="3"/>
          </p:nvPr>
        </p:nvSpPr>
        <p:spPr>
          <a:xfrm>
            <a:off x="6740494" y="5919220"/>
            <a:ext cx="4691574" cy="609600"/>
          </a:xfrm>
        </p:spPr>
        <p:txBody>
          <a:bodyPr/>
          <a:lstStyle/>
          <a:p>
            <a:r>
              <a:rPr lang="fr-CA"/>
              <a:t>PIQ : Protocole d’immunisation du Québec</a:t>
            </a:r>
          </a:p>
          <a:p>
            <a:endParaRPr lang="en-US"/>
          </a:p>
        </p:txBody>
      </p:sp>
      <p:sp>
        <p:nvSpPr>
          <p:cNvPr id="10" name="Slide Number Placeholder 9">
            <a:extLst>
              <a:ext uri="{FF2B5EF4-FFF2-40B4-BE49-F238E27FC236}">
                <a16:creationId xmlns:a16="http://schemas.microsoft.com/office/drawing/2014/main" id="{B9371950-6225-48CB-8291-587D496C79F9}"/>
              </a:ext>
            </a:extLst>
          </p:cNvPr>
          <p:cNvSpPr>
            <a:spLocks noGrp="1"/>
          </p:cNvSpPr>
          <p:nvPr>
            <p:ph type="sldNum" sz="quarter" idx="12"/>
          </p:nvPr>
        </p:nvSpPr>
        <p:spPr/>
        <p:txBody>
          <a:bodyPr/>
          <a:lstStyle/>
          <a:p>
            <a:fld id="{2789393D-23C3-F148-91BA-4F8B005EBEDD}" type="slidenum">
              <a:rPr lang="en-US" smtClean="0"/>
              <a:pPr/>
              <a:t>81</a:t>
            </a:fld>
            <a:endParaRPr lang="en-US"/>
          </a:p>
        </p:txBody>
      </p:sp>
      <p:sp>
        <p:nvSpPr>
          <p:cNvPr id="11" name="Rectangle: Rounded Corners 10">
            <a:hlinkClick r:id="rId4" action="ppaction://hlinksldjump"/>
            <a:extLst>
              <a:ext uri="{FF2B5EF4-FFF2-40B4-BE49-F238E27FC236}">
                <a16:creationId xmlns:a16="http://schemas.microsoft.com/office/drawing/2014/main" id="{843E3535-4637-4507-B4EC-5513BF5E7D39}"/>
              </a:ext>
            </a:extLst>
          </p:cNvPr>
          <p:cNvSpPr/>
          <p:nvPr/>
        </p:nvSpPr>
        <p:spPr>
          <a:xfrm>
            <a:off x="3787458" y="5969318"/>
            <a:ext cx="2135822" cy="4775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sym typeface="Wingdings 3" panose="05040102010807070707" pitchFamily="18" charset="2"/>
              </a:rPr>
              <a:t> </a:t>
            </a:r>
            <a:r>
              <a:rPr lang="en-US">
                <a:latin typeface="Calibri" panose="020F0502020204030204" pitchFamily="34" charset="0"/>
                <a:cs typeface="Calibri" panose="020F0502020204030204" pitchFamily="34" charset="0"/>
              </a:rPr>
              <a:t>Retour</a:t>
            </a:r>
          </a:p>
        </p:txBody>
      </p:sp>
      <p:sp>
        <p:nvSpPr>
          <p:cNvPr id="6" name="Title 1">
            <a:extLst>
              <a:ext uri="{FF2B5EF4-FFF2-40B4-BE49-F238E27FC236}">
                <a16:creationId xmlns:a16="http://schemas.microsoft.com/office/drawing/2014/main" id="{DC257F33-F859-8727-9330-A0528D6A6AE2}"/>
              </a:ext>
            </a:extLst>
          </p:cNvPr>
          <p:cNvSpPr>
            <a:spLocks noGrp="1"/>
          </p:cNvSpPr>
          <p:nvPr>
            <p:ph type="title"/>
          </p:nvPr>
        </p:nvSpPr>
        <p:spPr>
          <a:xfrm>
            <a:off x="853440" y="304800"/>
            <a:ext cx="4389120" cy="1600200"/>
          </a:xfrm>
        </p:spPr>
        <p:txBody>
          <a:bodyPr/>
          <a:lstStyle/>
          <a:p>
            <a:r>
              <a:rPr lang="fr-CA"/>
              <a:t>CAS n</a:t>
            </a:r>
            <a:r>
              <a:rPr lang="fr-CA" baseline="30000"/>
              <a:t>o </a:t>
            </a:r>
            <a:r>
              <a:rPr lang="fr-CA"/>
              <a:t>8</a:t>
            </a:r>
          </a:p>
        </p:txBody>
      </p:sp>
      <p:sp>
        <p:nvSpPr>
          <p:cNvPr id="8" name="Rectangle 7">
            <a:extLst>
              <a:ext uri="{FF2B5EF4-FFF2-40B4-BE49-F238E27FC236}">
                <a16:creationId xmlns:a16="http://schemas.microsoft.com/office/drawing/2014/main" id="{28466F3C-A9AC-38E1-195A-50D892A1A703}"/>
              </a:ext>
            </a:extLst>
          </p:cNvPr>
          <p:cNvSpPr/>
          <p:nvPr/>
        </p:nvSpPr>
        <p:spPr>
          <a:xfrm>
            <a:off x="4941916" y="1714500"/>
            <a:ext cx="1154084" cy="3962400"/>
          </a:xfrm>
          <a:prstGeom prst="rect">
            <a:avLst/>
          </a:prstGeom>
          <a:gradFill flip="none" rotWithShape="1">
            <a:gsLst>
              <a:gs pos="0">
                <a:srgbClr val="FEEAF2">
                  <a:alpha val="0"/>
                </a:srgbClr>
              </a:gs>
              <a:gs pos="100000">
                <a:srgbClr val="FFF8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504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10F0-0EE6-4BA7-CF5C-81DD79A873B6}"/>
              </a:ext>
            </a:extLst>
          </p:cNvPr>
          <p:cNvSpPr>
            <a:spLocks noGrp="1"/>
          </p:cNvSpPr>
          <p:nvPr>
            <p:ph type="title"/>
          </p:nvPr>
        </p:nvSpPr>
        <p:spPr/>
        <p:txBody>
          <a:bodyPr/>
          <a:lstStyle/>
          <a:p>
            <a:r>
              <a:rPr lang="fr-CA"/>
              <a:t>Conclusion</a:t>
            </a:r>
          </a:p>
        </p:txBody>
      </p:sp>
      <p:sp>
        <p:nvSpPr>
          <p:cNvPr id="5" name="Content Placeholder 4">
            <a:extLst>
              <a:ext uri="{FF2B5EF4-FFF2-40B4-BE49-F238E27FC236}">
                <a16:creationId xmlns:a16="http://schemas.microsoft.com/office/drawing/2014/main" id="{3C82BB15-2852-472E-AFC0-22C0C7583F5F}"/>
              </a:ext>
            </a:extLst>
          </p:cNvPr>
          <p:cNvSpPr>
            <a:spLocks noGrp="1"/>
          </p:cNvSpPr>
          <p:nvPr>
            <p:ph idx="1"/>
          </p:nvPr>
        </p:nvSpPr>
        <p:spPr>
          <a:xfrm>
            <a:off x="6752492" y="853440"/>
            <a:ext cx="4586068" cy="4551680"/>
          </a:xfrm>
        </p:spPr>
        <p:txBody>
          <a:bodyPr/>
          <a:lstStyle/>
          <a:p>
            <a:pPr marL="0" indent="0">
              <a:buNone/>
            </a:pPr>
            <a:r>
              <a:rPr lang="fr-CA" sz="3200"/>
              <a:t>Avez-vous d’autres questions brûlantes?</a:t>
            </a:r>
          </a:p>
          <a:p>
            <a:pPr marL="0" indent="0">
              <a:buNone/>
            </a:pPr>
            <a:endParaRPr lang="fr-CA" sz="3200"/>
          </a:p>
          <a:p>
            <a:pPr marL="0" lvl="0" indent="0">
              <a:buNone/>
            </a:pPr>
            <a:r>
              <a:rPr lang="fr-CA" sz="3200"/>
              <a:t>Quel est l’apprentissage clé que vous mettrez en pratique à la suite de la formation d’aujourd’hui?</a:t>
            </a:r>
          </a:p>
        </p:txBody>
      </p:sp>
      <p:sp>
        <p:nvSpPr>
          <p:cNvPr id="10" name="Slide Number Placeholder 9">
            <a:extLst>
              <a:ext uri="{FF2B5EF4-FFF2-40B4-BE49-F238E27FC236}">
                <a16:creationId xmlns:a16="http://schemas.microsoft.com/office/drawing/2014/main" id="{D5A6DC3F-7E93-4A1B-96EB-9FA4DDB0C018}"/>
              </a:ext>
            </a:extLst>
          </p:cNvPr>
          <p:cNvSpPr>
            <a:spLocks noGrp="1"/>
          </p:cNvSpPr>
          <p:nvPr>
            <p:ph type="sldNum" sz="quarter" idx="12"/>
          </p:nvPr>
        </p:nvSpPr>
        <p:spPr/>
        <p:txBody>
          <a:bodyPr/>
          <a:lstStyle/>
          <a:p>
            <a:fld id="{2789393D-23C3-F148-91BA-4F8B005EBEDD}" type="slidenum">
              <a:rPr lang="en-US" smtClean="0"/>
              <a:pPr/>
              <a:t>82</a:t>
            </a:fld>
            <a:endParaRPr lang="en-US"/>
          </a:p>
        </p:txBody>
      </p:sp>
      <p:sp>
        <p:nvSpPr>
          <p:cNvPr id="9" name="Footer Placeholder 8">
            <a:extLst>
              <a:ext uri="{FF2B5EF4-FFF2-40B4-BE49-F238E27FC236}">
                <a16:creationId xmlns:a16="http://schemas.microsoft.com/office/drawing/2014/main" id="{8CA80B1D-B942-42E6-9DCC-DE604251CA87}"/>
              </a:ext>
            </a:extLst>
          </p:cNvPr>
          <p:cNvSpPr>
            <a:spLocks noGrp="1"/>
          </p:cNvSpPr>
          <p:nvPr>
            <p:ph type="ftr" sz="quarter" idx="3"/>
          </p:nvPr>
        </p:nvSpPr>
        <p:spPr/>
        <p:txBody>
          <a:bodyPr/>
          <a:lstStyle/>
          <a:p>
            <a:endParaRPr lang="en-US"/>
          </a:p>
        </p:txBody>
      </p:sp>
      <p:sp>
        <p:nvSpPr>
          <p:cNvPr id="7" name="Text Placeholder 6">
            <a:extLst>
              <a:ext uri="{FF2B5EF4-FFF2-40B4-BE49-F238E27FC236}">
                <a16:creationId xmlns:a16="http://schemas.microsoft.com/office/drawing/2014/main" id="{C214550B-37EE-44ED-9CBD-D5C27A0D69A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8081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8B20BA-46A8-EAF6-3FA2-2259435CD67A}"/>
              </a:ext>
            </a:extLst>
          </p:cNvPr>
          <p:cNvSpPr>
            <a:spLocks noGrp="1"/>
          </p:cNvSpPr>
          <p:nvPr>
            <p:ph type="title"/>
          </p:nvPr>
        </p:nvSpPr>
        <p:spPr/>
        <p:txBody>
          <a:bodyPr/>
          <a:lstStyle/>
          <a:p>
            <a:r>
              <a:rPr lang="fr-CA"/>
              <a:t>Évaluation</a:t>
            </a:r>
          </a:p>
        </p:txBody>
      </p:sp>
      <p:sp>
        <p:nvSpPr>
          <p:cNvPr id="7" name="Text Placeholder 6">
            <a:extLst>
              <a:ext uri="{FF2B5EF4-FFF2-40B4-BE49-F238E27FC236}">
                <a16:creationId xmlns:a16="http://schemas.microsoft.com/office/drawing/2014/main" id="{7699AFCD-B2D1-94BA-1CBE-0F84E137C63E}"/>
              </a:ext>
            </a:extLst>
          </p:cNvPr>
          <p:cNvSpPr>
            <a:spLocks noGrp="1"/>
          </p:cNvSpPr>
          <p:nvPr>
            <p:ph type="body" idx="1"/>
          </p:nvPr>
        </p:nvSpPr>
        <p:spPr/>
        <p:txBody>
          <a:bodyPr>
            <a:normAutofit/>
          </a:bodyPr>
          <a:lstStyle/>
          <a:p>
            <a:r>
              <a:rPr lang="fr-CA"/>
              <a:t>Merci de compléter l’évaluation au </a:t>
            </a:r>
            <a:r>
              <a:rPr lang="fr-CA">
                <a:hlinkClick r:id="rId2"/>
              </a:rPr>
              <a:t>http://evaluation.fmoq.org/</a:t>
            </a:r>
            <a:r>
              <a:rPr lang="fr-CA"/>
              <a:t>  </a:t>
            </a:r>
          </a:p>
          <a:p>
            <a:r>
              <a:rPr lang="fr-CA"/>
              <a:t>Numéro d’activité : XXXXX</a:t>
            </a:r>
          </a:p>
        </p:txBody>
      </p:sp>
      <p:sp>
        <p:nvSpPr>
          <p:cNvPr id="5" name="Slide Number Placeholder 4">
            <a:extLst>
              <a:ext uri="{FF2B5EF4-FFF2-40B4-BE49-F238E27FC236}">
                <a16:creationId xmlns:a16="http://schemas.microsoft.com/office/drawing/2014/main" id="{CBEDAD7B-1A14-F94E-7C89-93009C1B09DD}"/>
              </a:ext>
            </a:extLst>
          </p:cNvPr>
          <p:cNvSpPr>
            <a:spLocks noGrp="1"/>
          </p:cNvSpPr>
          <p:nvPr>
            <p:ph type="sldNum" sz="quarter" idx="4"/>
          </p:nvPr>
        </p:nvSpPr>
        <p:spPr/>
        <p:txBody>
          <a:bodyPr/>
          <a:lstStyle/>
          <a:p>
            <a:fld id="{2789393D-23C3-F148-91BA-4F8B005EBEDD}" type="slidenum">
              <a:rPr lang="en-US" smtClean="0"/>
              <a:pPr/>
              <a:t>83</a:t>
            </a:fld>
            <a:endParaRPr lang="en-US"/>
          </a:p>
        </p:txBody>
      </p:sp>
      <p:sp>
        <p:nvSpPr>
          <p:cNvPr id="4" name="Footer Placeholder 3">
            <a:extLst>
              <a:ext uri="{FF2B5EF4-FFF2-40B4-BE49-F238E27FC236}">
                <a16:creationId xmlns:a16="http://schemas.microsoft.com/office/drawing/2014/main" id="{EEBF3374-5193-A040-BADF-0CBD31C03690}"/>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992548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37C7A-7C1D-A1CA-ED26-DE1A8352CE47}"/>
              </a:ext>
            </a:extLst>
          </p:cNvPr>
          <p:cNvSpPr>
            <a:spLocks noGrp="1"/>
          </p:cNvSpPr>
          <p:nvPr>
            <p:ph type="title"/>
          </p:nvPr>
        </p:nvSpPr>
        <p:spPr>
          <a:xfrm>
            <a:off x="709507" y="1454539"/>
            <a:ext cx="6096000" cy="2926080"/>
          </a:xfrm>
        </p:spPr>
        <p:txBody>
          <a:bodyPr/>
          <a:lstStyle/>
          <a:p>
            <a:r>
              <a:rPr lang="fr-FR"/>
              <a:t>DIAPOSITIVES DE RÉSERVE</a:t>
            </a:r>
          </a:p>
        </p:txBody>
      </p:sp>
      <p:sp>
        <p:nvSpPr>
          <p:cNvPr id="6" name="Text Placeholder 5">
            <a:extLst>
              <a:ext uri="{FF2B5EF4-FFF2-40B4-BE49-F238E27FC236}">
                <a16:creationId xmlns:a16="http://schemas.microsoft.com/office/drawing/2014/main" id="{65297489-FE73-423C-84A8-0067ED3DD2BB}"/>
              </a:ext>
            </a:extLst>
          </p:cNvPr>
          <p:cNvSpPr>
            <a:spLocks noGrp="1"/>
          </p:cNvSpPr>
          <p:nvPr>
            <p:ph type="body" idx="1"/>
          </p:nvPr>
        </p:nvSpPr>
        <p:spPr/>
        <p:txBody>
          <a:bodyPr/>
          <a:lstStyle/>
          <a:p>
            <a:endParaRPr lang="en-US"/>
          </a:p>
        </p:txBody>
      </p:sp>
      <p:sp>
        <p:nvSpPr>
          <p:cNvPr id="7" name="Footer Placeholder 6">
            <a:extLst>
              <a:ext uri="{FF2B5EF4-FFF2-40B4-BE49-F238E27FC236}">
                <a16:creationId xmlns:a16="http://schemas.microsoft.com/office/drawing/2014/main" id="{73F307EE-1135-4D75-8001-C44F5B007640}"/>
              </a:ext>
            </a:extLst>
          </p:cNvPr>
          <p:cNvSpPr>
            <a:spLocks noGrp="1"/>
          </p:cNvSpPr>
          <p:nvPr>
            <p:ph type="ftr" sz="quarter" idx="3"/>
          </p:nvPr>
        </p:nvSpPr>
        <p:spPr/>
        <p:txBody>
          <a:bodyPr/>
          <a:lstStyle/>
          <a:p>
            <a:endParaRPr lang="en-US"/>
          </a:p>
        </p:txBody>
      </p:sp>
      <p:sp>
        <p:nvSpPr>
          <p:cNvPr id="8" name="Slide Number Placeholder 7">
            <a:extLst>
              <a:ext uri="{FF2B5EF4-FFF2-40B4-BE49-F238E27FC236}">
                <a16:creationId xmlns:a16="http://schemas.microsoft.com/office/drawing/2014/main" id="{7EEE1342-29E1-4681-86F5-45B35A9A3CA9}"/>
              </a:ext>
            </a:extLst>
          </p:cNvPr>
          <p:cNvSpPr>
            <a:spLocks noGrp="1"/>
          </p:cNvSpPr>
          <p:nvPr>
            <p:ph type="sldNum" sz="quarter" idx="4"/>
          </p:nvPr>
        </p:nvSpPr>
        <p:spPr/>
        <p:txBody>
          <a:bodyPr/>
          <a:lstStyle/>
          <a:p>
            <a:fld id="{2789393D-23C3-F148-91BA-4F8B005EBEDD}" type="slidenum">
              <a:rPr lang="en-US" smtClean="0"/>
              <a:pPr/>
              <a:t>84</a:t>
            </a:fld>
            <a:endParaRPr lang="en-US"/>
          </a:p>
        </p:txBody>
      </p:sp>
    </p:spTree>
    <p:extLst>
      <p:ext uri="{BB962C8B-B14F-4D97-AF65-F5344CB8AC3E}">
        <p14:creationId xmlns:p14="http://schemas.microsoft.com/office/powerpoint/2010/main" val="2771235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9" name="Footer Placeholder 218">
            <a:extLst>
              <a:ext uri="{FF2B5EF4-FFF2-40B4-BE49-F238E27FC236}">
                <a16:creationId xmlns:a16="http://schemas.microsoft.com/office/drawing/2014/main" id="{008E3333-24F3-4E67-8FA4-353D8EA18CC2}"/>
              </a:ext>
            </a:extLst>
          </p:cNvPr>
          <p:cNvSpPr>
            <a:spLocks noGrp="1"/>
          </p:cNvSpPr>
          <p:nvPr>
            <p:ph type="ftr" sz="quarter" idx="11"/>
          </p:nvPr>
        </p:nvSpPr>
        <p:spPr>
          <a:xfrm>
            <a:off x="762950" y="5912868"/>
            <a:ext cx="5877336" cy="609600"/>
          </a:xfrm>
        </p:spPr>
        <p:txBody>
          <a:bodyPr/>
          <a:lstStyle/>
          <a:p>
            <a:endParaRPr kumimoji="0" lang="fr-FR" b="0"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endParaRPr>
          </a:p>
          <a:p>
            <a:r>
              <a:rPr kumimoji="0" lang="it-IT" b="0" i="0" u="none" strike="noStrike" kern="1200" cap="none" spc="5" normalizeH="0" baseline="0" noProof="0" err="1">
                <a:ln>
                  <a:noFill/>
                </a:ln>
                <a:effectLst/>
                <a:uLnTx/>
                <a:uFillTx/>
                <a:latin typeface="Calibri" panose="020F0502020204030204" pitchFamily="34" charset="0"/>
                <a:ea typeface="+mn-ea"/>
                <a:cs typeface="Calibri" panose="020F0502020204030204" pitchFamily="34" charset="0"/>
              </a:rPr>
              <a:t>gE</a:t>
            </a:r>
            <a:r>
              <a:rPr kumimoji="0" lang="it-IT" b="0" i="0" u="none" strike="noStrike" kern="1200" cap="none" spc="-15" normalizeH="0" baseline="0" noProof="0">
                <a:ln>
                  <a:noFill/>
                </a:ln>
                <a:effectLst/>
                <a:uLnTx/>
                <a:uFillTx/>
                <a:latin typeface="Calibri" panose="020F0502020204030204" pitchFamily="34" charset="0"/>
                <a:ea typeface="+mn-ea"/>
                <a:cs typeface="Calibri" panose="020F0502020204030204" pitchFamily="34" charset="0"/>
              </a:rPr>
              <a:t> </a:t>
            </a:r>
            <a:r>
              <a:rPr lang="it-IT">
                <a:cs typeface="Calibri" panose="020F0502020204030204" pitchFamily="34" charset="0"/>
              </a:rPr>
              <a:t>:</a:t>
            </a:r>
            <a:r>
              <a:rPr kumimoji="0" lang="it-IT" b="0" i="0" u="none" strike="noStrike" kern="1200" cap="none" spc="-20"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glycoprotéine</a:t>
            </a:r>
            <a:r>
              <a:rPr kumimoji="0" lang="it-IT" b="0" i="0" u="none" strike="noStrike" kern="1200" cap="none" spc="-75"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a:t>
            </a:r>
            <a:r>
              <a:rPr kumimoji="0" lang="it-IT" b="0" i="0" u="none" strike="noStrike" kern="1200" cap="none" spc="-20"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VVZ</a:t>
            </a:r>
            <a:r>
              <a:rPr kumimoji="0" lang="it-IT" b="0" i="0" u="none" strike="noStrike" kern="1200" cap="none" spc="-15" normalizeH="0" baseline="0" noProof="0">
                <a:ln>
                  <a:noFill/>
                </a:ln>
                <a:effectLst/>
                <a:uLnTx/>
                <a:uFillTx/>
                <a:latin typeface="Calibri" panose="020F0502020204030204" pitchFamily="34" charset="0"/>
                <a:ea typeface="+mn-ea"/>
                <a:cs typeface="Calibri" panose="020F0502020204030204" pitchFamily="34" charset="0"/>
              </a:rPr>
              <a:t> </a:t>
            </a:r>
            <a:r>
              <a:rPr lang="it-IT">
                <a:cs typeface="Calibri" panose="020F0502020204030204" pitchFamily="34" charset="0"/>
              </a:rPr>
              <a:t>:</a:t>
            </a:r>
            <a:r>
              <a:rPr kumimoji="0" lang="it-IT" b="0" i="0" u="none" strike="noStrike" kern="1200" cap="none" spc="-20"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virus</a:t>
            </a:r>
            <a:r>
              <a:rPr kumimoji="0" lang="it-IT" b="0" i="0" u="none" strike="noStrike" kern="1200" cap="none" spc="-25" normalizeH="0" baseline="0" noProof="0">
                <a:ln>
                  <a:noFill/>
                </a:ln>
                <a:effectLst/>
                <a:uLnTx/>
                <a:uFillTx/>
                <a:latin typeface="Calibri" panose="020F0502020204030204" pitchFamily="34" charset="0"/>
                <a:ea typeface="+mn-ea"/>
                <a:cs typeface="Calibri" panose="020F0502020204030204" pitchFamily="34" charset="0"/>
              </a:rPr>
              <a:t> </a:t>
            </a:r>
            <a:r>
              <a:rPr kumimoji="0" lang="it-IT"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varicelle-zona</a:t>
            </a:r>
          </a:p>
          <a:p>
            <a:pPr marL="12700" marR="0" lvl="0" indent="0" algn="l" defTabSz="457189" rtl="0" eaLnBrk="1" fontAlgn="auto" latinLnBrk="0" hangingPunct="1">
              <a:lnSpc>
                <a:spcPct val="100000"/>
              </a:lnSpc>
              <a:spcBef>
                <a:spcPts val="95"/>
              </a:spcBef>
              <a:spcAft>
                <a:spcPts val="0"/>
              </a:spcAft>
              <a:buClrTx/>
              <a:buSzTx/>
              <a:buFontTx/>
              <a:buNone/>
              <a:tabLst/>
              <a:defRPr/>
            </a:pPr>
            <a:r>
              <a:rPr kumimoji="0" lang="en-US" b="0" i="0" u="none" strike="noStrike" kern="1200" cap="none" spc="0" normalizeH="0" baseline="0" noProof="0">
                <a:ln>
                  <a:noFill/>
                </a:ln>
                <a:effectLst/>
                <a:uLnTx/>
                <a:uFillTx/>
                <a:latin typeface="Calibri"/>
                <a:ea typeface="+mn-ea"/>
                <a:cs typeface="Calibri"/>
              </a:rPr>
              <a:t>1.</a:t>
            </a:r>
            <a:r>
              <a:rPr kumimoji="0" lang="en-US" b="0" i="0" u="none" strike="noStrike" kern="1200" cap="none" spc="-15" normalizeH="0" baseline="0" noProof="0">
                <a:ln>
                  <a:noFill/>
                </a:ln>
                <a:effectLst/>
                <a:uLnTx/>
                <a:uFillTx/>
                <a:latin typeface="Calibri"/>
                <a:ea typeface="+mn-ea"/>
                <a:cs typeface="Calibri"/>
              </a:rPr>
              <a:t> </a:t>
            </a:r>
            <a:r>
              <a:rPr kumimoji="0" lang="en-US" b="0" i="0" u="none" strike="noStrike" kern="1200" cap="none" spc="-5" normalizeH="0" baseline="0" noProof="0" err="1">
                <a:ln>
                  <a:noFill/>
                </a:ln>
                <a:effectLst/>
                <a:uLnTx/>
                <a:uFillTx/>
                <a:latin typeface="Calibri"/>
                <a:ea typeface="+mn-ea"/>
                <a:cs typeface="Calibri"/>
              </a:rPr>
              <a:t>Didierlaurent</a:t>
            </a:r>
            <a:r>
              <a:rPr kumimoji="0" lang="en-US" b="0" i="0" u="none" strike="noStrike" kern="1200" cap="none" spc="71" normalizeH="0" baseline="0" noProof="0">
                <a:ln>
                  <a:noFill/>
                </a:ln>
                <a:effectLst/>
                <a:uLnTx/>
                <a:uFillTx/>
                <a:latin typeface="Calibri"/>
                <a:ea typeface="+mn-ea"/>
                <a:cs typeface="Calibri"/>
              </a:rPr>
              <a:t> </a:t>
            </a:r>
            <a:r>
              <a:rPr kumimoji="0" lang="en-US" b="0" i="0" u="none" strike="noStrike" kern="1200" cap="none" spc="-11" normalizeH="0" baseline="0" noProof="0">
                <a:ln>
                  <a:noFill/>
                </a:ln>
                <a:effectLst/>
                <a:uLnTx/>
                <a:uFillTx/>
                <a:latin typeface="Calibri"/>
                <a:ea typeface="+mn-ea"/>
                <a:cs typeface="Calibri"/>
              </a:rPr>
              <a:t>AM, et coll.</a:t>
            </a:r>
            <a:r>
              <a:rPr kumimoji="0" lang="en-US" b="0" i="0" u="none" strike="noStrike" kern="1200" cap="none" spc="15" normalizeH="0" baseline="0" noProof="0">
                <a:ln>
                  <a:noFill/>
                </a:ln>
                <a:effectLst/>
                <a:uLnTx/>
                <a:uFillTx/>
                <a:latin typeface="Calibri"/>
                <a:ea typeface="+mn-ea"/>
                <a:cs typeface="Calibri"/>
              </a:rPr>
              <a:t> </a:t>
            </a:r>
            <a:r>
              <a:rPr kumimoji="0" lang="en-US" b="0" i="1" u="none" strike="noStrike" kern="1200" cap="none" spc="-11" normalizeH="0" baseline="0" noProof="0">
                <a:ln>
                  <a:noFill/>
                </a:ln>
                <a:effectLst/>
                <a:uLnTx/>
                <a:uFillTx/>
                <a:latin typeface="Calibri"/>
                <a:ea typeface="+mn-ea"/>
                <a:cs typeface="Calibri"/>
              </a:rPr>
              <a:t>Expert</a:t>
            </a:r>
            <a:r>
              <a:rPr kumimoji="0" lang="en-US" b="0" i="1" u="none" strike="noStrike" kern="1200" cap="none" spc="40" normalizeH="0" baseline="0" noProof="0">
                <a:ln>
                  <a:noFill/>
                </a:ln>
                <a:effectLst/>
                <a:uLnTx/>
                <a:uFillTx/>
                <a:latin typeface="Calibri"/>
                <a:ea typeface="+mn-ea"/>
                <a:cs typeface="Calibri"/>
              </a:rPr>
              <a:t> </a:t>
            </a:r>
            <a:r>
              <a:rPr kumimoji="0" lang="en-US" b="0" i="1" u="none" strike="noStrike" kern="1200" cap="none" spc="-5" normalizeH="0" baseline="0" noProof="0">
                <a:ln>
                  <a:noFill/>
                </a:ln>
                <a:effectLst/>
                <a:uLnTx/>
                <a:uFillTx/>
                <a:latin typeface="Calibri"/>
                <a:ea typeface="+mn-ea"/>
                <a:cs typeface="Calibri"/>
              </a:rPr>
              <a:t>Rev</a:t>
            </a:r>
            <a:r>
              <a:rPr kumimoji="0" lang="en-US" b="0" i="1" u="none" strike="noStrike" kern="1200" cap="none" spc="25" normalizeH="0" baseline="0" noProof="0">
                <a:ln>
                  <a:noFill/>
                </a:ln>
                <a:effectLst/>
                <a:uLnTx/>
                <a:uFillTx/>
                <a:latin typeface="Calibri"/>
                <a:ea typeface="+mn-ea"/>
                <a:cs typeface="Calibri"/>
              </a:rPr>
              <a:t> </a:t>
            </a:r>
            <a:r>
              <a:rPr kumimoji="0" lang="en-US" b="0" i="1" u="none" strike="noStrike" kern="1200" cap="none" spc="-5" normalizeH="0" baseline="0" noProof="0">
                <a:ln>
                  <a:noFill/>
                </a:ln>
                <a:effectLst/>
                <a:uLnTx/>
                <a:uFillTx/>
                <a:latin typeface="Calibri"/>
                <a:ea typeface="+mn-ea"/>
                <a:cs typeface="Calibri"/>
              </a:rPr>
              <a:t>Vaccines.</a:t>
            </a:r>
            <a:r>
              <a:rPr kumimoji="0" lang="en-US" b="0" i="1" u="none" strike="noStrike" kern="1200" cap="none" spc="0"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2017;16(1):55-63; 2.</a:t>
            </a:r>
            <a:r>
              <a:rPr kumimoji="0" lang="en-US" b="0" i="0" u="none" strike="noStrike" kern="1200" cap="none" spc="11" normalizeH="0" baseline="0" noProof="0">
                <a:ln>
                  <a:noFill/>
                </a:ln>
                <a:effectLst/>
                <a:uLnTx/>
                <a:uFillTx/>
                <a:latin typeface="Calibri"/>
                <a:ea typeface="+mn-ea"/>
                <a:cs typeface="Calibri"/>
              </a:rPr>
              <a:t> </a:t>
            </a:r>
            <a:r>
              <a:rPr kumimoji="0" lang="en-US" b="0" i="0" u="none" strike="noStrike" kern="1200" cap="none" spc="-11" normalizeH="0" baseline="0" noProof="0">
                <a:ln>
                  <a:noFill/>
                </a:ln>
                <a:effectLst/>
                <a:uLnTx/>
                <a:uFillTx/>
                <a:latin typeface="Calibri"/>
                <a:ea typeface="+mn-ea"/>
                <a:cs typeface="Calibri"/>
              </a:rPr>
              <a:t>Leroux-</a:t>
            </a:r>
            <a:r>
              <a:rPr kumimoji="0" lang="en-US" b="0" i="0" u="none" strike="noStrike" kern="1200" cap="none" spc="-11" normalizeH="0" baseline="0" noProof="0" err="1">
                <a:ln>
                  <a:noFill/>
                </a:ln>
                <a:effectLst/>
                <a:uLnTx/>
                <a:uFillTx/>
                <a:latin typeface="Calibri"/>
                <a:ea typeface="+mn-ea"/>
                <a:cs typeface="Calibri"/>
              </a:rPr>
              <a:t>Roels</a:t>
            </a:r>
            <a:r>
              <a:rPr kumimoji="0" lang="en-US" b="0" i="0" u="none" strike="noStrike" kern="1200" cap="none" spc="100"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G, et coll.</a:t>
            </a:r>
            <a:r>
              <a:rPr kumimoji="0" lang="en-US" b="0" i="0" u="none" strike="noStrike" kern="1200" cap="none" spc="-15" normalizeH="0" baseline="0" noProof="0">
                <a:ln>
                  <a:noFill/>
                </a:ln>
                <a:effectLst/>
                <a:uLnTx/>
                <a:uFillTx/>
                <a:latin typeface="Calibri"/>
                <a:ea typeface="+mn-ea"/>
                <a:cs typeface="Calibri"/>
              </a:rPr>
              <a:t> </a:t>
            </a:r>
            <a:r>
              <a:rPr kumimoji="0" lang="en-US" b="0" i="1" u="none" strike="noStrike" kern="1200" cap="none" spc="-5" normalizeH="0" baseline="0" noProof="0">
                <a:ln>
                  <a:noFill/>
                </a:ln>
                <a:effectLst/>
                <a:uLnTx/>
                <a:uFillTx/>
                <a:latin typeface="Calibri"/>
                <a:ea typeface="+mn-ea"/>
                <a:cs typeface="Calibri"/>
              </a:rPr>
              <a:t>Clin</a:t>
            </a:r>
            <a:r>
              <a:rPr kumimoji="0" lang="en-US" b="0" i="1" u="none" strike="noStrike" kern="1200" cap="none" spc="11" normalizeH="0" baseline="0" noProof="0">
                <a:ln>
                  <a:noFill/>
                </a:ln>
                <a:effectLst/>
                <a:uLnTx/>
                <a:uFillTx/>
                <a:latin typeface="Calibri"/>
                <a:ea typeface="+mn-ea"/>
                <a:cs typeface="Calibri"/>
              </a:rPr>
              <a:t> </a:t>
            </a:r>
            <a:r>
              <a:rPr kumimoji="0" lang="en-US" b="0" i="1" u="none" strike="noStrike" kern="1200" cap="none" spc="-11" normalizeH="0" baseline="0" noProof="0">
                <a:ln>
                  <a:noFill/>
                </a:ln>
                <a:effectLst/>
                <a:uLnTx/>
                <a:uFillTx/>
                <a:latin typeface="Calibri"/>
                <a:ea typeface="+mn-ea"/>
                <a:cs typeface="Calibri"/>
              </a:rPr>
              <a:t>Immunol</a:t>
            </a:r>
            <a:r>
              <a:rPr kumimoji="0" lang="en-US" b="0" i="0" u="none" strike="noStrike" kern="1200" cap="none" spc="-11" normalizeH="0" baseline="0" noProof="0">
                <a:ln>
                  <a:noFill/>
                </a:ln>
                <a:effectLst/>
                <a:uLnTx/>
                <a:uFillTx/>
                <a:latin typeface="Calibri"/>
                <a:ea typeface="+mn-ea"/>
                <a:cs typeface="Calibri"/>
              </a:rPr>
              <a:t>.</a:t>
            </a:r>
            <a:r>
              <a:rPr kumimoji="0" lang="en-US" b="0" i="0" u="none" strike="noStrike" kern="1200" cap="none" spc="35"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2016;169:16-27;</a:t>
            </a:r>
            <a:r>
              <a:rPr kumimoji="0" lang="en-US" b="0" i="0" u="none" strike="noStrike" kern="1200" cap="none" spc="-60"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3.</a:t>
            </a:r>
            <a:r>
              <a:rPr kumimoji="0" lang="en-US" b="0" i="0" u="none" strike="noStrike" kern="1200" cap="none" spc="-15"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Garçon</a:t>
            </a:r>
            <a:r>
              <a:rPr kumimoji="0" lang="en-US" b="0" i="0" u="none" strike="noStrike" kern="1200" cap="none" spc="35"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N, et coll.</a:t>
            </a:r>
            <a:r>
              <a:rPr kumimoji="0" lang="en-US" b="0" i="0" u="none" strike="noStrike" kern="1200" cap="none" spc="-20" normalizeH="0" baseline="0" noProof="0">
                <a:ln>
                  <a:noFill/>
                </a:ln>
                <a:effectLst/>
                <a:uLnTx/>
                <a:uFillTx/>
                <a:latin typeface="Calibri"/>
                <a:ea typeface="+mn-ea"/>
                <a:cs typeface="Calibri"/>
              </a:rPr>
              <a:t> </a:t>
            </a:r>
            <a:r>
              <a:rPr kumimoji="0" lang="en-US" b="0" i="1" u="none" strike="noStrike" kern="1200" cap="none" spc="-5" normalizeH="0" baseline="0" noProof="0" err="1">
                <a:ln>
                  <a:noFill/>
                </a:ln>
                <a:effectLst/>
                <a:uLnTx/>
                <a:uFillTx/>
                <a:latin typeface="Calibri"/>
                <a:ea typeface="+mn-ea"/>
                <a:cs typeface="Calibri"/>
              </a:rPr>
              <a:t>Perspect</a:t>
            </a:r>
            <a:r>
              <a:rPr kumimoji="0" lang="en-US" b="0" i="1" u="none" strike="noStrike" kern="1200" cap="none" spc="45" normalizeH="0" baseline="0" noProof="0">
                <a:ln>
                  <a:noFill/>
                </a:ln>
                <a:effectLst/>
                <a:uLnTx/>
                <a:uFillTx/>
                <a:latin typeface="Calibri"/>
                <a:ea typeface="+mn-ea"/>
                <a:cs typeface="Calibri"/>
              </a:rPr>
              <a:t> </a:t>
            </a:r>
            <a:r>
              <a:rPr kumimoji="0" lang="en-US" b="0" i="1" u="none" strike="noStrike" kern="1200" cap="none" spc="-5" normalizeH="0" baseline="0" noProof="0" err="1">
                <a:ln>
                  <a:noFill/>
                </a:ln>
                <a:effectLst/>
                <a:uLnTx/>
                <a:uFillTx/>
                <a:latin typeface="Calibri"/>
                <a:ea typeface="+mn-ea"/>
                <a:cs typeface="Calibri"/>
              </a:rPr>
              <a:t>Vaccinol</a:t>
            </a:r>
            <a:r>
              <a:rPr kumimoji="0" lang="en-US" b="0" i="0" u="none" strike="noStrike" kern="1200" cap="none" spc="-5" normalizeH="0" baseline="0" noProof="0">
                <a:ln>
                  <a:noFill/>
                </a:ln>
                <a:effectLst/>
                <a:uLnTx/>
                <a:uFillTx/>
                <a:latin typeface="Calibri"/>
                <a:ea typeface="+mn-ea"/>
                <a:cs typeface="Calibri"/>
              </a:rPr>
              <a:t>.</a:t>
            </a:r>
            <a:r>
              <a:rPr kumimoji="0" lang="en-US" b="0" i="0" u="none" strike="noStrike" kern="1200" cap="none" spc="-15" normalizeH="0" baseline="0" noProof="0">
                <a:ln>
                  <a:noFill/>
                </a:ln>
                <a:effectLst/>
                <a:uLnTx/>
                <a:uFillTx/>
                <a:latin typeface="Calibri"/>
                <a:ea typeface="+mn-ea"/>
                <a:cs typeface="Calibri"/>
              </a:rPr>
              <a:t> </a:t>
            </a:r>
            <a:r>
              <a:rPr kumimoji="0" lang="en-US" b="0" i="0" u="none" strike="noStrike" kern="1200" cap="none" spc="-5" normalizeH="0" baseline="0" noProof="0">
                <a:ln>
                  <a:noFill/>
                </a:ln>
                <a:effectLst/>
                <a:uLnTx/>
                <a:uFillTx/>
                <a:latin typeface="Calibri"/>
                <a:ea typeface="+mn-ea"/>
                <a:cs typeface="Calibri"/>
              </a:rPr>
              <a:t>2011;1:89-113.</a:t>
            </a:r>
            <a:endParaRPr kumimoji="0" lang="en-US" b="0" i="0" u="none" strike="noStrike" kern="1200" cap="none" spc="0" normalizeH="0" baseline="0" noProof="0">
              <a:ln>
                <a:noFill/>
              </a:ln>
              <a:effectLst/>
              <a:uLnTx/>
              <a:uFillTx/>
              <a:latin typeface="Calibri"/>
              <a:ea typeface="+mn-ea"/>
              <a:cs typeface="Calibri"/>
            </a:endParaRPr>
          </a:p>
        </p:txBody>
      </p:sp>
      <p:sp>
        <p:nvSpPr>
          <p:cNvPr id="2" name="object 2"/>
          <p:cNvSpPr txBox="1">
            <a:spLocks noGrp="1"/>
          </p:cNvSpPr>
          <p:nvPr>
            <p:ph type="title"/>
          </p:nvPr>
        </p:nvSpPr>
        <p:spPr>
          <a:xfrm>
            <a:off x="733829" y="179269"/>
            <a:ext cx="10485120" cy="1010661"/>
          </a:xfrm>
        </p:spPr>
        <p:txBody>
          <a:bodyPr vert="horz" wrap="square" lIns="0" tIns="13335" rIns="0" bIns="0" rtlCol="0" anchor="ctr">
            <a:spAutoFit/>
          </a:bodyPr>
          <a:lstStyle/>
          <a:p>
            <a:r>
              <a:rPr lang="fr-FR"/>
              <a:t>Le système adjuvant AS01</a:t>
            </a:r>
            <a:r>
              <a:rPr lang="fr-FR" baseline="-25000"/>
              <a:t>B</a:t>
            </a:r>
            <a:r>
              <a:rPr lang="fr-FR"/>
              <a:t> </a:t>
            </a:r>
            <a:br>
              <a:rPr lang="fr-FR"/>
            </a:br>
            <a:r>
              <a:rPr lang="fr-FR"/>
              <a:t>amplifie la réponse immunitaire à la </a:t>
            </a:r>
            <a:r>
              <a:rPr lang="fr-FR" err="1"/>
              <a:t>gE</a:t>
            </a:r>
            <a:endParaRPr lang="fr-FR"/>
          </a:p>
        </p:txBody>
      </p:sp>
      <p:grpSp>
        <p:nvGrpSpPr>
          <p:cNvPr id="3" name="object 3"/>
          <p:cNvGrpSpPr/>
          <p:nvPr/>
        </p:nvGrpSpPr>
        <p:grpSpPr>
          <a:xfrm>
            <a:off x="789498" y="1881753"/>
            <a:ext cx="3203702" cy="1258824"/>
            <a:chOff x="216408" y="1255775"/>
            <a:chExt cx="3203702" cy="1258824"/>
          </a:xfrm>
        </p:grpSpPr>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582168" y="1255775"/>
              <a:ext cx="640080" cy="1258824"/>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216408" y="1292351"/>
              <a:ext cx="576072" cy="402336"/>
            </a:xfrm>
            <a:prstGeom prst="rect">
              <a:avLst/>
            </a:prstGeom>
          </p:spPr>
        </p:pic>
        <p:sp>
          <p:nvSpPr>
            <p:cNvPr id="6" name="object 6"/>
            <p:cNvSpPr/>
            <p:nvPr/>
          </p:nvSpPr>
          <p:spPr>
            <a:xfrm>
              <a:off x="1584960" y="1301495"/>
              <a:ext cx="1835150" cy="619125"/>
            </a:xfrm>
            <a:prstGeom prst="roundRect">
              <a:avLst>
                <a:gd name="adj" fmla="val 10923"/>
              </a:avLst>
            </a:prstGeom>
            <a:ln w="19050">
              <a:solidFill>
                <a:schemeClr val="bg1">
                  <a:lumMod val="50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object 7"/>
          <p:cNvSpPr txBox="1"/>
          <p:nvPr/>
        </p:nvSpPr>
        <p:spPr>
          <a:xfrm>
            <a:off x="2505268" y="1967174"/>
            <a:ext cx="1034415" cy="212238"/>
          </a:xfrm>
          <a:prstGeom prst="rect">
            <a:avLst/>
          </a:prstGeom>
        </p:spPr>
        <p:txBody>
          <a:bodyPr vert="horz" wrap="square" lIns="0" tIns="12065" rIns="0" bIns="0" rtlCol="0">
            <a:spAutoFit/>
          </a:bodyPr>
          <a:lstStyle/>
          <a:p>
            <a:pPr marL="38099" marR="0" lvl="0" indent="0" algn="l" defTabSz="457189" rtl="0" eaLnBrk="1" fontAlgn="auto" latinLnBrk="0" hangingPunct="1">
              <a:lnSpc>
                <a:spcPct val="100000"/>
              </a:lnSpc>
              <a:spcBef>
                <a:spcPts val="95"/>
              </a:spcBef>
              <a:spcAft>
                <a:spcPts val="0"/>
              </a:spcAft>
              <a:buClrTx/>
              <a:buSzTx/>
              <a:buFontTx/>
              <a:buNone/>
              <a:tabLst>
                <a:tab pos="650224" algn="l"/>
              </a:tabLst>
              <a:defRPr/>
            </a:pPr>
            <a:r>
              <a:rPr kumimoji="0" sz="1300" b="0"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AS01</a:t>
            </a:r>
            <a:r>
              <a:rPr kumimoji="0" sz="1275" b="0" i="0" u="none" strike="noStrike" kern="1200" cap="none" spc="-7" normalizeH="0" baseline="-19607" noProof="0">
                <a:ln>
                  <a:noFill/>
                </a:ln>
                <a:effectLst/>
                <a:uLnTx/>
                <a:uFillTx/>
                <a:latin typeface="Calibri" panose="020F0502020204030204" pitchFamily="34" charset="0"/>
                <a:ea typeface="+mn-ea"/>
                <a:cs typeface="Calibri" panose="020F0502020204030204" pitchFamily="34" charset="0"/>
              </a:rPr>
              <a:t>B	</a:t>
            </a:r>
            <a:r>
              <a:rPr kumimoji="0" sz="1300" b="0"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a:t>
            </a:r>
            <a:r>
              <a:rPr kumimoji="0" sz="1300" b="0" i="0" u="none" strike="noStrike" kern="1200" cap="none" spc="-40" normalizeH="0" baseline="0" noProof="0">
                <a:ln>
                  <a:noFill/>
                </a:ln>
                <a:effectLst/>
                <a:uLnTx/>
                <a:uFillTx/>
                <a:latin typeface="Calibri" panose="020F0502020204030204" pitchFamily="34" charset="0"/>
                <a:ea typeface="+mn-ea"/>
                <a:cs typeface="Calibri" panose="020F0502020204030204" pitchFamily="34" charset="0"/>
              </a:rPr>
              <a:t> </a:t>
            </a:r>
            <a:r>
              <a:rPr kumimoji="0" sz="1300" b="0"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gE</a:t>
            </a:r>
            <a:endParaRPr kumimoji="0" sz="13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grpSp>
        <p:nvGrpSpPr>
          <p:cNvPr id="8" name="object 8"/>
          <p:cNvGrpSpPr/>
          <p:nvPr/>
        </p:nvGrpSpPr>
        <p:grpSpPr>
          <a:xfrm>
            <a:off x="1161353" y="1939665"/>
            <a:ext cx="2600325" cy="1016000"/>
            <a:chOff x="588263" y="1313688"/>
            <a:chExt cx="2600325" cy="1016000"/>
          </a:xfrm>
        </p:grpSpPr>
        <p:sp>
          <p:nvSpPr>
            <p:cNvPr id="9" name="object 9"/>
            <p:cNvSpPr/>
            <p:nvPr/>
          </p:nvSpPr>
          <p:spPr>
            <a:xfrm>
              <a:off x="1281683" y="1610868"/>
              <a:ext cx="306705" cy="241300"/>
            </a:xfrm>
            <a:custGeom>
              <a:avLst/>
              <a:gdLst/>
              <a:ahLst/>
              <a:cxnLst/>
              <a:rect l="l" t="t" r="r" b="b"/>
              <a:pathLst>
                <a:path w="306705" h="241300">
                  <a:moveTo>
                    <a:pt x="0" y="240792"/>
                  </a:moveTo>
                  <a:lnTo>
                    <a:pt x="306578" y="0"/>
                  </a:lnTo>
                </a:path>
              </a:pathLst>
            </a:custGeom>
            <a:ln w="9525">
              <a:solidFill>
                <a:srgbClr val="685D54"/>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588263" y="1801368"/>
              <a:ext cx="741426" cy="528065"/>
            </a:xfrm>
            <a:prstGeom prst="rect">
              <a:avLst/>
            </a:prstGeom>
          </p:spPr>
        </p:pic>
        <p:sp>
          <p:nvSpPr>
            <p:cNvPr id="11" name="object 11"/>
            <p:cNvSpPr/>
            <p:nvPr/>
          </p:nvSpPr>
          <p:spPr>
            <a:xfrm>
              <a:off x="638555" y="1830324"/>
              <a:ext cx="643255" cy="426720"/>
            </a:xfrm>
            <a:custGeom>
              <a:avLst/>
              <a:gdLst/>
              <a:ahLst/>
              <a:cxnLst/>
              <a:rect l="l" t="t" r="r" b="b"/>
              <a:pathLst>
                <a:path w="643255" h="426719">
                  <a:moveTo>
                    <a:pt x="0" y="426720"/>
                  </a:moveTo>
                  <a:lnTo>
                    <a:pt x="643128" y="426720"/>
                  </a:lnTo>
                  <a:lnTo>
                    <a:pt x="643128" y="0"/>
                  </a:lnTo>
                  <a:lnTo>
                    <a:pt x="0" y="0"/>
                  </a:lnTo>
                  <a:lnTo>
                    <a:pt x="0" y="426720"/>
                  </a:lnTo>
                  <a:close/>
                </a:path>
              </a:pathLst>
            </a:custGeom>
            <a:ln w="9525">
              <a:solidFill>
                <a:srgbClr val="685D54"/>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2138341" y="1610747"/>
              <a:ext cx="325797" cy="275964"/>
            </a:xfrm>
            <a:prstGeom prst="rect">
              <a:avLst/>
            </a:prstGeom>
          </p:spPr>
        </p:pic>
        <p:pic>
          <p:nvPicPr>
            <p:cNvPr id="13" name="object 13"/>
            <p:cNvPicPr/>
            <p:nvPr/>
          </p:nvPicPr>
          <p:blipFill>
            <a:blip r:embed="rId7" cstate="email">
              <a:extLst>
                <a:ext uri="{28A0092B-C50C-407E-A947-70E740481C1C}">
                  <a14:useLocalDpi xmlns:a14="http://schemas.microsoft.com/office/drawing/2010/main"/>
                </a:ext>
              </a:extLst>
            </a:blip>
            <a:stretch>
              <a:fillRect/>
            </a:stretch>
          </p:blipFill>
          <p:spPr>
            <a:xfrm>
              <a:off x="1776983" y="1606296"/>
              <a:ext cx="396239" cy="280415"/>
            </a:xfrm>
            <a:prstGeom prst="rect">
              <a:avLst/>
            </a:prstGeom>
          </p:spPr>
        </p:pic>
        <p:pic>
          <p:nvPicPr>
            <p:cNvPr id="14" name="object 14"/>
            <p:cNvPicPr/>
            <p:nvPr/>
          </p:nvPicPr>
          <p:blipFill>
            <a:blip r:embed="rId8" cstate="email">
              <a:extLst>
                <a:ext uri="{28A0092B-C50C-407E-A947-70E740481C1C}">
                  <a14:useLocalDpi xmlns:a14="http://schemas.microsoft.com/office/drawing/2010/main"/>
                </a:ext>
              </a:extLst>
            </a:blip>
            <a:stretch>
              <a:fillRect/>
            </a:stretch>
          </p:blipFill>
          <p:spPr>
            <a:xfrm>
              <a:off x="2471928" y="1606296"/>
              <a:ext cx="298704" cy="259079"/>
            </a:xfrm>
            <a:prstGeom prst="rect">
              <a:avLst/>
            </a:prstGeom>
          </p:spPr>
        </p:pic>
        <p:pic>
          <p:nvPicPr>
            <p:cNvPr id="15" name="object 15"/>
            <p:cNvPicPr/>
            <p:nvPr/>
          </p:nvPicPr>
          <p:blipFill>
            <a:blip r:embed="rId9" cstate="email">
              <a:extLst>
                <a:ext uri="{28A0092B-C50C-407E-A947-70E740481C1C}">
                  <a14:useLocalDpi xmlns:a14="http://schemas.microsoft.com/office/drawing/2010/main"/>
                </a:ext>
              </a:extLst>
            </a:blip>
            <a:stretch>
              <a:fillRect/>
            </a:stretch>
          </p:blipFill>
          <p:spPr>
            <a:xfrm>
              <a:off x="2804159" y="1618488"/>
              <a:ext cx="289560" cy="249936"/>
            </a:xfrm>
            <a:prstGeom prst="rect">
              <a:avLst/>
            </a:prstGeom>
          </p:spPr>
        </p:pic>
        <p:pic>
          <p:nvPicPr>
            <p:cNvPr id="16" name="object 16"/>
            <p:cNvPicPr/>
            <p:nvPr/>
          </p:nvPicPr>
          <p:blipFill>
            <a:blip r:embed="rId10" cstate="email">
              <a:extLst>
                <a:ext uri="{28A0092B-C50C-407E-A947-70E740481C1C}">
                  <a14:useLocalDpi xmlns:a14="http://schemas.microsoft.com/office/drawing/2010/main"/>
                </a:ext>
              </a:extLst>
            </a:blip>
            <a:stretch>
              <a:fillRect/>
            </a:stretch>
          </p:blipFill>
          <p:spPr>
            <a:xfrm>
              <a:off x="2176272" y="1642872"/>
              <a:ext cx="112775" cy="100584"/>
            </a:xfrm>
            <a:prstGeom prst="rect">
              <a:avLst/>
            </a:prstGeom>
          </p:spPr>
        </p:pic>
        <p:pic>
          <p:nvPicPr>
            <p:cNvPr id="17" name="object 17"/>
            <p:cNvPicPr/>
            <p:nvPr/>
          </p:nvPicPr>
          <p:blipFill>
            <a:blip r:embed="rId10" cstate="email">
              <a:extLst>
                <a:ext uri="{28A0092B-C50C-407E-A947-70E740481C1C}">
                  <a14:useLocalDpi xmlns:a14="http://schemas.microsoft.com/office/drawing/2010/main"/>
                </a:ext>
              </a:extLst>
            </a:blip>
            <a:stretch>
              <a:fillRect/>
            </a:stretch>
          </p:blipFill>
          <p:spPr>
            <a:xfrm>
              <a:off x="2651759" y="1664208"/>
              <a:ext cx="109727" cy="100584"/>
            </a:xfrm>
            <a:prstGeom prst="rect">
              <a:avLst/>
            </a:prstGeom>
          </p:spPr>
        </p:pic>
        <p:pic>
          <p:nvPicPr>
            <p:cNvPr id="18" name="object 18"/>
            <p:cNvPicPr/>
            <p:nvPr/>
          </p:nvPicPr>
          <p:blipFill>
            <a:blip r:embed="rId11" cstate="email">
              <a:extLst>
                <a:ext uri="{28A0092B-C50C-407E-A947-70E740481C1C}">
                  <a14:useLocalDpi xmlns:a14="http://schemas.microsoft.com/office/drawing/2010/main"/>
                </a:ext>
              </a:extLst>
            </a:blip>
            <a:stretch>
              <a:fillRect/>
            </a:stretch>
          </p:blipFill>
          <p:spPr>
            <a:xfrm>
              <a:off x="3029712" y="1313688"/>
              <a:ext cx="109727" cy="103632"/>
            </a:xfrm>
            <a:prstGeom prst="rect">
              <a:avLst/>
            </a:prstGeom>
          </p:spPr>
        </p:pic>
        <p:pic>
          <p:nvPicPr>
            <p:cNvPr id="19" name="object 19"/>
            <p:cNvPicPr/>
            <p:nvPr/>
          </p:nvPicPr>
          <p:blipFill>
            <a:blip r:embed="rId12" cstate="email">
              <a:extLst>
                <a:ext uri="{28A0092B-C50C-407E-A947-70E740481C1C}">
                  <a14:useLocalDpi xmlns:a14="http://schemas.microsoft.com/office/drawing/2010/main"/>
                </a:ext>
              </a:extLst>
            </a:blip>
            <a:stretch>
              <a:fillRect/>
            </a:stretch>
          </p:blipFill>
          <p:spPr>
            <a:xfrm>
              <a:off x="2471737" y="1365313"/>
              <a:ext cx="134493" cy="79628"/>
            </a:xfrm>
            <a:prstGeom prst="rect">
              <a:avLst/>
            </a:prstGeom>
          </p:spPr>
        </p:pic>
        <p:pic>
          <p:nvPicPr>
            <p:cNvPr id="20" name="object 20"/>
            <p:cNvPicPr/>
            <p:nvPr/>
          </p:nvPicPr>
          <p:blipFill>
            <a:blip r:embed="rId13" cstate="email">
              <a:extLst>
                <a:ext uri="{28A0092B-C50C-407E-A947-70E740481C1C}">
                  <a14:useLocalDpi xmlns:a14="http://schemas.microsoft.com/office/drawing/2010/main"/>
                </a:ext>
              </a:extLst>
            </a:blip>
            <a:stretch>
              <a:fillRect/>
            </a:stretch>
          </p:blipFill>
          <p:spPr>
            <a:xfrm>
              <a:off x="2191321" y="1804225"/>
              <a:ext cx="134493" cy="79628"/>
            </a:xfrm>
            <a:prstGeom prst="rect">
              <a:avLst/>
            </a:prstGeom>
          </p:spPr>
        </p:pic>
        <p:pic>
          <p:nvPicPr>
            <p:cNvPr id="21" name="object 21"/>
            <p:cNvPicPr/>
            <p:nvPr/>
          </p:nvPicPr>
          <p:blipFill>
            <a:blip r:embed="rId14" cstate="email">
              <a:extLst>
                <a:ext uri="{28A0092B-C50C-407E-A947-70E740481C1C}">
                  <a14:useLocalDpi xmlns:a14="http://schemas.microsoft.com/office/drawing/2010/main"/>
                </a:ext>
              </a:extLst>
            </a:blip>
            <a:stretch>
              <a:fillRect/>
            </a:stretch>
          </p:blipFill>
          <p:spPr>
            <a:xfrm>
              <a:off x="3056953" y="1792033"/>
              <a:ext cx="131444" cy="79628"/>
            </a:xfrm>
            <a:prstGeom prst="rect">
              <a:avLst/>
            </a:prstGeom>
          </p:spPr>
        </p:pic>
      </p:grpSp>
      <p:sp>
        <p:nvSpPr>
          <p:cNvPr id="22" name="object 22"/>
          <p:cNvSpPr txBox="1"/>
          <p:nvPr/>
        </p:nvSpPr>
        <p:spPr>
          <a:xfrm>
            <a:off x="888963" y="3402832"/>
            <a:ext cx="988695" cy="412292"/>
          </a:xfrm>
          <a:prstGeom prst="rect">
            <a:avLst/>
          </a:prstGeom>
        </p:spPr>
        <p:txBody>
          <a:bodyPr vert="horz" wrap="square" lIns="0" tIns="12065" rIns="0" bIns="0" rtlCol="0">
            <a:spAutoFit/>
          </a:bodyPr>
          <a:lstStyle/>
          <a:p>
            <a:pPr marL="12700" marR="5080" lvl="0" indent="0" algn="l" defTabSz="457189" rtl="0" eaLnBrk="1" fontAlgn="auto" latinLnBrk="0" hangingPunct="1">
              <a:lnSpc>
                <a:spcPct val="100000"/>
              </a:lnSpc>
              <a:spcBef>
                <a:spcPts val="95"/>
              </a:spcBef>
              <a:spcAft>
                <a:spcPts val="0"/>
              </a:spcAft>
              <a:buClrTx/>
              <a:buSzTx/>
              <a:buFontTx/>
              <a:buNone/>
              <a:tabLst/>
              <a:defRPr/>
            </a:pPr>
            <a:r>
              <a:rPr kumimoji="0" sz="13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Ganglion </a:t>
            </a:r>
            <a:r>
              <a:rPr kumimoji="0" sz="13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l</a:t>
            </a:r>
            <a:r>
              <a:rPr kumimoji="0" sz="1300" b="1" i="0" u="none" strike="noStrike" kern="1200" cap="none" spc="-3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ym</a:t>
            </a:r>
            <a:r>
              <a:rPr kumimoji="0" sz="13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phatique</a:t>
            </a:r>
            <a:endParaRPr kumimoji="0" sz="13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grpSp>
        <p:nvGrpSpPr>
          <p:cNvPr id="23" name="object 23"/>
          <p:cNvGrpSpPr/>
          <p:nvPr/>
        </p:nvGrpSpPr>
        <p:grpSpPr>
          <a:xfrm>
            <a:off x="1788735" y="2598795"/>
            <a:ext cx="1887855" cy="2353311"/>
            <a:chOff x="1215644" y="1972817"/>
            <a:chExt cx="1887855" cy="2353310"/>
          </a:xfrm>
        </p:grpSpPr>
        <p:pic>
          <p:nvPicPr>
            <p:cNvPr id="24" name="object 24"/>
            <p:cNvPicPr/>
            <p:nvPr/>
          </p:nvPicPr>
          <p:blipFill>
            <a:blip r:embed="rId15" cstate="email">
              <a:extLst>
                <a:ext uri="{28A0092B-C50C-407E-A947-70E740481C1C}">
                  <a14:useLocalDpi xmlns:a14="http://schemas.microsoft.com/office/drawing/2010/main"/>
                </a:ext>
              </a:extLst>
            </a:blip>
            <a:stretch>
              <a:fillRect/>
            </a:stretch>
          </p:blipFill>
          <p:spPr>
            <a:xfrm>
              <a:off x="2054479" y="1972817"/>
              <a:ext cx="132460" cy="183387"/>
            </a:xfrm>
            <a:prstGeom prst="rect">
              <a:avLst/>
            </a:prstGeom>
          </p:spPr>
        </p:pic>
        <p:sp>
          <p:nvSpPr>
            <p:cNvPr id="25" name="object 25"/>
            <p:cNvSpPr/>
            <p:nvPr/>
          </p:nvSpPr>
          <p:spPr>
            <a:xfrm>
              <a:off x="1228344" y="2636519"/>
              <a:ext cx="1719580" cy="1676400"/>
            </a:xfrm>
            <a:custGeom>
              <a:avLst/>
              <a:gdLst/>
              <a:ahLst/>
              <a:cxnLst/>
              <a:rect l="l" t="t" r="r" b="b"/>
              <a:pathLst>
                <a:path w="1719580" h="1676400">
                  <a:moveTo>
                    <a:pt x="859536" y="1676399"/>
                  </a:moveTo>
                  <a:lnTo>
                    <a:pt x="810759" y="1675073"/>
                  </a:lnTo>
                  <a:lnTo>
                    <a:pt x="762696" y="1671139"/>
                  </a:lnTo>
                  <a:lnTo>
                    <a:pt x="715420" y="1664670"/>
                  </a:lnTo>
                  <a:lnTo>
                    <a:pt x="669003" y="1655735"/>
                  </a:lnTo>
                  <a:lnTo>
                    <a:pt x="623518" y="1644406"/>
                  </a:lnTo>
                  <a:lnTo>
                    <a:pt x="579037" y="1630754"/>
                  </a:lnTo>
                  <a:lnTo>
                    <a:pt x="535632" y="1614848"/>
                  </a:lnTo>
                  <a:lnTo>
                    <a:pt x="493377" y="1596761"/>
                  </a:lnTo>
                  <a:lnTo>
                    <a:pt x="452344" y="1576562"/>
                  </a:lnTo>
                  <a:lnTo>
                    <a:pt x="412606" y="1554323"/>
                  </a:lnTo>
                  <a:lnTo>
                    <a:pt x="374234" y="1530114"/>
                  </a:lnTo>
                  <a:lnTo>
                    <a:pt x="337302" y="1504006"/>
                  </a:lnTo>
                  <a:lnTo>
                    <a:pt x="301882" y="1476070"/>
                  </a:lnTo>
                  <a:lnTo>
                    <a:pt x="268046" y="1446376"/>
                  </a:lnTo>
                  <a:lnTo>
                    <a:pt x="235868" y="1414996"/>
                  </a:lnTo>
                  <a:lnTo>
                    <a:pt x="205419" y="1382000"/>
                  </a:lnTo>
                  <a:lnTo>
                    <a:pt x="176773" y="1347459"/>
                  </a:lnTo>
                  <a:lnTo>
                    <a:pt x="150001" y="1311443"/>
                  </a:lnTo>
                  <a:lnTo>
                    <a:pt x="125177" y="1274023"/>
                  </a:lnTo>
                  <a:lnTo>
                    <a:pt x="102373" y="1235271"/>
                  </a:lnTo>
                  <a:lnTo>
                    <a:pt x="81661" y="1195257"/>
                  </a:lnTo>
                  <a:lnTo>
                    <a:pt x="63114" y="1154051"/>
                  </a:lnTo>
                  <a:lnTo>
                    <a:pt x="46805" y="1111725"/>
                  </a:lnTo>
                  <a:lnTo>
                    <a:pt x="32805" y="1068349"/>
                  </a:lnTo>
                  <a:lnTo>
                    <a:pt x="21189" y="1023994"/>
                  </a:lnTo>
                  <a:lnTo>
                    <a:pt x="12027" y="978731"/>
                  </a:lnTo>
                  <a:lnTo>
                    <a:pt x="5394" y="932630"/>
                  </a:lnTo>
                  <a:lnTo>
                    <a:pt x="1360" y="885763"/>
                  </a:lnTo>
                  <a:lnTo>
                    <a:pt x="0" y="838200"/>
                  </a:lnTo>
                  <a:lnTo>
                    <a:pt x="1360" y="790636"/>
                  </a:lnTo>
                  <a:lnTo>
                    <a:pt x="5394" y="743769"/>
                  </a:lnTo>
                  <a:lnTo>
                    <a:pt x="12027" y="697668"/>
                  </a:lnTo>
                  <a:lnTo>
                    <a:pt x="21189" y="652405"/>
                  </a:lnTo>
                  <a:lnTo>
                    <a:pt x="32805" y="608050"/>
                  </a:lnTo>
                  <a:lnTo>
                    <a:pt x="46805" y="564674"/>
                  </a:lnTo>
                  <a:lnTo>
                    <a:pt x="63114" y="522348"/>
                  </a:lnTo>
                  <a:lnTo>
                    <a:pt x="81661" y="481142"/>
                  </a:lnTo>
                  <a:lnTo>
                    <a:pt x="102373" y="441128"/>
                  </a:lnTo>
                  <a:lnTo>
                    <a:pt x="125177" y="402376"/>
                  </a:lnTo>
                  <a:lnTo>
                    <a:pt x="150001" y="364956"/>
                  </a:lnTo>
                  <a:lnTo>
                    <a:pt x="176773" y="328940"/>
                  </a:lnTo>
                  <a:lnTo>
                    <a:pt x="205419" y="294399"/>
                  </a:lnTo>
                  <a:lnTo>
                    <a:pt x="235868" y="261403"/>
                  </a:lnTo>
                  <a:lnTo>
                    <a:pt x="268046" y="230023"/>
                  </a:lnTo>
                  <a:lnTo>
                    <a:pt x="301882" y="200329"/>
                  </a:lnTo>
                  <a:lnTo>
                    <a:pt x="337302" y="172393"/>
                  </a:lnTo>
                  <a:lnTo>
                    <a:pt x="374234" y="146285"/>
                  </a:lnTo>
                  <a:lnTo>
                    <a:pt x="412606" y="122076"/>
                  </a:lnTo>
                  <a:lnTo>
                    <a:pt x="452344" y="99837"/>
                  </a:lnTo>
                  <a:lnTo>
                    <a:pt x="493377" y="79638"/>
                  </a:lnTo>
                  <a:lnTo>
                    <a:pt x="535632" y="61551"/>
                  </a:lnTo>
                  <a:lnTo>
                    <a:pt x="579037" y="45645"/>
                  </a:lnTo>
                  <a:lnTo>
                    <a:pt x="623518" y="31993"/>
                  </a:lnTo>
                  <a:lnTo>
                    <a:pt x="669003" y="20664"/>
                  </a:lnTo>
                  <a:lnTo>
                    <a:pt x="715420" y="11729"/>
                  </a:lnTo>
                  <a:lnTo>
                    <a:pt x="762696" y="5260"/>
                  </a:lnTo>
                  <a:lnTo>
                    <a:pt x="810759" y="1326"/>
                  </a:lnTo>
                  <a:lnTo>
                    <a:pt x="859536" y="0"/>
                  </a:lnTo>
                  <a:lnTo>
                    <a:pt x="908312" y="1326"/>
                  </a:lnTo>
                  <a:lnTo>
                    <a:pt x="956375" y="5260"/>
                  </a:lnTo>
                  <a:lnTo>
                    <a:pt x="1003651" y="11729"/>
                  </a:lnTo>
                  <a:lnTo>
                    <a:pt x="1050068" y="20664"/>
                  </a:lnTo>
                  <a:lnTo>
                    <a:pt x="1095553" y="31993"/>
                  </a:lnTo>
                  <a:lnTo>
                    <a:pt x="1140034" y="45645"/>
                  </a:lnTo>
                  <a:lnTo>
                    <a:pt x="1183439" y="61551"/>
                  </a:lnTo>
                  <a:lnTo>
                    <a:pt x="1225694" y="79638"/>
                  </a:lnTo>
                  <a:lnTo>
                    <a:pt x="1266727" y="99837"/>
                  </a:lnTo>
                  <a:lnTo>
                    <a:pt x="1306465" y="122076"/>
                  </a:lnTo>
                  <a:lnTo>
                    <a:pt x="1344837" y="146285"/>
                  </a:lnTo>
                  <a:lnTo>
                    <a:pt x="1381769" y="172393"/>
                  </a:lnTo>
                  <a:lnTo>
                    <a:pt x="1417189" y="200329"/>
                  </a:lnTo>
                  <a:lnTo>
                    <a:pt x="1451025" y="230023"/>
                  </a:lnTo>
                  <a:lnTo>
                    <a:pt x="1483203" y="261403"/>
                  </a:lnTo>
                  <a:lnTo>
                    <a:pt x="1513652" y="294399"/>
                  </a:lnTo>
                  <a:lnTo>
                    <a:pt x="1542298" y="328940"/>
                  </a:lnTo>
                  <a:lnTo>
                    <a:pt x="1569070" y="364956"/>
                  </a:lnTo>
                  <a:lnTo>
                    <a:pt x="1593894" y="402376"/>
                  </a:lnTo>
                  <a:lnTo>
                    <a:pt x="1616698" y="441128"/>
                  </a:lnTo>
                  <a:lnTo>
                    <a:pt x="1637410" y="481142"/>
                  </a:lnTo>
                  <a:lnTo>
                    <a:pt x="1655957" y="522348"/>
                  </a:lnTo>
                  <a:lnTo>
                    <a:pt x="1672266" y="564674"/>
                  </a:lnTo>
                  <a:lnTo>
                    <a:pt x="1686266" y="608050"/>
                  </a:lnTo>
                  <a:lnTo>
                    <a:pt x="1697882" y="652405"/>
                  </a:lnTo>
                  <a:lnTo>
                    <a:pt x="1707044" y="697668"/>
                  </a:lnTo>
                  <a:lnTo>
                    <a:pt x="1713677" y="743769"/>
                  </a:lnTo>
                  <a:lnTo>
                    <a:pt x="1717711" y="790636"/>
                  </a:lnTo>
                  <a:lnTo>
                    <a:pt x="1719072" y="838200"/>
                  </a:lnTo>
                  <a:lnTo>
                    <a:pt x="1717711" y="885763"/>
                  </a:lnTo>
                  <a:lnTo>
                    <a:pt x="1713677" y="932630"/>
                  </a:lnTo>
                  <a:lnTo>
                    <a:pt x="1707044" y="978731"/>
                  </a:lnTo>
                  <a:lnTo>
                    <a:pt x="1697882" y="1023994"/>
                  </a:lnTo>
                  <a:lnTo>
                    <a:pt x="1686266" y="1068349"/>
                  </a:lnTo>
                  <a:lnTo>
                    <a:pt x="1672266" y="1111725"/>
                  </a:lnTo>
                  <a:lnTo>
                    <a:pt x="1655957" y="1154051"/>
                  </a:lnTo>
                  <a:lnTo>
                    <a:pt x="1637410" y="1195257"/>
                  </a:lnTo>
                  <a:lnTo>
                    <a:pt x="1616698" y="1235271"/>
                  </a:lnTo>
                  <a:lnTo>
                    <a:pt x="1593894" y="1274023"/>
                  </a:lnTo>
                  <a:lnTo>
                    <a:pt x="1569070" y="1311443"/>
                  </a:lnTo>
                  <a:lnTo>
                    <a:pt x="1542298" y="1347459"/>
                  </a:lnTo>
                  <a:lnTo>
                    <a:pt x="1513652" y="1382000"/>
                  </a:lnTo>
                  <a:lnTo>
                    <a:pt x="1483203" y="1414996"/>
                  </a:lnTo>
                  <a:lnTo>
                    <a:pt x="1451025" y="1446376"/>
                  </a:lnTo>
                  <a:lnTo>
                    <a:pt x="1417189" y="1476070"/>
                  </a:lnTo>
                  <a:lnTo>
                    <a:pt x="1381769" y="1504006"/>
                  </a:lnTo>
                  <a:lnTo>
                    <a:pt x="1344837" y="1530114"/>
                  </a:lnTo>
                  <a:lnTo>
                    <a:pt x="1306465" y="1554323"/>
                  </a:lnTo>
                  <a:lnTo>
                    <a:pt x="1266727" y="1576562"/>
                  </a:lnTo>
                  <a:lnTo>
                    <a:pt x="1225694" y="1596761"/>
                  </a:lnTo>
                  <a:lnTo>
                    <a:pt x="1183439" y="1614848"/>
                  </a:lnTo>
                  <a:lnTo>
                    <a:pt x="1140034" y="1630754"/>
                  </a:lnTo>
                  <a:lnTo>
                    <a:pt x="1095553" y="1644406"/>
                  </a:lnTo>
                  <a:lnTo>
                    <a:pt x="1050068" y="1655735"/>
                  </a:lnTo>
                  <a:lnTo>
                    <a:pt x="1003651" y="1664670"/>
                  </a:lnTo>
                  <a:lnTo>
                    <a:pt x="956375" y="1671139"/>
                  </a:lnTo>
                  <a:lnTo>
                    <a:pt x="908312" y="1675073"/>
                  </a:lnTo>
                  <a:lnTo>
                    <a:pt x="859536" y="1676399"/>
                  </a:lnTo>
                  <a:close/>
                </a:path>
                <a:path w="1719580" h="1676400">
                  <a:moveTo>
                    <a:pt x="692276" y="1541144"/>
                  </a:moveTo>
                  <a:lnTo>
                    <a:pt x="655695" y="1526728"/>
                  </a:lnTo>
                  <a:lnTo>
                    <a:pt x="617009" y="1508243"/>
                  </a:lnTo>
                  <a:lnTo>
                    <a:pt x="576692" y="1486015"/>
                  </a:lnTo>
                  <a:lnTo>
                    <a:pt x="535214" y="1460371"/>
                  </a:lnTo>
                  <a:lnTo>
                    <a:pt x="493047" y="1431640"/>
                  </a:lnTo>
                  <a:lnTo>
                    <a:pt x="450664" y="1400147"/>
                  </a:lnTo>
                  <a:lnTo>
                    <a:pt x="408534" y="1366221"/>
                  </a:lnTo>
                  <a:lnTo>
                    <a:pt x="367131" y="1330188"/>
                  </a:lnTo>
                  <a:lnTo>
                    <a:pt x="326925" y="1292376"/>
                  </a:lnTo>
                  <a:lnTo>
                    <a:pt x="288389" y="1253111"/>
                  </a:lnTo>
                  <a:lnTo>
                    <a:pt x="251993" y="1212722"/>
                  </a:lnTo>
                  <a:lnTo>
                    <a:pt x="218210" y="1171534"/>
                  </a:lnTo>
                  <a:lnTo>
                    <a:pt x="187510" y="1129876"/>
                  </a:lnTo>
                  <a:lnTo>
                    <a:pt x="160367" y="1088075"/>
                  </a:lnTo>
                  <a:lnTo>
                    <a:pt x="137250" y="1046457"/>
                  </a:lnTo>
                  <a:lnTo>
                    <a:pt x="118632" y="1005349"/>
                  </a:lnTo>
                  <a:lnTo>
                    <a:pt x="104985" y="965080"/>
                  </a:lnTo>
                  <a:lnTo>
                    <a:pt x="96779" y="925976"/>
                  </a:lnTo>
                  <a:lnTo>
                    <a:pt x="94487" y="888364"/>
                  </a:lnTo>
                  <a:lnTo>
                    <a:pt x="97700" y="853581"/>
                  </a:lnTo>
                  <a:lnTo>
                    <a:pt x="105603" y="816062"/>
                  </a:lnTo>
                  <a:lnTo>
                    <a:pt x="117877" y="776226"/>
                  </a:lnTo>
                  <a:lnTo>
                    <a:pt x="134205" y="734498"/>
                  </a:lnTo>
                  <a:lnTo>
                    <a:pt x="154270" y="691297"/>
                  </a:lnTo>
                  <a:lnTo>
                    <a:pt x="177754" y="647047"/>
                  </a:lnTo>
                  <a:lnTo>
                    <a:pt x="204338" y="602168"/>
                  </a:lnTo>
                  <a:lnTo>
                    <a:pt x="233705" y="557082"/>
                  </a:lnTo>
                  <a:lnTo>
                    <a:pt x="265538" y="512211"/>
                  </a:lnTo>
                  <a:lnTo>
                    <a:pt x="299518" y="467977"/>
                  </a:lnTo>
                  <a:lnTo>
                    <a:pt x="335328" y="424800"/>
                  </a:lnTo>
                  <a:lnTo>
                    <a:pt x="372649" y="383104"/>
                  </a:lnTo>
                  <a:lnTo>
                    <a:pt x="411165" y="343310"/>
                  </a:lnTo>
                  <a:lnTo>
                    <a:pt x="450558" y="305839"/>
                  </a:lnTo>
                  <a:lnTo>
                    <a:pt x="490509" y="271113"/>
                  </a:lnTo>
                  <a:lnTo>
                    <a:pt x="530701" y="239554"/>
                  </a:lnTo>
                  <a:lnTo>
                    <a:pt x="570816" y="211583"/>
                  </a:lnTo>
                  <a:lnTo>
                    <a:pt x="610537" y="187622"/>
                  </a:lnTo>
                  <a:lnTo>
                    <a:pt x="649545" y="168093"/>
                  </a:lnTo>
                  <a:lnTo>
                    <a:pt x="687523" y="153418"/>
                  </a:lnTo>
                  <a:lnTo>
                    <a:pt x="761718" y="139012"/>
                  </a:lnTo>
                  <a:lnTo>
                    <a:pt x="802365" y="137131"/>
                  </a:lnTo>
                  <a:lnTo>
                    <a:pt x="845631" y="138267"/>
                  </a:lnTo>
                  <a:lnTo>
                    <a:pt x="891049" y="142311"/>
                  </a:lnTo>
                  <a:lnTo>
                    <a:pt x="938156" y="149156"/>
                  </a:lnTo>
                  <a:lnTo>
                    <a:pt x="986487" y="158693"/>
                  </a:lnTo>
                  <a:lnTo>
                    <a:pt x="1035576" y="170814"/>
                  </a:lnTo>
                  <a:lnTo>
                    <a:pt x="1084960" y="185412"/>
                  </a:lnTo>
                  <a:lnTo>
                    <a:pt x="1134174" y="202377"/>
                  </a:lnTo>
                  <a:lnTo>
                    <a:pt x="1182752" y="221602"/>
                  </a:lnTo>
                  <a:lnTo>
                    <a:pt x="1230231" y="242979"/>
                  </a:lnTo>
                  <a:lnTo>
                    <a:pt x="1276145" y="266400"/>
                  </a:lnTo>
                  <a:lnTo>
                    <a:pt x="1320030" y="291756"/>
                  </a:lnTo>
                  <a:lnTo>
                    <a:pt x="1361421" y="318939"/>
                  </a:lnTo>
                  <a:lnTo>
                    <a:pt x="1399853" y="347841"/>
                  </a:lnTo>
                  <a:lnTo>
                    <a:pt x="1434861" y="378355"/>
                  </a:lnTo>
                  <a:lnTo>
                    <a:pt x="1465982" y="410372"/>
                  </a:lnTo>
                  <a:lnTo>
                    <a:pt x="1492749" y="443783"/>
                  </a:lnTo>
                  <a:lnTo>
                    <a:pt x="1514699" y="478482"/>
                  </a:lnTo>
                  <a:lnTo>
                    <a:pt x="1531367" y="514359"/>
                  </a:lnTo>
                  <a:lnTo>
                    <a:pt x="1542288" y="551306"/>
                  </a:lnTo>
                  <a:lnTo>
                    <a:pt x="1505289" y="616540"/>
                  </a:lnTo>
                  <a:lnTo>
                    <a:pt x="1475382" y="677430"/>
                  </a:lnTo>
                  <a:lnTo>
                    <a:pt x="1451953" y="734237"/>
                  </a:lnTo>
                  <a:lnTo>
                    <a:pt x="1434389" y="787221"/>
                  </a:lnTo>
                  <a:lnTo>
                    <a:pt x="1422077" y="836642"/>
                  </a:lnTo>
                  <a:lnTo>
                    <a:pt x="1414405" y="882759"/>
                  </a:lnTo>
                  <a:lnTo>
                    <a:pt x="1410758" y="925834"/>
                  </a:lnTo>
                  <a:lnTo>
                    <a:pt x="1410523" y="966126"/>
                  </a:lnTo>
                  <a:lnTo>
                    <a:pt x="1413089" y="1003895"/>
                  </a:lnTo>
                  <a:lnTo>
                    <a:pt x="1424164" y="1072903"/>
                  </a:lnTo>
                  <a:lnTo>
                    <a:pt x="1439080" y="1134939"/>
                  </a:lnTo>
                  <a:lnTo>
                    <a:pt x="1446445" y="1163992"/>
                  </a:lnTo>
                  <a:lnTo>
                    <a:pt x="1452930" y="1192083"/>
                  </a:lnTo>
                  <a:lnTo>
                    <a:pt x="1457923" y="1219470"/>
                  </a:lnTo>
                  <a:lnTo>
                    <a:pt x="1460810" y="1246415"/>
                  </a:lnTo>
                  <a:lnTo>
                    <a:pt x="1460978" y="1273176"/>
                  </a:lnTo>
                  <a:lnTo>
                    <a:pt x="1457814" y="1300014"/>
                  </a:lnTo>
                  <a:lnTo>
                    <a:pt x="1439037" y="1354962"/>
                  </a:lnTo>
                  <a:lnTo>
                    <a:pt x="1418273" y="1388370"/>
                  </a:lnTo>
                  <a:lnTo>
                    <a:pt x="1391414" y="1419060"/>
                  </a:lnTo>
                  <a:lnTo>
                    <a:pt x="1359101" y="1447014"/>
                  </a:lnTo>
                  <a:lnTo>
                    <a:pt x="1321974" y="1472215"/>
                  </a:lnTo>
                  <a:lnTo>
                    <a:pt x="1280671" y="1494645"/>
                  </a:lnTo>
                  <a:lnTo>
                    <a:pt x="1235834" y="1514285"/>
                  </a:lnTo>
                  <a:lnTo>
                    <a:pt x="1188101" y="1531118"/>
                  </a:lnTo>
                  <a:lnTo>
                    <a:pt x="1138112" y="1545127"/>
                  </a:lnTo>
                  <a:lnTo>
                    <a:pt x="1086508" y="1556293"/>
                  </a:lnTo>
                  <a:lnTo>
                    <a:pt x="1033927" y="1564598"/>
                  </a:lnTo>
                  <a:lnTo>
                    <a:pt x="981010" y="1570025"/>
                  </a:lnTo>
                  <a:lnTo>
                    <a:pt x="928397" y="1572556"/>
                  </a:lnTo>
                  <a:lnTo>
                    <a:pt x="876727" y="1572173"/>
                  </a:lnTo>
                  <a:lnTo>
                    <a:pt x="826641" y="1568858"/>
                  </a:lnTo>
                  <a:lnTo>
                    <a:pt x="778777" y="1562594"/>
                  </a:lnTo>
                  <a:lnTo>
                    <a:pt x="733775" y="1553362"/>
                  </a:lnTo>
                  <a:lnTo>
                    <a:pt x="692276" y="1541144"/>
                  </a:lnTo>
                  <a:close/>
                </a:path>
              </a:pathLst>
            </a:custGeom>
            <a:ln w="19050">
              <a:solidFill>
                <a:schemeClr val="bg1">
                  <a:lumMod val="65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p:nvPr/>
          </p:nvSpPr>
          <p:spPr>
            <a:xfrm>
              <a:off x="2002536" y="2185415"/>
              <a:ext cx="243840" cy="536575"/>
            </a:xfrm>
            <a:custGeom>
              <a:avLst/>
              <a:gdLst/>
              <a:ahLst/>
              <a:cxnLst/>
              <a:rect l="l" t="t" r="r" b="b"/>
              <a:pathLst>
                <a:path w="243839" h="536575">
                  <a:moveTo>
                    <a:pt x="121919" y="0"/>
                  </a:moveTo>
                  <a:lnTo>
                    <a:pt x="74473" y="7022"/>
                  </a:lnTo>
                  <a:lnTo>
                    <a:pt x="35718" y="26177"/>
                  </a:lnTo>
                  <a:lnTo>
                    <a:pt x="9584" y="54596"/>
                  </a:lnTo>
                  <a:lnTo>
                    <a:pt x="0" y="89408"/>
                  </a:lnTo>
                  <a:lnTo>
                    <a:pt x="0" y="447039"/>
                  </a:lnTo>
                  <a:lnTo>
                    <a:pt x="9584" y="481851"/>
                  </a:lnTo>
                  <a:lnTo>
                    <a:pt x="35718" y="510270"/>
                  </a:lnTo>
                  <a:lnTo>
                    <a:pt x="74473" y="529425"/>
                  </a:lnTo>
                  <a:lnTo>
                    <a:pt x="121919" y="536448"/>
                  </a:lnTo>
                  <a:lnTo>
                    <a:pt x="169366" y="529425"/>
                  </a:lnTo>
                  <a:lnTo>
                    <a:pt x="208121" y="510270"/>
                  </a:lnTo>
                  <a:lnTo>
                    <a:pt x="234255" y="481851"/>
                  </a:lnTo>
                  <a:lnTo>
                    <a:pt x="243839" y="447039"/>
                  </a:lnTo>
                  <a:lnTo>
                    <a:pt x="243839" y="89408"/>
                  </a:lnTo>
                  <a:lnTo>
                    <a:pt x="234255" y="54596"/>
                  </a:lnTo>
                  <a:lnTo>
                    <a:pt x="208121" y="26177"/>
                  </a:lnTo>
                  <a:lnTo>
                    <a:pt x="169366" y="7022"/>
                  </a:lnTo>
                  <a:lnTo>
                    <a:pt x="121919" y="0"/>
                  </a:lnTo>
                  <a:close/>
                </a:path>
              </a:pathLst>
            </a:custGeom>
            <a:solidFill>
              <a:srgbClr val="FFFF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bject 27"/>
            <p:cNvSpPr/>
            <p:nvPr/>
          </p:nvSpPr>
          <p:spPr>
            <a:xfrm>
              <a:off x="2002536" y="2185415"/>
              <a:ext cx="243840" cy="536575"/>
            </a:xfrm>
            <a:custGeom>
              <a:avLst/>
              <a:gdLst/>
              <a:ahLst/>
              <a:cxnLst/>
              <a:rect l="l" t="t" r="r" b="b"/>
              <a:pathLst>
                <a:path w="243839" h="536575">
                  <a:moveTo>
                    <a:pt x="243839" y="89408"/>
                  </a:moveTo>
                  <a:lnTo>
                    <a:pt x="234255" y="124219"/>
                  </a:lnTo>
                  <a:lnTo>
                    <a:pt x="208121" y="152638"/>
                  </a:lnTo>
                  <a:lnTo>
                    <a:pt x="169366" y="171793"/>
                  </a:lnTo>
                  <a:lnTo>
                    <a:pt x="121919" y="178816"/>
                  </a:lnTo>
                  <a:lnTo>
                    <a:pt x="74473" y="171793"/>
                  </a:lnTo>
                  <a:lnTo>
                    <a:pt x="35718" y="152638"/>
                  </a:lnTo>
                  <a:lnTo>
                    <a:pt x="9584" y="124219"/>
                  </a:lnTo>
                  <a:lnTo>
                    <a:pt x="0" y="89408"/>
                  </a:lnTo>
                </a:path>
                <a:path w="243839" h="536575">
                  <a:moveTo>
                    <a:pt x="0" y="447039"/>
                  </a:moveTo>
                  <a:lnTo>
                    <a:pt x="0" y="89408"/>
                  </a:lnTo>
                  <a:lnTo>
                    <a:pt x="9584" y="54596"/>
                  </a:lnTo>
                  <a:lnTo>
                    <a:pt x="35718" y="26177"/>
                  </a:lnTo>
                  <a:lnTo>
                    <a:pt x="74473" y="7022"/>
                  </a:lnTo>
                  <a:lnTo>
                    <a:pt x="121919" y="0"/>
                  </a:lnTo>
                  <a:lnTo>
                    <a:pt x="169366" y="7022"/>
                  </a:lnTo>
                  <a:lnTo>
                    <a:pt x="208121" y="26177"/>
                  </a:lnTo>
                  <a:lnTo>
                    <a:pt x="234255" y="54596"/>
                  </a:lnTo>
                  <a:lnTo>
                    <a:pt x="243839" y="89408"/>
                  </a:lnTo>
                  <a:lnTo>
                    <a:pt x="243839" y="447039"/>
                  </a:lnTo>
                  <a:lnTo>
                    <a:pt x="234255" y="481851"/>
                  </a:lnTo>
                  <a:lnTo>
                    <a:pt x="208121" y="510270"/>
                  </a:lnTo>
                  <a:lnTo>
                    <a:pt x="169366" y="529425"/>
                  </a:lnTo>
                  <a:lnTo>
                    <a:pt x="121919" y="536448"/>
                  </a:lnTo>
                  <a:lnTo>
                    <a:pt x="74473" y="529425"/>
                  </a:lnTo>
                  <a:lnTo>
                    <a:pt x="35718" y="510270"/>
                  </a:lnTo>
                  <a:lnTo>
                    <a:pt x="9584" y="481851"/>
                  </a:lnTo>
                  <a:lnTo>
                    <a:pt x="0" y="447039"/>
                  </a:lnTo>
                  <a:close/>
                </a:path>
              </a:pathLst>
            </a:custGeom>
            <a:ln w="19050">
              <a:solidFill>
                <a:schemeClr val="bg1">
                  <a:lumMod val="65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28"/>
            <p:cNvSpPr/>
            <p:nvPr/>
          </p:nvSpPr>
          <p:spPr>
            <a:xfrm>
              <a:off x="2682240" y="3429000"/>
              <a:ext cx="408940" cy="222885"/>
            </a:xfrm>
            <a:custGeom>
              <a:avLst/>
              <a:gdLst/>
              <a:ahLst/>
              <a:cxnLst/>
              <a:rect l="l" t="t" r="r" b="b"/>
              <a:pathLst>
                <a:path w="408939" h="222885">
                  <a:moveTo>
                    <a:pt x="340360" y="0"/>
                  </a:moveTo>
                  <a:lnTo>
                    <a:pt x="68072" y="0"/>
                  </a:lnTo>
                  <a:lnTo>
                    <a:pt x="41576" y="8739"/>
                  </a:lnTo>
                  <a:lnTo>
                    <a:pt x="19939" y="32575"/>
                  </a:lnTo>
                  <a:lnTo>
                    <a:pt x="5349" y="67937"/>
                  </a:lnTo>
                  <a:lnTo>
                    <a:pt x="0" y="111251"/>
                  </a:lnTo>
                  <a:lnTo>
                    <a:pt x="5349" y="154566"/>
                  </a:lnTo>
                  <a:lnTo>
                    <a:pt x="19938" y="189928"/>
                  </a:lnTo>
                  <a:lnTo>
                    <a:pt x="41576" y="213764"/>
                  </a:lnTo>
                  <a:lnTo>
                    <a:pt x="68072" y="222504"/>
                  </a:lnTo>
                  <a:lnTo>
                    <a:pt x="340360" y="222504"/>
                  </a:lnTo>
                  <a:lnTo>
                    <a:pt x="366855" y="213764"/>
                  </a:lnTo>
                  <a:lnTo>
                    <a:pt x="388493" y="189928"/>
                  </a:lnTo>
                  <a:lnTo>
                    <a:pt x="403082" y="154566"/>
                  </a:lnTo>
                  <a:lnTo>
                    <a:pt x="408432" y="111251"/>
                  </a:lnTo>
                  <a:lnTo>
                    <a:pt x="403082" y="67937"/>
                  </a:lnTo>
                  <a:lnTo>
                    <a:pt x="388493" y="32575"/>
                  </a:lnTo>
                  <a:lnTo>
                    <a:pt x="366855" y="8739"/>
                  </a:lnTo>
                  <a:lnTo>
                    <a:pt x="340360" y="0"/>
                  </a:lnTo>
                  <a:close/>
                </a:path>
              </a:pathLst>
            </a:custGeom>
            <a:solidFill>
              <a:srgbClr val="FFFF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object 29"/>
            <p:cNvPicPr/>
            <p:nvPr/>
          </p:nvPicPr>
          <p:blipFill>
            <a:blip r:embed="rId16" cstate="email">
              <a:extLst>
                <a:ext uri="{28A0092B-C50C-407E-A947-70E740481C1C}">
                  <a14:useLocalDpi xmlns:a14="http://schemas.microsoft.com/office/drawing/2010/main"/>
                </a:ext>
              </a:extLst>
            </a:blip>
            <a:stretch>
              <a:fillRect/>
            </a:stretch>
          </p:blipFill>
          <p:spPr>
            <a:xfrm>
              <a:off x="2941827" y="3416300"/>
              <a:ext cx="93472" cy="247904"/>
            </a:xfrm>
            <a:prstGeom prst="rect">
              <a:avLst/>
            </a:prstGeom>
          </p:spPr>
        </p:pic>
        <p:sp>
          <p:nvSpPr>
            <p:cNvPr id="30" name="object 30"/>
            <p:cNvSpPr/>
            <p:nvPr/>
          </p:nvSpPr>
          <p:spPr>
            <a:xfrm>
              <a:off x="2682240" y="3429000"/>
              <a:ext cx="408940" cy="222885"/>
            </a:xfrm>
            <a:custGeom>
              <a:avLst/>
              <a:gdLst/>
              <a:ahLst/>
              <a:cxnLst/>
              <a:rect l="l" t="t" r="r" b="b"/>
              <a:pathLst>
                <a:path w="408939" h="222885">
                  <a:moveTo>
                    <a:pt x="68072" y="0"/>
                  </a:moveTo>
                  <a:lnTo>
                    <a:pt x="340360" y="0"/>
                  </a:lnTo>
                  <a:lnTo>
                    <a:pt x="366855" y="8739"/>
                  </a:lnTo>
                  <a:lnTo>
                    <a:pt x="388493" y="32575"/>
                  </a:lnTo>
                  <a:lnTo>
                    <a:pt x="403082" y="67937"/>
                  </a:lnTo>
                  <a:lnTo>
                    <a:pt x="408432" y="111251"/>
                  </a:lnTo>
                  <a:lnTo>
                    <a:pt x="403082" y="154566"/>
                  </a:lnTo>
                  <a:lnTo>
                    <a:pt x="388493" y="189928"/>
                  </a:lnTo>
                  <a:lnTo>
                    <a:pt x="366855" y="213764"/>
                  </a:lnTo>
                  <a:lnTo>
                    <a:pt x="340360" y="222504"/>
                  </a:lnTo>
                  <a:lnTo>
                    <a:pt x="68072" y="222504"/>
                  </a:lnTo>
                  <a:lnTo>
                    <a:pt x="41576" y="213764"/>
                  </a:lnTo>
                  <a:lnTo>
                    <a:pt x="19938" y="189928"/>
                  </a:lnTo>
                  <a:lnTo>
                    <a:pt x="5349" y="154566"/>
                  </a:lnTo>
                  <a:lnTo>
                    <a:pt x="0" y="111251"/>
                  </a:lnTo>
                  <a:lnTo>
                    <a:pt x="5349" y="67937"/>
                  </a:lnTo>
                  <a:lnTo>
                    <a:pt x="19939" y="32575"/>
                  </a:lnTo>
                  <a:lnTo>
                    <a:pt x="41576" y="8739"/>
                  </a:lnTo>
                  <a:lnTo>
                    <a:pt x="68072" y="0"/>
                  </a:lnTo>
                  <a:close/>
                </a:path>
              </a:pathLst>
            </a:custGeom>
            <a:ln w="25400">
              <a:solidFill>
                <a:srgbClr val="DDDDD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3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0344" y="2383535"/>
              <a:ext cx="271271" cy="201167"/>
            </a:xfrm>
            <a:prstGeom prst="rect">
              <a:avLst/>
            </a:prstGeom>
          </p:spPr>
        </p:pic>
        <p:pic>
          <p:nvPicPr>
            <p:cNvPr id="32" name="object 32"/>
            <p:cNvPicPr/>
            <p:nvPr/>
          </p:nvPicPr>
          <p:blipFill>
            <a:blip r:embed="rId18" cstate="email">
              <a:extLst>
                <a:ext uri="{28A0092B-C50C-407E-A947-70E740481C1C}">
                  <a14:useLocalDpi xmlns:a14="http://schemas.microsoft.com/office/drawing/2010/main"/>
                </a:ext>
              </a:extLst>
            </a:blip>
            <a:stretch>
              <a:fillRect/>
            </a:stretch>
          </p:blipFill>
          <p:spPr>
            <a:xfrm>
              <a:off x="2109216" y="2441447"/>
              <a:ext cx="76200" cy="73151"/>
            </a:xfrm>
            <a:prstGeom prst="rect">
              <a:avLst/>
            </a:prstGeom>
          </p:spPr>
        </p:pic>
        <p:pic>
          <p:nvPicPr>
            <p:cNvPr id="33" name="object 33"/>
            <p:cNvPicPr/>
            <p:nvPr/>
          </p:nvPicPr>
          <p:blipFill>
            <a:blip r:embed="rId19" cstate="email">
              <a:extLst>
                <a:ext uri="{28A0092B-C50C-407E-A947-70E740481C1C}">
                  <a14:useLocalDpi xmlns:a14="http://schemas.microsoft.com/office/drawing/2010/main"/>
                </a:ext>
              </a:extLst>
            </a:blip>
            <a:stretch>
              <a:fillRect/>
            </a:stretch>
          </p:blipFill>
          <p:spPr>
            <a:xfrm>
              <a:off x="1724977" y="2831401"/>
              <a:ext cx="94868" cy="70485"/>
            </a:xfrm>
            <a:prstGeom prst="rect">
              <a:avLst/>
            </a:prstGeom>
          </p:spPr>
        </p:pic>
        <p:pic>
          <p:nvPicPr>
            <p:cNvPr id="34" name="object 34"/>
            <p:cNvPicPr/>
            <p:nvPr/>
          </p:nvPicPr>
          <p:blipFill>
            <a:blip r:embed="rId20" cstate="email">
              <a:clrChange>
                <a:clrFrom>
                  <a:srgbClr val="FDFDFF"/>
                </a:clrFrom>
                <a:clrTo>
                  <a:srgbClr val="FDFDFF">
                    <a:alpha val="0"/>
                  </a:srgbClr>
                </a:clrTo>
              </a:clrChange>
              <a:extLst>
                <a:ext uri="{28A0092B-C50C-407E-A947-70E740481C1C}">
                  <a14:useLocalDpi xmlns:a14="http://schemas.microsoft.com/office/drawing/2010/main"/>
                </a:ext>
              </a:extLst>
            </a:blip>
            <a:stretch>
              <a:fillRect/>
            </a:stretch>
          </p:blipFill>
          <p:spPr>
            <a:xfrm>
              <a:off x="1629976" y="2933501"/>
              <a:ext cx="193430" cy="196794"/>
            </a:xfrm>
            <a:prstGeom prst="rect">
              <a:avLst/>
            </a:prstGeom>
          </p:spPr>
        </p:pic>
        <p:pic>
          <p:nvPicPr>
            <p:cNvPr id="35" name="object 35"/>
            <p:cNvPicPr/>
            <p:nvPr/>
          </p:nvPicPr>
          <p:blipFill>
            <a:blip r:embed="rId20" cstate="email">
              <a:clrChange>
                <a:clrFrom>
                  <a:srgbClr val="FEFEFF"/>
                </a:clrFrom>
                <a:clrTo>
                  <a:srgbClr val="FEFEFF">
                    <a:alpha val="0"/>
                  </a:srgbClr>
                </a:clrTo>
              </a:clrChange>
              <a:extLst>
                <a:ext uri="{28A0092B-C50C-407E-A947-70E740481C1C}">
                  <a14:useLocalDpi xmlns:a14="http://schemas.microsoft.com/office/drawing/2010/main"/>
                </a:ext>
              </a:extLst>
            </a:blip>
            <a:stretch>
              <a:fillRect/>
            </a:stretch>
          </p:blipFill>
          <p:spPr>
            <a:xfrm>
              <a:off x="1843336" y="2802503"/>
              <a:ext cx="193430" cy="199776"/>
            </a:xfrm>
            <a:prstGeom prst="rect">
              <a:avLst/>
            </a:prstGeom>
          </p:spPr>
        </p:pic>
        <p:pic>
          <p:nvPicPr>
            <p:cNvPr id="36" name="object 36"/>
            <p:cNvPicPr/>
            <p:nvPr/>
          </p:nvPicPr>
          <p:blipFill>
            <a:blip r:embed="rId21" cstate="email">
              <a:extLst>
                <a:ext uri="{28A0092B-C50C-407E-A947-70E740481C1C}">
                  <a14:useLocalDpi xmlns:a14="http://schemas.microsoft.com/office/drawing/2010/main"/>
                </a:ext>
              </a:extLst>
            </a:blip>
            <a:stretch>
              <a:fillRect/>
            </a:stretch>
          </p:blipFill>
          <p:spPr>
            <a:xfrm>
              <a:off x="1898904" y="2666999"/>
              <a:ext cx="106680" cy="112775"/>
            </a:xfrm>
            <a:prstGeom prst="rect">
              <a:avLst/>
            </a:prstGeom>
          </p:spPr>
        </p:pic>
        <p:pic>
          <p:nvPicPr>
            <p:cNvPr id="37" name="object 37"/>
            <p:cNvPicPr/>
            <p:nvPr/>
          </p:nvPicPr>
          <p:blipFill>
            <a:blip r:embed="rId22" cstate="email">
              <a:extLst>
                <a:ext uri="{28A0092B-C50C-407E-A947-70E740481C1C}">
                  <a14:useLocalDpi xmlns:a14="http://schemas.microsoft.com/office/drawing/2010/main"/>
                </a:ext>
              </a:extLst>
            </a:blip>
            <a:stretch>
              <a:fillRect/>
            </a:stretch>
          </p:blipFill>
          <p:spPr>
            <a:xfrm>
              <a:off x="1746504" y="2709671"/>
              <a:ext cx="131063" cy="143255"/>
            </a:xfrm>
            <a:prstGeom prst="rect">
              <a:avLst/>
            </a:prstGeom>
          </p:spPr>
        </p:pic>
        <p:pic>
          <p:nvPicPr>
            <p:cNvPr id="38" name="object 38"/>
            <p:cNvPicPr/>
            <p:nvPr/>
          </p:nvPicPr>
          <p:blipFill>
            <a:blip r:embed="rId21" cstate="email">
              <a:extLst>
                <a:ext uri="{28A0092B-C50C-407E-A947-70E740481C1C}">
                  <a14:useLocalDpi xmlns:a14="http://schemas.microsoft.com/office/drawing/2010/main"/>
                </a:ext>
              </a:extLst>
            </a:blip>
            <a:stretch>
              <a:fillRect/>
            </a:stretch>
          </p:blipFill>
          <p:spPr>
            <a:xfrm>
              <a:off x="1676400" y="2825495"/>
              <a:ext cx="103631" cy="112775"/>
            </a:xfrm>
            <a:prstGeom prst="rect">
              <a:avLst/>
            </a:prstGeom>
          </p:spPr>
        </p:pic>
        <p:pic>
          <p:nvPicPr>
            <p:cNvPr id="39" name="object 39"/>
            <p:cNvPicPr/>
            <p:nvPr/>
          </p:nvPicPr>
          <p:blipFill>
            <a:blip r:embed="rId23" cstate="email">
              <a:extLst>
                <a:ext uri="{28A0092B-C50C-407E-A947-70E740481C1C}">
                  <a14:useLocalDpi xmlns:a14="http://schemas.microsoft.com/office/drawing/2010/main"/>
                </a:ext>
              </a:extLst>
            </a:blip>
            <a:stretch>
              <a:fillRect/>
            </a:stretch>
          </p:blipFill>
          <p:spPr>
            <a:xfrm>
              <a:off x="1938337" y="2709481"/>
              <a:ext cx="97917" cy="70484"/>
            </a:xfrm>
            <a:prstGeom prst="rect">
              <a:avLst/>
            </a:prstGeom>
          </p:spPr>
        </p:pic>
        <p:pic>
          <p:nvPicPr>
            <p:cNvPr id="40" name="object 40"/>
            <p:cNvPicPr/>
            <p:nvPr/>
          </p:nvPicPr>
          <p:blipFill>
            <a:blip r:embed="rId2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21922" y="2859023"/>
              <a:ext cx="207209" cy="192024"/>
            </a:xfrm>
            <a:prstGeom prst="rect">
              <a:avLst/>
            </a:prstGeom>
          </p:spPr>
        </p:pic>
        <p:pic>
          <p:nvPicPr>
            <p:cNvPr id="41" name="object 41"/>
            <p:cNvPicPr/>
            <p:nvPr/>
          </p:nvPicPr>
          <p:blipFill>
            <a:blip r:embed="rId25" cstate="email">
              <a:extLst>
                <a:ext uri="{28A0092B-C50C-407E-A947-70E740481C1C}">
                  <a14:useLocalDpi xmlns:a14="http://schemas.microsoft.com/office/drawing/2010/main"/>
                </a:ext>
              </a:extLst>
            </a:blip>
            <a:stretch>
              <a:fillRect/>
            </a:stretch>
          </p:blipFill>
          <p:spPr>
            <a:xfrm>
              <a:off x="2459736" y="2761487"/>
              <a:ext cx="112775" cy="106679"/>
            </a:xfrm>
            <a:prstGeom prst="rect">
              <a:avLst/>
            </a:prstGeom>
          </p:spPr>
        </p:pic>
        <p:pic>
          <p:nvPicPr>
            <p:cNvPr id="42" name="object 42"/>
            <p:cNvPicPr/>
            <p:nvPr/>
          </p:nvPicPr>
          <p:blipFill>
            <a:blip r:embed="rId26" cstate="email">
              <a:extLst>
                <a:ext uri="{28A0092B-C50C-407E-A947-70E740481C1C}">
                  <a14:useLocalDpi xmlns:a14="http://schemas.microsoft.com/office/drawing/2010/main"/>
                </a:ext>
              </a:extLst>
            </a:blip>
            <a:stretch>
              <a:fillRect/>
            </a:stretch>
          </p:blipFill>
          <p:spPr>
            <a:xfrm>
              <a:off x="2545080" y="2828543"/>
              <a:ext cx="140207" cy="128015"/>
            </a:xfrm>
            <a:prstGeom prst="rect">
              <a:avLst/>
            </a:prstGeom>
          </p:spPr>
        </p:pic>
        <p:pic>
          <p:nvPicPr>
            <p:cNvPr id="43" name="object 43"/>
            <p:cNvPicPr/>
            <p:nvPr/>
          </p:nvPicPr>
          <p:blipFill>
            <a:blip r:embed="rId25" cstate="email">
              <a:extLst>
                <a:ext uri="{28A0092B-C50C-407E-A947-70E740481C1C}">
                  <a14:useLocalDpi xmlns:a14="http://schemas.microsoft.com/office/drawing/2010/main"/>
                </a:ext>
              </a:extLst>
            </a:blip>
            <a:stretch>
              <a:fillRect/>
            </a:stretch>
          </p:blipFill>
          <p:spPr>
            <a:xfrm>
              <a:off x="2368296" y="2709671"/>
              <a:ext cx="112775" cy="106679"/>
            </a:xfrm>
            <a:prstGeom prst="rect">
              <a:avLst/>
            </a:prstGeom>
          </p:spPr>
        </p:pic>
        <p:pic>
          <p:nvPicPr>
            <p:cNvPr id="44" name="object 44"/>
            <p:cNvPicPr/>
            <p:nvPr/>
          </p:nvPicPr>
          <p:blipFill>
            <a:blip r:embed="rId27" cstate="email">
              <a:extLst>
                <a:ext uri="{28A0092B-C50C-407E-A947-70E740481C1C}">
                  <a14:useLocalDpi xmlns:a14="http://schemas.microsoft.com/office/drawing/2010/main"/>
                </a:ext>
              </a:extLst>
            </a:blip>
            <a:stretch>
              <a:fillRect/>
            </a:stretch>
          </p:blipFill>
          <p:spPr>
            <a:xfrm>
              <a:off x="2355913" y="2727769"/>
              <a:ext cx="107061" cy="64388"/>
            </a:xfrm>
            <a:prstGeom prst="rect">
              <a:avLst/>
            </a:prstGeom>
          </p:spPr>
        </p:pic>
        <p:pic>
          <p:nvPicPr>
            <p:cNvPr id="45" name="object 45"/>
            <p:cNvPicPr/>
            <p:nvPr/>
          </p:nvPicPr>
          <p:blipFill>
            <a:blip r:embed="rId28" cstate="email">
              <a:extLst>
                <a:ext uri="{28A0092B-C50C-407E-A947-70E740481C1C}">
                  <a14:useLocalDpi xmlns:a14="http://schemas.microsoft.com/office/drawing/2010/main"/>
                </a:ext>
              </a:extLst>
            </a:blip>
            <a:stretch>
              <a:fillRect/>
            </a:stretch>
          </p:blipFill>
          <p:spPr>
            <a:xfrm>
              <a:off x="2225040" y="3380231"/>
              <a:ext cx="67056" cy="51815"/>
            </a:xfrm>
            <a:prstGeom prst="rect">
              <a:avLst/>
            </a:prstGeom>
          </p:spPr>
        </p:pic>
        <p:sp>
          <p:nvSpPr>
            <p:cNvPr id="46" name="object 46"/>
            <p:cNvSpPr/>
            <p:nvPr/>
          </p:nvSpPr>
          <p:spPr>
            <a:xfrm>
              <a:off x="2215896" y="3486911"/>
              <a:ext cx="131445" cy="100965"/>
            </a:xfrm>
            <a:custGeom>
              <a:avLst/>
              <a:gdLst/>
              <a:ahLst/>
              <a:cxnLst/>
              <a:rect l="l" t="t" r="r" b="b"/>
              <a:pathLst>
                <a:path w="131444" h="100964">
                  <a:moveTo>
                    <a:pt x="65531" y="0"/>
                  </a:moveTo>
                  <a:lnTo>
                    <a:pt x="40022" y="3946"/>
                  </a:lnTo>
                  <a:lnTo>
                    <a:pt x="19192" y="14716"/>
                  </a:lnTo>
                  <a:lnTo>
                    <a:pt x="5149" y="30700"/>
                  </a:lnTo>
                  <a:lnTo>
                    <a:pt x="0" y="50291"/>
                  </a:lnTo>
                  <a:lnTo>
                    <a:pt x="5149" y="69883"/>
                  </a:lnTo>
                  <a:lnTo>
                    <a:pt x="19192" y="85867"/>
                  </a:lnTo>
                  <a:lnTo>
                    <a:pt x="40022" y="96637"/>
                  </a:lnTo>
                  <a:lnTo>
                    <a:pt x="65531" y="100584"/>
                  </a:lnTo>
                  <a:lnTo>
                    <a:pt x="91041" y="96637"/>
                  </a:lnTo>
                  <a:lnTo>
                    <a:pt x="111871" y="85867"/>
                  </a:lnTo>
                  <a:lnTo>
                    <a:pt x="125914" y="69883"/>
                  </a:lnTo>
                  <a:lnTo>
                    <a:pt x="131064" y="50291"/>
                  </a:lnTo>
                  <a:lnTo>
                    <a:pt x="125914" y="30700"/>
                  </a:lnTo>
                  <a:lnTo>
                    <a:pt x="111871" y="14716"/>
                  </a:lnTo>
                  <a:lnTo>
                    <a:pt x="91041" y="3946"/>
                  </a:lnTo>
                  <a:lnTo>
                    <a:pt x="65531" y="0"/>
                  </a:lnTo>
                  <a:close/>
                </a:path>
              </a:pathLst>
            </a:custGeom>
            <a:solidFill>
              <a:srgbClr val="FFFF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bject 47"/>
            <p:cNvSpPr/>
            <p:nvPr/>
          </p:nvSpPr>
          <p:spPr>
            <a:xfrm>
              <a:off x="2215896" y="3486911"/>
              <a:ext cx="131445" cy="100965"/>
            </a:xfrm>
            <a:custGeom>
              <a:avLst/>
              <a:gdLst/>
              <a:ahLst/>
              <a:cxnLst/>
              <a:rect l="l" t="t" r="r" b="b"/>
              <a:pathLst>
                <a:path w="131444" h="100964">
                  <a:moveTo>
                    <a:pt x="0" y="50291"/>
                  </a:moveTo>
                  <a:lnTo>
                    <a:pt x="5149" y="30700"/>
                  </a:lnTo>
                  <a:lnTo>
                    <a:pt x="19192" y="14716"/>
                  </a:lnTo>
                  <a:lnTo>
                    <a:pt x="40022" y="3946"/>
                  </a:lnTo>
                  <a:lnTo>
                    <a:pt x="65531" y="0"/>
                  </a:lnTo>
                  <a:lnTo>
                    <a:pt x="91041" y="3946"/>
                  </a:lnTo>
                  <a:lnTo>
                    <a:pt x="111871" y="14716"/>
                  </a:lnTo>
                  <a:lnTo>
                    <a:pt x="125914" y="30700"/>
                  </a:lnTo>
                  <a:lnTo>
                    <a:pt x="131064" y="50291"/>
                  </a:lnTo>
                  <a:lnTo>
                    <a:pt x="125914" y="69883"/>
                  </a:lnTo>
                  <a:lnTo>
                    <a:pt x="111871" y="85867"/>
                  </a:lnTo>
                  <a:lnTo>
                    <a:pt x="91041" y="96637"/>
                  </a:lnTo>
                  <a:lnTo>
                    <a:pt x="65531" y="100584"/>
                  </a:lnTo>
                  <a:lnTo>
                    <a:pt x="40022" y="96637"/>
                  </a:lnTo>
                  <a:lnTo>
                    <a:pt x="19192" y="85867"/>
                  </a:lnTo>
                  <a:lnTo>
                    <a:pt x="5149" y="69883"/>
                  </a:lnTo>
                  <a:lnTo>
                    <a:pt x="0" y="50291"/>
                  </a:lnTo>
                  <a:close/>
                </a:path>
              </a:pathLst>
            </a:custGeom>
            <a:ln w="25400">
              <a:solidFill>
                <a:srgbClr val="DDDDD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bject 48"/>
            <p:cNvSpPr/>
            <p:nvPr/>
          </p:nvSpPr>
          <p:spPr>
            <a:xfrm>
              <a:off x="2270760" y="3508247"/>
              <a:ext cx="60960" cy="52069"/>
            </a:xfrm>
            <a:custGeom>
              <a:avLst/>
              <a:gdLst/>
              <a:ahLst/>
              <a:cxnLst/>
              <a:rect l="l" t="t" r="r" b="b"/>
              <a:pathLst>
                <a:path w="60960" h="52070">
                  <a:moveTo>
                    <a:pt x="30479" y="0"/>
                  </a:moveTo>
                  <a:lnTo>
                    <a:pt x="18591" y="2030"/>
                  </a:lnTo>
                  <a:lnTo>
                    <a:pt x="8905" y="7572"/>
                  </a:lnTo>
                  <a:lnTo>
                    <a:pt x="2387" y="15805"/>
                  </a:lnTo>
                  <a:lnTo>
                    <a:pt x="0" y="25907"/>
                  </a:lnTo>
                  <a:lnTo>
                    <a:pt x="2387" y="36010"/>
                  </a:lnTo>
                  <a:lnTo>
                    <a:pt x="8905" y="44243"/>
                  </a:lnTo>
                  <a:lnTo>
                    <a:pt x="18591" y="49785"/>
                  </a:lnTo>
                  <a:lnTo>
                    <a:pt x="30479" y="51815"/>
                  </a:lnTo>
                  <a:lnTo>
                    <a:pt x="42368" y="49785"/>
                  </a:lnTo>
                  <a:lnTo>
                    <a:pt x="52054" y="44243"/>
                  </a:lnTo>
                  <a:lnTo>
                    <a:pt x="58572" y="36010"/>
                  </a:lnTo>
                  <a:lnTo>
                    <a:pt x="60959" y="25907"/>
                  </a:lnTo>
                  <a:lnTo>
                    <a:pt x="58572" y="15805"/>
                  </a:lnTo>
                  <a:lnTo>
                    <a:pt x="52054" y="7572"/>
                  </a:lnTo>
                  <a:lnTo>
                    <a:pt x="42368" y="2030"/>
                  </a:lnTo>
                  <a:lnTo>
                    <a:pt x="30479" y="0"/>
                  </a:lnTo>
                  <a:close/>
                </a:path>
              </a:pathLst>
            </a:custGeom>
            <a:solidFill>
              <a:srgbClr val="DDDDDD"/>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object 49"/>
            <p:cNvSpPr/>
            <p:nvPr/>
          </p:nvSpPr>
          <p:spPr>
            <a:xfrm>
              <a:off x="2270760" y="3508247"/>
              <a:ext cx="60960" cy="52069"/>
            </a:xfrm>
            <a:custGeom>
              <a:avLst/>
              <a:gdLst/>
              <a:ahLst/>
              <a:cxnLst/>
              <a:rect l="l" t="t" r="r" b="b"/>
              <a:pathLst>
                <a:path w="60960" h="52070">
                  <a:moveTo>
                    <a:pt x="0" y="25907"/>
                  </a:moveTo>
                  <a:lnTo>
                    <a:pt x="2387" y="15805"/>
                  </a:lnTo>
                  <a:lnTo>
                    <a:pt x="8905" y="7572"/>
                  </a:lnTo>
                  <a:lnTo>
                    <a:pt x="18591" y="2030"/>
                  </a:lnTo>
                  <a:lnTo>
                    <a:pt x="30479" y="0"/>
                  </a:lnTo>
                  <a:lnTo>
                    <a:pt x="42368" y="2030"/>
                  </a:lnTo>
                  <a:lnTo>
                    <a:pt x="52054" y="7572"/>
                  </a:lnTo>
                  <a:lnTo>
                    <a:pt x="58572" y="15805"/>
                  </a:lnTo>
                  <a:lnTo>
                    <a:pt x="60959" y="25907"/>
                  </a:lnTo>
                  <a:lnTo>
                    <a:pt x="58572" y="36010"/>
                  </a:lnTo>
                  <a:lnTo>
                    <a:pt x="52054" y="44243"/>
                  </a:lnTo>
                  <a:lnTo>
                    <a:pt x="42368" y="49785"/>
                  </a:lnTo>
                  <a:lnTo>
                    <a:pt x="30479" y="51815"/>
                  </a:lnTo>
                  <a:lnTo>
                    <a:pt x="18591" y="49785"/>
                  </a:lnTo>
                  <a:lnTo>
                    <a:pt x="8905" y="44243"/>
                  </a:lnTo>
                  <a:lnTo>
                    <a:pt x="2387" y="36010"/>
                  </a:lnTo>
                  <a:lnTo>
                    <a:pt x="0" y="25907"/>
                  </a:lnTo>
                  <a:close/>
                </a:path>
              </a:pathLst>
            </a:custGeom>
            <a:ln w="25399">
              <a:solidFill>
                <a:srgbClr val="A1A1A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0" name="object 50"/>
            <p:cNvPicPr/>
            <p:nvPr/>
          </p:nvPicPr>
          <p:blipFill>
            <a:blip r:embed="rId29" cstate="email">
              <a:clrChange>
                <a:clrFrom>
                  <a:srgbClr val="FEFDFF"/>
                </a:clrFrom>
                <a:clrTo>
                  <a:srgbClr val="FEFDFF">
                    <a:alpha val="0"/>
                  </a:srgbClr>
                </a:clrTo>
              </a:clrChange>
              <a:extLst>
                <a:ext uri="{28A0092B-C50C-407E-A947-70E740481C1C}">
                  <a14:useLocalDpi xmlns:a14="http://schemas.microsoft.com/office/drawing/2010/main"/>
                </a:ext>
              </a:extLst>
            </a:blip>
            <a:stretch>
              <a:fillRect/>
            </a:stretch>
          </p:blipFill>
          <p:spPr>
            <a:xfrm>
              <a:off x="1719779" y="3485133"/>
              <a:ext cx="207209" cy="151130"/>
            </a:xfrm>
            <a:prstGeom prst="rect">
              <a:avLst/>
            </a:prstGeom>
          </p:spPr>
        </p:pic>
        <p:sp>
          <p:nvSpPr>
            <p:cNvPr id="51" name="object 51"/>
            <p:cNvSpPr/>
            <p:nvPr/>
          </p:nvSpPr>
          <p:spPr>
            <a:xfrm>
              <a:off x="2292096" y="3395471"/>
              <a:ext cx="128270" cy="100965"/>
            </a:xfrm>
            <a:custGeom>
              <a:avLst/>
              <a:gdLst/>
              <a:ahLst/>
              <a:cxnLst/>
              <a:rect l="l" t="t" r="r" b="b"/>
              <a:pathLst>
                <a:path w="128269" h="100964">
                  <a:moveTo>
                    <a:pt x="64008" y="0"/>
                  </a:moveTo>
                  <a:lnTo>
                    <a:pt x="39112" y="3946"/>
                  </a:lnTo>
                  <a:lnTo>
                    <a:pt x="18764" y="14716"/>
                  </a:lnTo>
                  <a:lnTo>
                    <a:pt x="5036" y="30700"/>
                  </a:lnTo>
                  <a:lnTo>
                    <a:pt x="0" y="50291"/>
                  </a:lnTo>
                  <a:lnTo>
                    <a:pt x="5036" y="69883"/>
                  </a:lnTo>
                  <a:lnTo>
                    <a:pt x="18764" y="85867"/>
                  </a:lnTo>
                  <a:lnTo>
                    <a:pt x="39112" y="96637"/>
                  </a:lnTo>
                  <a:lnTo>
                    <a:pt x="64008" y="100583"/>
                  </a:lnTo>
                  <a:lnTo>
                    <a:pt x="88903" y="96637"/>
                  </a:lnTo>
                  <a:lnTo>
                    <a:pt x="109251" y="85867"/>
                  </a:lnTo>
                  <a:lnTo>
                    <a:pt x="122979" y="69883"/>
                  </a:lnTo>
                  <a:lnTo>
                    <a:pt x="128016" y="50291"/>
                  </a:lnTo>
                  <a:lnTo>
                    <a:pt x="122979" y="30700"/>
                  </a:lnTo>
                  <a:lnTo>
                    <a:pt x="109251" y="14716"/>
                  </a:lnTo>
                  <a:lnTo>
                    <a:pt x="88903" y="3946"/>
                  </a:lnTo>
                  <a:lnTo>
                    <a:pt x="64008" y="0"/>
                  </a:lnTo>
                  <a:close/>
                </a:path>
              </a:pathLst>
            </a:custGeom>
            <a:solidFill>
              <a:srgbClr val="FFFF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bject 52"/>
            <p:cNvSpPr/>
            <p:nvPr/>
          </p:nvSpPr>
          <p:spPr>
            <a:xfrm>
              <a:off x="2292096" y="3395471"/>
              <a:ext cx="128270" cy="100965"/>
            </a:xfrm>
            <a:custGeom>
              <a:avLst/>
              <a:gdLst/>
              <a:ahLst/>
              <a:cxnLst/>
              <a:rect l="l" t="t" r="r" b="b"/>
              <a:pathLst>
                <a:path w="128269" h="100964">
                  <a:moveTo>
                    <a:pt x="0" y="50291"/>
                  </a:moveTo>
                  <a:lnTo>
                    <a:pt x="5036" y="30700"/>
                  </a:lnTo>
                  <a:lnTo>
                    <a:pt x="18764" y="14716"/>
                  </a:lnTo>
                  <a:lnTo>
                    <a:pt x="39112" y="3946"/>
                  </a:lnTo>
                  <a:lnTo>
                    <a:pt x="64008" y="0"/>
                  </a:lnTo>
                  <a:lnTo>
                    <a:pt x="88903" y="3946"/>
                  </a:lnTo>
                  <a:lnTo>
                    <a:pt x="109251" y="14716"/>
                  </a:lnTo>
                  <a:lnTo>
                    <a:pt x="122979" y="30700"/>
                  </a:lnTo>
                  <a:lnTo>
                    <a:pt x="128016" y="50291"/>
                  </a:lnTo>
                  <a:lnTo>
                    <a:pt x="122979" y="69883"/>
                  </a:lnTo>
                  <a:lnTo>
                    <a:pt x="109251" y="85867"/>
                  </a:lnTo>
                  <a:lnTo>
                    <a:pt x="88903" y="96637"/>
                  </a:lnTo>
                  <a:lnTo>
                    <a:pt x="64008" y="100583"/>
                  </a:lnTo>
                  <a:lnTo>
                    <a:pt x="39112" y="96637"/>
                  </a:lnTo>
                  <a:lnTo>
                    <a:pt x="18764" y="85867"/>
                  </a:lnTo>
                  <a:lnTo>
                    <a:pt x="5036" y="69883"/>
                  </a:lnTo>
                  <a:lnTo>
                    <a:pt x="0" y="50291"/>
                  </a:lnTo>
                  <a:close/>
                </a:path>
              </a:pathLst>
            </a:custGeom>
            <a:ln w="25400">
              <a:solidFill>
                <a:srgbClr val="DDDDD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bject 53"/>
            <p:cNvSpPr/>
            <p:nvPr/>
          </p:nvSpPr>
          <p:spPr>
            <a:xfrm>
              <a:off x="2343911" y="3413759"/>
              <a:ext cx="60960" cy="55244"/>
            </a:xfrm>
            <a:custGeom>
              <a:avLst/>
              <a:gdLst/>
              <a:ahLst/>
              <a:cxnLst/>
              <a:rect l="l" t="t" r="r" b="b"/>
              <a:pathLst>
                <a:path w="60960" h="55245">
                  <a:moveTo>
                    <a:pt x="30480" y="0"/>
                  </a:moveTo>
                  <a:lnTo>
                    <a:pt x="18591" y="2160"/>
                  </a:lnTo>
                  <a:lnTo>
                    <a:pt x="8905" y="8048"/>
                  </a:lnTo>
                  <a:lnTo>
                    <a:pt x="2387" y="16769"/>
                  </a:lnTo>
                  <a:lnTo>
                    <a:pt x="0" y="27431"/>
                  </a:lnTo>
                  <a:lnTo>
                    <a:pt x="2387" y="38094"/>
                  </a:lnTo>
                  <a:lnTo>
                    <a:pt x="8905" y="46815"/>
                  </a:lnTo>
                  <a:lnTo>
                    <a:pt x="18591" y="52703"/>
                  </a:lnTo>
                  <a:lnTo>
                    <a:pt x="30480" y="54863"/>
                  </a:lnTo>
                  <a:lnTo>
                    <a:pt x="42368" y="52703"/>
                  </a:lnTo>
                  <a:lnTo>
                    <a:pt x="52054" y="46815"/>
                  </a:lnTo>
                  <a:lnTo>
                    <a:pt x="58572" y="38094"/>
                  </a:lnTo>
                  <a:lnTo>
                    <a:pt x="60960" y="27431"/>
                  </a:lnTo>
                  <a:lnTo>
                    <a:pt x="58572" y="16769"/>
                  </a:lnTo>
                  <a:lnTo>
                    <a:pt x="52054" y="8048"/>
                  </a:lnTo>
                  <a:lnTo>
                    <a:pt x="42368" y="2160"/>
                  </a:lnTo>
                  <a:lnTo>
                    <a:pt x="30480" y="0"/>
                  </a:lnTo>
                  <a:close/>
                </a:path>
              </a:pathLst>
            </a:custGeom>
            <a:solidFill>
              <a:srgbClr val="DDDDDD"/>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object 54"/>
            <p:cNvSpPr/>
            <p:nvPr/>
          </p:nvSpPr>
          <p:spPr>
            <a:xfrm>
              <a:off x="2343911" y="3413759"/>
              <a:ext cx="60960" cy="55244"/>
            </a:xfrm>
            <a:custGeom>
              <a:avLst/>
              <a:gdLst/>
              <a:ahLst/>
              <a:cxnLst/>
              <a:rect l="l" t="t" r="r" b="b"/>
              <a:pathLst>
                <a:path w="60960" h="55245">
                  <a:moveTo>
                    <a:pt x="0" y="27431"/>
                  </a:moveTo>
                  <a:lnTo>
                    <a:pt x="2387" y="16769"/>
                  </a:lnTo>
                  <a:lnTo>
                    <a:pt x="8905" y="8048"/>
                  </a:lnTo>
                  <a:lnTo>
                    <a:pt x="18591" y="2160"/>
                  </a:lnTo>
                  <a:lnTo>
                    <a:pt x="30480" y="0"/>
                  </a:lnTo>
                  <a:lnTo>
                    <a:pt x="42368" y="2160"/>
                  </a:lnTo>
                  <a:lnTo>
                    <a:pt x="52054" y="8048"/>
                  </a:lnTo>
                  <a:lnTo>
                    <a:pt x="58572" y="16769"/>
                  </a:lnTo>
                  <a:lnTo>
                    <a:pt x="60960" y="27431"/>
                  </a:lnTo>
                  <a:lnTo>
                    <a:pt x="58572" y="38094"/>
                  </a:lnTo>
                  <a:lnTo>
                    <a:pt x="52054" y="46815"/>
                  </a:lnTo>
                  <a:lnTo>
                    <a:pt x="42368" y="52703"/>
                  </a:lnTo>
                  <a:lnTo>
                    <a:pt x="30480" y="54863"/>
                  </a:lnTo>
                  <a:lnTo>
                    <a:pt x="18591" y="52703"/>
                  </a:lnTo>
                  <a:lnTo>
                    <a:pt x="8905" y="46815"/>
                  </a:lnTo>
                  <a:lnTo>
                    <a:pt x="2387" y="38094"/>
                  </a:lnTo>
                  <a:lnTo>
                    <a:pt x="0" y="27431"/>
                  </a:lnTo>
                  <a:close/>
                </a:path>
              </a:pathLst>
            </a:custGeom>
            <a:ln w="25400">
              <a:solidFill>
                <a:srgbClr val="A1A1A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5" name="object 55"/>
            <p:cNvPicPr/>
            <p:nvPr/>
          </p:nvPicPr>
          <p:blipFill>
            <a:blip r:embed="rId3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8527" y="3477767"/>
              <a:ext cx="295656" cy="185928"/>
            </a:xfrm>
            <a:prstGeom prst="rect">
              <a:avLst/>
            </a:prstGeom>
          </p:spPr>
        </p:pic>
        <p:pic>
          <p:nvPicPr>
            <p:cNvPr id="56" name="object 56"/>
            <p:cNvPicPr/>
            <p:nvPr/>
          </p:nvPicPr>
          <p:blipFill>
            <a:blip r:embed="rId3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34895" y="3267455"/>
              <a:ext cx="289560" cy="179832"/>
            </a:xfrm>
            <a:prstGeom prst="rect">
              <a:avLst/>
            </a:prstGeom>
          </p:spPr>
        </p:pic>
        <p:sp>
          <p:nvSpPr>
            <p:cNvPr id="57" name="object 57"/>
            <p:cNvSpPr/>
            <p:nvPr/>
          </p:nvSpPr>
          <p:spPr>
            <a:xfrm>
              <a:off x="1656588" y="3485387"/>
              <a:ext cx="100965" cy="45720"/>
            </a:xfrm>
            <a:custGeom>
              <a:avLst/>
              <a:gdLst/>
              <a:ahLst/>
              <a:cxnLst/>
              <a:rect l="l" t="t" r="r" b="b"/>
              <a:pathLst>
                <a:path w="100964" h="45720">
                  <a:moveTo>
                    <a:pt x="50292" y="0"/>
                  </a:moveTo>
                  <a:lnTo>
                    <a:pt x="30700" y="1803"/>
                  </a:lnTo>
                  <a:lnTo>
                    <a:pt x="14716" y="6715"/>
                  </a:lnTo>
                  <a:lnTo>
                    <a:pt x="3946" y="13983"/>
                  </a:lnTo>
                  <a:lnTo>
                    <a:pt x="0" y="22860"/>
                  </a:lnTo>
                  <a:lnTo>
                    <a:pt x="3946" y="31736"/>
                  </a:lnTo>
                  <a:lnTo>
                    <a:pt x="14716" y="39004"/>
                  </a:lnTo>
                  <a:lnTo>
                    <a:pt x="30700" y="43916"/>
                  </a:lnTo>
                  <a:lnTo>
                    <a:pt x="50292" y="45720"/>
                  </a:lnTo>
                  <a:lnTo>
                    <a:pt x="69883" y="43916"/>
                  </a:lnTo>
                  <a:lnTo>
                    <a:pt x="85867" y="39004"/>
                  </a:lnTo>
                  <a:lnTo>
                    <a:pt x="96637" y="31736"/>
                  </a:lnTo>
                  <a:lnTo>
                    <a:pt x="100584" y="22860"/>
                  </a:lnTo>
                  <a:lnTo>
                    <a:pt x="96637" y="13983"/>
                  </a:lnTo>
                  <a:lnTo>
                    <a:pt x="85867" y="6715"/>
                  </a:lnTo>
                  <a:lnTo>
                    <a:pt x="69883" y="1803"/>
                  </a:lnTo>
                  <a:lnTo>
                    <a:pt x="50292" y="0"/>
                  </a:lnTo>
                  <a:close/>
                </a:path>
              </a:pathLst>
            </a:custGeom>
            <a:solidFill>
              <a:srgbClr val="00C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object 58"/>
            <p:cNvSpPr/>
            <p:nvPr/>
          </p:nvSpPr>
          <p:spPr>
            <a:xfrm>
              <a:off x="1656588" y="3485387"/>
              <a:ext cx="100965" cy="45720"/>
            </a:xfrm>
            <a:custGeom>
              <a:avLst/>
              <a:gdLst/>
              <a:ahLst/>
              <a:cxnLst/>
              <a:rect l="l" t="t" r="r" b="b"/>
              <a:pathLst>
                <a:path w="100964" h="45720">
                  <a:moveTo>
                    <a:pt x="100584" y="22860"/>
                  </a:moveTo>
                  <a:lnTo>
                    <a:pt x="96637" y="13983"/>
                  </a:lnTo>
                  <a:lnTo>
                    <a:pt x="85867" y="6715"/>
                  </a:lnTo>
                  <a:lnTo>
                    <a:pt x="69883" y="1803"/>
                  </a:lnTo>
                  <a:lnTo>
                    <a:pt x="50292" y="0"/>
                  </a:lnTo>
                  <a:lnTo>
                    <a:pt x="30700" y="1803"/>
                  </a:lnTo>
                  <a:lnTo>
                    <a:pt x="14716" y="6715"/>
                  </a:lnTo>
                  <a:lnTo>
                    <a:pt x="3946" y="13983"/>
                  </a:lnTo>
                  <a:lnTo>
                    <a:pt x="0" y="22860"/>
                  </a:lnTo>
                  <a:lnTo>
                    <a:pt x="3946" y="31736"/>
                  </a:lnTo>
                  <a:lnTo>
                    <a:pt x="14716" y="39004"/>
                  </a:lnTo>
                  <a:lnTo>
                    <a:pt x="30700" y="43916"/>
                  </a:lnTo>
                  <a:lnTo>
                    <a:pt x="50292" y="45720"/>
                  </a:lnTo>
                  <a:lnTo>
                    <a:pt x="69883" y="43916"/>
                  </a:lnTo>
                  <a:lnTo>
                    <a:pt x="85867" y="39004"/>
                  </a:lnTo>
                  <a:lnTo>
                    <a:pt x="96637" y="31736"/>
                  </a:lnTo>
                  <a:lnTo>
                    <a:pt x="100584" y="22860"/>
                  </a:lnTo>
                  <a:close/>
                </a:path>
              </a:pathLst>
            </a:custGeom>
            <a:ln w="9525">
              <a:solidFill>
                <a:srgbClr val="D1D1D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9" name="object 59"/>
            <p:cNvPicPr/>
            <p:nvPr/>
          </p:nvPicPr>
          <p:blipFill>
            <a:blip r:embed="rId32" cstate="email">
              <a:extLst>
                <a:ext uri="{28A0092B-C50C-407E-A947-70E740481C1C}">
                  <a14:useLocalDpi xmlns:a14="http://schemas.microsoft.com/office/drawing/2010/main"/>
                </a:ext>
              </a:extLst>
            </a:blip>
            <a:stretch>
              <a:fillRect/>
            </a:stretch>
          </p:blipFill>
          <p:spPr>
            <a:xfrm>
              <a:off x="2039747" y="3374770"/>
              <a:ext cx="260857" cy="129793"/>
            </a:xfrm>
            <a:prstGeom prst="rect">
              <a:avLst/>
            </a:prstGeom>
          </p:spPr>
        </p:pic>
        <p:pic>
          <p:nvPicPr>
            <p:cNvPr id="60" name="object 60"/>
            <p:cNvPicPr/>
            <p:nvPr/>
          </p:nvPicPr>
          <p:blipFill>
            <a:blip r:embed="rId33" cstate="email">
              <a:extLst>
                <a:ext uri="{28A0092B-C50C-407E-A947-70E740481C1C}">
                  <a14:useLocalDpi xmlns:a14="http://schemas.microsoft.com/office/drawing/2010/main"/>
                </a:ext>
              </a:extLst>
            </a:blip>
            <a:stretch>
              <a:fillRect/>
            </a:stretch>
          </p:blipFill>
          <p:spPr>
            <a:xfrm>
              <a:off x="2138172" y="3436619"/>
              <a:ext cx="64007" cy="27431"/>
            </a:xfrm>
            <a:prstGeom prst="rect">
              <a:avLst/>
            </a:prstGeom>
          </p:spPr>
        </p:pic>
        <p:sp>
          <p:nvSpPr>
            <p:cNvPr id="61" name="object 61"/>
            <p:cNvSpPr/>
            <p:nvPr/>
          </p:nvSpPr>
          <p:spPr>
            <a:xfrm>
              <a:off x="2138172" y="3436619"/>
              <a:ext cx="64135" cy="27940"/>
            </a:xfrm>
            <a:custGeom>
              <a:avLst/>
              <a:gdLst/>
              <a:ahLst/>
              <a:cxnLst/>
              <a:rect l="l" t="t" r="r" b="b"/>
              <a:pathLst>
                <a:path w="64135" h="27939">
                  <a:moveTo>
                    <a:pt x="13969" y="11175"/>
                  </a:moveTo>
                  <a:lnTo>
                    <a:pt x="27177" y="6603"/>
                  </a:lnTo>
                  <a:lnTo>
                    <a:pt x="37591" y="2793"/>
                  </a:lnTo>
                  <a:lnTo>
                    <a:pt x="41782" y="1524"/>
                  </a:lnTo>
                  <a:lnTo>
                    <a:pt x="45338" y="634"/>
                  </a:lnTo>
                  <a:lnTo>
                    <a:pt x="48513" y="0"/>
                  </a:lnTo>
                  <a:lnTo>
                    <a:pt x="50037" y="0"/>
                  </a:lnTo>
                  <a:lnTo>
                    <a:pt x="51434" y="0"/>
                  </a:lnTo>
                  <a:lnTo>
                    <a:pt x="52704" y="0"/>
                  </a:lnTo>
                  <a:lnTo>
                    <a:pt x="53847" y="380"/>
                  </a:lnTo>
                  <a:lnTo>
                    <a:pt x="55117" y="634"/>
                  </a:lnTo>
                  <a:lnTo>
                    <a:pt x="64007" y="9016"/>
                  </a:lnTo>
                  <a:lnTo>
                    <a:pt x="64007" y="10921"/>
                  </a:lnTo>
                  <a:lnTo>
                    <a:pt x="63372" y="12953"/>
                  </a:lnTo>
                  <a:lnTo>
                    <a:pt x="62737" y="14985"/>
                  </a:lnTo>
                  <a:lnTo>
                    <a:pt x="53339" y="24002"/>
                  </a:lnTo>
                  <a:lnTo>
                    <a:pt x="51180" y="24002"/>
                  </a:lnTo>
                  <a:lnTo>
                    <a:pt x="48640" y="23749"/>
                  </a:lnTo>
                  <a:lnTo>
                    <a:pt x="44195" y="23113"/>
                  </a:lnTo>
                  <a:lnTo>
                    <a:pt x="40639" y="22478"/>
                  </a:lnTo>
                  <a:lnTo>
                    <a:pt x="37718" y="22097"/>
                  </a:lnTo>
                  <a:lnTo>
                    <a:pt x="35305" y="21843"/>
                  </a:lnTo>
                  <a:lnTo>
                    <a:pt x="33400" y="21843"/>
                  </a:lnTo>
                  <a:lnTo>
                    <a:pt x="31368" y="22225"/>
                  </a:lnTo>
                  <a:lnTo>
                    <a:pt x="29082" y="22732"/>
                  </a:lnTo>
                  <a:lnTo>
                    <a:pt x="26669" y="24002"/>
                  </a:lnTo>
                  <a:lnTo>
                    <a:pt x="23621" y="25272"/>
                  </a:lnTo>
                  <a:lnTo>
                    <a:pt x="20319" y="26288"/>
                  </a:lnTo>
                  <a:lnTo>
                    <a:pt x="16636" y="27050"/>
                  </a:lnTo>
                  <a:lnTo>
                    <a:pt x="15112" y="27304"/>
                  </a:lnTo>
                  <a:lnTo>
                    <a:pt x="13334" y="27431"/>
                  </a:lnTo>
                  <a:lnTo>
                    <a:pt x="11556" y="27431"/>
                  </a:lnTo>
                  <a:lnTo>
                    <a:pt x="0" y="21843"/>
                  </a:lnTo>
                  <a:lnTo>
                    <a:pt x="0" y="20954"/>
                  </a:lnTo>
                  <a:lnTo>
                    <a:pt x="253" y="20065"/>
                  </a:lnTo>
                  <a:lnTo>
                    <a:pt x="634" y="19050"/>
                  </a:lnTo>
                  <a:lnTo>
                    <a:pt x="1269" y="18033"/>
                  </a:lnTo>
                  <a:lnTo>
                    <a:pt x="2539" y="17144"/>
                  </a:lnTo>
                  <a:lnTo>
                    <a:pt x="3555" y="16255"/>
                  </a:lnTo>
                  <a:lnTo>
                    <a:pt x="6222" y="14731"/>
                  </a:lnTo>
                  <a:lnTo>
                    <a:pt x="8889" y="13207"/>
                  </a:lnTo>
                  <a:lnTo>
                    <a:pt x="11810" y="12064"/>
                  </a:lnTo>
                  <a:lnTo>
                    <a:pt x="13969" y="11175"/>
                  </a:lnTo>
                  <a:close/>
                </a:path>
              </a:pathLst>
            </a:custGeom>
            <a:ln w="3175">
              <a:solidFill>
                <a:srgbClr val="FDFDF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2"/>
            <p:cNvPicPr/>
            <p:nvPr/>
          </p:nvPicPr>
          <p:blipFill>
            <a:blip r:embed="rId34" cstate="email">
              <a:extLst>
                <a:ext uri="{28A0092B-C50C-407E-A947-70E740481C1C}">
                  <a14:useLocalDpi xmlns:a14="http://schemas.microsoft.com/office/drawing/2010/main"/>
                </a:ext>
              </a:extLst>
            </a:blip>
            <a:stretch>
              <a:fillRect/>
            </a:stretch>
          </p:blipFill>
          <p:spPr>
            <a:xfrm>
              <a:off x="1680083" y="3371722"/>
              <a:ext cx="260857" cy="129793"/>
            </a:xfrm>
            <a:prstGeom prst="rect">
              <a:avLst/>
            </a:prstGeom>
          </p:spPr>
        </p:pic>
        <p:pic>
          <p:nvPicPr>
            <p:cNvPr id="63" name="object 63"/>
            <p:cNvPicPr/>
            <p:nvPr/>
          </p:nvPicPr>
          <p:blipFill>
            <a:blip r:embed="rId35" cstate="email">
              <a:extLst>
                <a:ext uri="{28A0092B-C50C-407E-A947-70E740481C1C}">
                  <a14:useLocalDpi xmlns:a14="http://schemas.microsoft.com/office/drawing/2010/main"/>
                </a:ext>
              </a:extLst>
            </a:blip>
            <a:stretch>
              <a:fillRect/>
            </a:stretch>
          </p:blipFill>
          <p:spPr>
            <a:xfrm>
              <a:off x="1778508" y="3433571"/>
              <a:ext cx="64008" cy="24383"/>
            </a:xfrm>
            <a:prstGeom prst="rect">
              <a:avLst/>
            </a:prstGeom>
          </p:spPr>
        </p:pic>
        <p:sp>
          <p:nvSpPr>
            <p:cNvPr id="64" name="object 64"/>
            <p:cNvSpPr/>
            <p:nvPr/>
          </p:nvSpPr>
          <p:spPr>
            <a:xfrm>
              <a:off x="1778508" y="3433571"/>
              <a:ext cx="64135" cy="24765"/>
            </a:xfrm>
            <a:custGeom>
              <a:avLst/>
              <a:gdLst/>
              <a:ahLst/>
              <a:cxnLst/>
              <a:rect l="l" t="t" r="r" b="b"/>
              <a:pathLst>
                <a:path w="64135" h="24764">
                  <a:moveTo>
                    <a:pt x="13969" y="9905"/>
                  </a:moveTo>
                  <a:lnTo>
                    <a:pt x="27178" y="5841"/>
                  </a:lnTo>
                  <a:lnTo>
                    <a:pt x="37592" y="2412"/>
                  </a:lnTo>
                  <a:lnTo>
                    <a:pt x="41783" y="1269"/>
                  </a:lnTo>
                  <a:lnTo>
                    <a:pt x="45339" y="507"/>
                  </a:lnTo>
                  <a:lnTo>
                    <a:pt x="48514" y="0"/>
                  </a:lnTo>
                  <a:lnTo>
                    <a:pt x="50037" y="0"/>
                  </a:lnTo>
                  <a:lnTo>
                    <a:pt x="51435" y="0"/>
                  </a:lnTo>
                  <a:lnTo>
                    <a:pt x="52705" y="0"/>
                  </a:lnTo>
                  <a:lnTo>
                    <a:pt x="53848" y="253"/>
                  </a:lnTo>
                  <a:lnTo>
                    <a:pt x="55118" y="507"/>
                  </a:lnTo>
                  <a:lnTo>
                    <a:pt x="64008" y="8000"/>
                  </a:lnTo>
                  <a:lnTo>
                    <a:pt x="64008" y="9651"/>
                  </a:lnTo>
                  <a:lnTo>
                    <a:pt x="63373" y="11429"/>
                  </a:lnTo>
                  <a:lnTo>
                    <a:pt x="62737" y="13335"/>
                  </a:lnTo>
                  <a:lnTo>
                    <a:pt x="53340" y="21336"/>
                  </a:lnTo>
                  <a:lnTo>
                    <a:pt x="51181" y="21336"/>
                  </a:lnTo>
                  <a:lnTo>
                    <a:pt x="48641" y="21208"/>
                  </a:lnTo>
                  <a:lnTo>
                    <a:pt x="44196" y="20574"/>
                  </a:lnTo>
                  <a:lnTo>
                    <a:pt x="40640" y="19938"/>
                  </a:lnTo>
                  <a:lnTo>
                    <a:pt x="37718" y="19557"/>
                  </a:lnTo>
                  <a:lnTo>
                    <a:pt x="35306" y="19430"/>
                  </a:lnTo>
                  <a:lnTo>
                    <a:pt x="33400" y="19430"/>
                  </a:lnTo>
                  <a:lnTo>
                    <a:pt x="31368" y="19812"/>
                  </a:lnTo>
                  <a:lnTo>
                    <a:pt x="29083" y="20192"/>
                  </a:lnTo>
                  <a:lnTo>
                    <a:pt x="13335" y="24383"/>
                  </a:lnTo>
                  <a:lnTo>
                    <a:pt x="11556" y="24383"/>
                  </a:lnTo>
                  <a:lnTo>
                    <a:pt x="9779" y="24256"/>
                  </a:lnTo>
                  <a:lnTo>
                    <a:pt x="8255" y="24129"/>
                  </a:lnTo>
                  <a:lnTo>
                    <a:pt x="6604" y="23875"/>
                  </a:lnTo>
                  <a:lnTo>
                    <a:pt x="5206" y="23367"/>
                  </a:lnTo>
                  <a:lnTo>
                    <a:pt x="3810" y="22860"/>
                  </a:lnTo>
                  <a:lnTo>
                    <a:pt x="2540" y="22225"/>
                  </a:lnTo>
                  <a:lnTo>
                    <a:pt x="1269" y="21336"/>
                  </a:lnTo>
                  <a:lnTo>
                    <a:pt x="381" y="20447"/>
                  </a:lnTo>
                  <a:lnTo>
                    <a:pt x="0" y="19430"/>
                  </a:lnTo>
                  <a:lnTo>
                    <a:pt x="0" y="18541"/>
                  </a:lnTo>
                  <a:lnTo>
                    <a:pt x="254" y="17779"/>
                  </a:lnTo>
                  <a:lnTo>
                    <a:pt x="635" y="16890"/>
                  </a:lnTo>
                  <a:lnTo>
                    <a:pt x="1269" y="16001"/>
                  </a:lnTo>
                  <a:lnTo>
                    <a:pt x="2540" y="15239"/>
                  </a:lnTo>
                  <a:lnTo>
                    <a:pt x="3556" y="14477"/>
                  </a:lnTo>
                  <a:lnTo>
                    <a:pt x="6223" y="13080"/>
                  </a:lnTo>
                  <a:lnTo>
                    <a:pt x="8890" y="11811"/>
                  </a:lnTo>
                  <a:lnTo>
                    <a:pt x="11811" y="10667"/>
                  </a:lnTo>
                  <a:lnTo>
                    <a:pt x="13969" y="9905"/>
                  </a:lnTo>
                  <a:close/>
                </a:path>
              </a:pathLst>
            </a:custGeom>
            <a:ln w="3175">
              <a:solidFill>
                <a:srgbClr val="FDFDF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object 65"/>
            <p:cNvSpPr/>
            <p:nvPr/>
          </p:nvSpPr>
          <p:spPr>
            <a:xfrm>
              <a:off x="2313432" y="3560063"/>
              <a:ext cx="128270" cy="100965"/>
            </a:xfrm>
            <a:custGeom>
              <a:avLst/>
              <a:gdLst/>
              <a:ahLst/>
              <a:cxnLst/>
              <a:rect l="l" t="t" r="r" b="b"/>
              <a:pathLst>
                <a:path w="128269" h="100964">
                  <a:moveTo>
                    <a:pt x="64007" y="0"/>
                  </a:moveTo>
                  <a:lnTo>
                    <a:pt x="39112" y="3946"/>
                  </a:lnTo>
                  <a:lnTo>
                    <a:pt x="18764" y="14716"/>
                  </a:lnTo>
                  <a:lnTo>
                    <a:pt x="5036" y="30700"/>
                  </a:lnTo>
                  <a:lnTo>
                    <a:pt x="0" y="50292"/>
                  </a:lnTo>
                  <a:lnTo>
                    <a:pt x="5036" y="69883"/>
                  </a:lnTo>
                  <a:lnTo>
                    <a:pt x="18764" y="85867"/>
                  </a:lnTo>
                  <a:lnTo>
                    <a:pt x="39112" y="96637"/>
                  </a:lnTo>
                  <a:lnTo>
                    <a:pt x="64007" y="100584"/>
                  </a:lnTo>
                  <a:lnTo>
                    <a:pt x="88903" y="96637"/>
                  </a:lnTo>
                  <a:lnTo>
                    <a:pt x="109251" y="85867"/>
                  </a:lnTo>
                  <a:lnTo>
                    <a:pt x="122979" y="69883"/>
                  </a:lnTo>
                  <a:lnTo>
                    <a:pt x="128016" y="50292"/>
                  </a:lnTo>
                  <a:lnTo>
                    <a:pt x="122979" y="30700"/>
                  </a:lnTo>
                  <a:lnTo>
                    <a:pt x="109251" y="14716"/>
                  </a:lnTo>
                  <a:lnTo>
                    <a:pt x="88903" y="3946"/>
                  </a:lnTo>
                  <a:lnTo>
                    <a:pt x="64007" y="0"/>
                  </a:lnTo>
                  <a:close/>
                </a:path>
              </a:pathLst>
            </a:custGeom>
            <a:solidFill>
              <a:srgbClr val="FFFF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object 66"/>
            <p:cNvSpPr/>
            <p:nvPr/>
          </p:nvSpPr>
          <p:spPr>
            <a:xfrm>
              <a:off x="2313432" y="3560063"/>
              <a:ext cx="128270" cy="100965"/>
            </a:xfrm>
            <a:custGeom>
              <a:avLst/>
              <a:gdLst/>
              <a:ahLst/>
              <a:cxnLst/>
              <a:rect l="l" t="t" r="r" b="b"/>
              <a:pathLst>
                <a:path w="128269" h="100964">
                  <a:moveTo>
                    <a:pt x="0" y="50292"/>
                  </a:moveTo>
                  <a:lnTo>
                    <a:pt x="5036" y="30700"/>
                  </a:lnTo>
                  <a:lnTo>
                    <a:pt x="18764" y="14716"/>
                  </a:lnTo>
                  <a:lnTo>
                    <a:pt x="39112" y="3946"/>
                  </a:lnTo>
                  <a:lnTo>
                    <a:pt x="64007" y="0"/>
                  </a:lnTo>
                  <a:lnTo>
                    <a:pt x="88903" y="3946"/>
                  </a:lnTo>
                  <a:lnTo>
                    <a:pt x="109251" y="14716"/>
                  </a:lnTo>
                  <a:lnTo>
                    <a:pt x="122979" y="30700"/>
                  </a:lnTo>
                  <a:lnTo>
                    <a:pt x="128016" y="50292"/>
                  </a:lnTo>
                  <a:lnTo>
                    <a:pt x="122979" y="69883"/>
                  </a:lnTo>
                  <a:lnTo>
                    <a:pt x="109251" y="85867"/>
                  </a:lnTo>
                  <a:lnTo>
                    <a:pt x="88903" y="96637"/>
                  </a:lnTo>
                  <a:lnTo>
                    <a:pt x="64007" y="100584"/>
                  </a:lnTo>
                  <a:lnTo>
                    <a:pt x="39112" y="96637"/>
                  </a:lnTo>
                  <a:lnTo>
                    <a:pt x="18764" y="85867"/>
                  </a:lnTo>
                  <a:lnTo>
                    <a:pt x="5036" y="69883"/>
                  </a:lnTo>
                  <a:lnTo>
                    <a:pt x="0" y="50292"/>
                  </a:lnTo>
                  <a:close/>
                </a:path>
              </a:pathLst>
            </a:custGeom>
            <a:ln w="25400">
              <a:solidFill>
                <a:srgbClr val="DDDDD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object 67"/>
            <p:cNvSpPr/>
            <p:nvPr/>
          </p:nvSpPr>
          <p:spPr>
            <a:xfrm>
              <a:off x="2365247" y="3578351"/>
              <a:ext cx="64135" cy="55244"/>
            </a:xfrm>
            <a:custGeom>
              <a:avLst/>
              <a:gdLst/>
              <a:ahLst/>
              <a:cxnLst/>
              <a:rect l="l" t="t" r="r" b="b"/>
              <a:pathLst>
                <a:path w="64135" h="55245">
                  <a:moveTo>
                    <a:pt x="32003" y="0"/>
                  </a:moveTo>
                  <a:lnTo>
                    <a:pt x="19556" y="2160"/>
                  </a:lnTo>
                  <a:lnTo>
                    <a:pt x="9382" y="8048"/>
                  </a:lnTo>
                  <a:lnTo>
                    <a:pt x="2518" y="16769"/>
                  </a:lnTo>
                  <a:lnTo>
                    <a:pt x="0" y="27432"/>
                  </a:lnTo>
                  <a:lnTo>
                    <a:pt x="2518" y="38094"/>
                  </a:lnTo>
                  <a:lnTo>
                    <a:pt x="9382" y="46815"/>
                  </a:lnTo>
                  <a:lnTo>
                    <a:pt x="19556" y="52703"/>
                  </a:lnTo>
                  <a:lnTo>
                    <a:pt x="32003" y="54864"/>
                  </a:lnTo>
                  <a:lnTo>
                    <a:pt x="44451" y="52703"/>
                  </a:lnTo>
                  <a:lnTo>
                    <a:pt x="54625" y="46815"/>
                  </a:lnTo>
                  <a:lnTo>
                    <a:pt x="61489" y="38094"/>
                  </a:lnTo>
                  <a:lnTo>
                    <a:pt x="64007" y="27432"/>
                  </a:lnTo>
                  <a:lnTo>
                    <a:pt x="61489" y="16769"/>
                  </a:lnTo>
                  <a:lnTo>
                    <a:pt x="54625" y="8048"/>
                  </a:lnTo>
                  <a:lnTo>
                    <a:pt x="44451" y="2160"/>
                  </a:lnTo>
                  <a:lnTo>
                    <a:pt x="32003" y="0"/>
                  </a:lnTo>
                  <a:close/>
                </a:path>
              </a:pathLst>
            </a:custGeom>
            <a:solidFill>
              <a:srgbClr val="DDDDDD"/>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object 68"/>
            <p:cNvSpPr/>
            <p:nvPr/>
          </p:nvSpPr>
          <p:spPr>
            <a:xfrm>
              <a:off x="2365247" y="3578351"/>
              <a:ext cx="64135" cy="55244"/>
            </a:xfrm>
            <a:custGeom>
              <a:avLst/>
              <a:gdLst/>
              <a:ahLst/>
              <a:cxnLst/>
              <a:rect l="l" t="t" r="r" b="b"/>
              <a:pathLst>
                <a:path w="64135" h="55245">
                  <a:moveTo>
                    <a:pt x="0" y="27432"/>
                  </a:moveTo>
                  <a:lnTo>
                    <a:pt x="2518" y="16769"/>
                  </a:lnTo>
                  <a:lnTo>
                    <a:pt x="9382" y="8048"/>
                  </a:lnTo>
                  <a:lnTo>
                    <a:pt x="19556" y="2160"/>
                  </a:lnTo>
                  <a:lnTo>
                    <a:pt x="32003" y="0"/>
                  </a:lnTo>
                  <a:lnTo>
                    <a:pt x="44451" y="2160"/>
                  </a:lnTo>
                  <a:lnTo>
                    <a:pt x="54625" y="8048"/>
                  </a:lnTo>
                  <a:lnTo>
                    <a:pt x="61489" y="16769"/>
                  </a:lnTo>
                  <a:lnTo>
                    <a:pt x="64007" y="27432"/>
                  </a:lnTo>
                  <a:lnTo>
                    <a:pt x="61489" y="38094"/>
                  </a:lnTo>
                  <a:lnTo>
                    <a:pt x="54625" y="46815"/>
                  </a:lnTo>
                  <a:lnTo>
                    <a:pt x="44451" y="52703"/>
                  </a:lnTo>
                  <a:lnTo>
                    <a:pt x="32003" y="54864"/>
                  </a:lnTo>
                  <a:lnTo>
                    <a:pt x="19556" y="52703"/>
                  </a:lnTo>
                  <a:lnTo>
                    <a:pt x="9382" y="46815"/>
                  </a:lnTo>
                  <a:lnTo>
                    <a:pt x="2518" y="38094"/>
                  </a:lnTo>
                  <a:lnTo>
                    <a:pt x="0" y="27432"/>
                  </a:lnTo>
                  <a:close/>
                </a:path>
              </a:pathLst>
            </a:custGeom>
            <a:ln w="25400">
              <a:solidFill>
                <a:srgbClr val="A1A1A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object 69"/>
            <p:cNvSpPr/>
            <p:nvPr/>
          </p:nvSpPr>
          <p:spPr>
            <a:xfrm>
              <a:off x="1946148" y="3418331"/>
              <a:ext cx="100965" cy="48895"/>
            </a:xfrm>
            <a:custGeom>
              <a:avLst/>
              <a:gdLst/>
              <a:ahLst/>
              <a:cxnLst/>
              <a:rect l="l" t="t" r="r" b="b"/>
              <a:pathLst>
                <a:path w="100964" h="48895">
                  <a:moveTo>
                    <a:pt x="50291" y="0"/>
                  </a:moveTo>
                  <a:lnTo>
                    <a:pt x="30700" y="1916"/>
                  </a:lnTo>
                  <a:lnTo>
                    <a:pt x="14716" y="7143"/>
                  </a:lnTo>
                  <a:lnTo>
                    <a:pt x="3946" y="14894"/>
                  </a:lnTo>
                  <a:lnTo>
                    <a:pt x="0" y="24383"/>
                  </a:lnTo>
                  <a:lnTo>
                    <a:pt x="3946" y="33873"/>
                  </a:lnTo>
                  <a:lnTo>
                    <a:pt x="14716" y="41624"/>
                  </a:lnTo>
                  <a:lnTo>
                    <a:pt x="30700" y="46851"/>
                  </a:lnTo>
                  <a:lnTo>
                    <a:pt x="50291" y="48767"/>
                  </a:lnTo>
                  <a:lnTo>
                    <a:pt x="69883" y="46851"/>
                  </a:lnTo>
                  <a:lnTo>
                    <a:pt x="85867" y="41624"/>
                  </a:lnTo>
                  <a:lnTo>
                    <a:pt x="96637" y="33873"/>
                  </a:lnTo>
                  <a:lnTo>
                    <a:pt x="100583" y="24383"/>
                  </a:lnTo>
                  <a:lnTo>
                    <a:pt x="96637" y="14894"/>
                  </a:lnTo>
                  <a:lnTo>
                    <a:pt x="85867" y="7143"/>
                  </a:lnTo>
                  <a:lnTo>
                    <a:pt x="69883" y="1916"/>
                  </a:lnTo>
                  <a:lnTo>
                    <a:pt x="50291" y="0"/>
                  </a:lnTo>
                  <a:close/>
                </a:path>
              </a:pathLst>
            </a:custGeom>
            <a:solidFill>
              <a:srgbClr val="00C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bject 70"/>
            <p:cNvSpPr/>
            <p:nvPr/>
          </p:nvSpPr>
          <p:spPr>
            <a:xfrm>
              <a:off x="1946148" y="3418331"/>
              <a:ext cx="100965" cy="48895"/>
            </a:xfrm>
            <a:custGeom>
              <a:avLst/>
              <a:gdLst/>
              <a:ahLst/>
              <a:cxnLst/>
              <a:rect l="l" t="t" r="r" b="b"/>
              <a:pathLst>
                <a:path w="100964" h="48895">
                  <a:moveTo>
                    <a:pt x="100583" y="24383"/>
                  </a:moveTo>
                  <a:lnTo>
                    <a:pt x="96637" y="14894"/>
                  </a:lnTo>
                  <a:lnTo>
                    <a:pt x="85867" y="7143"/>
                  </a:lnTo>
                  <a:lnTo>
                    <a:pt x="69883" y="1916"/>
                  </a:lnTo>
                  <a:lnTo>
                    <a:pt x="50291" y="0"/>
                  </a:lnTo>
                  <a:lnTo>
                    <a:pt x="30700" y="1916"/>
                  </a:lnTo>
                  <a:lnTo>
                    <a:pt x="14716" y="7143"/>
                  </a:lnTo>
                  <a:lnTo>
                    <a:pt x="3946" y="14894"/>
                  </a:lnTo>
                  <a:lnTo>
                    <a:pt x="0" y="24383"/>
                  </a:lnTo>
                  <a:lnTo>
                    <a:pt x="3946" y="33873"/>
                  </a:lnTo>
                  <a:lnTo>
                    <a:pt x="14716" y="41624"/>
                  </a:lnTo>
                  <a:lnTo>
                    <a:pt x="30700" y="46851"/>
                  </a:lnTo>
                  <a:lnTo>
                    <a:pt x="50291" y="48767"/>
                  </a:lnTo>
                  <a:lnTo>
                    <a:pt x="69883" y="46851"/>
                  </a:lnTo>
                  <a:lnTo>
                    <a:pt x="85867" y="41624"/>
                  </a:lnTo>
                  <a:lnTo>
                    <a:pt x="96637" y="33873"/>
                  </a:lnTo>
                  <a:lnTo>
                    <a:pt x="100583" y="24383"/>
                  </a:lnTo>
                  <a:close/>
                </a:path>
              </a:pathLst>
            </a:custGeom>
            <a:ln w="9525">
              <a:solidFill>
                <a:srgbClr val="D1D1D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object 71"/>
            <p:cNvSpPr/>
            <p:nvPr/>
          </p:nvSpPr>
          <p:spPr>
            <a:xfrm>
              <a:off x="2371344" y="3465575"/>
              <a:ext cx="131445" cy="100965"/>
            </a:xfrm>
            <a:custGeom>
              <a:avLst/>
              <a:gdLst/>
              <a:ahLst/>
              <a:cxnLst/>
              <a:rect l="l" t="t" r="r" b="b"/>
              <a:pathLst>
                <a:path w="131444" h="100964">
                  <a:moveTo>
                    <a:pt x="65531" y="0"/>
                  </a:moveTo>
                  <a:lnTo>
                    <a:pt x="40022" y="3946"/>
                  </a:lnTo>
                  <a:lnTo>
                    <a:pt x="19192" y="14716"/>
                  </a:lnTo>
                  <a:lnTo>
                    <a:pt x="5149" y="30700"/>
                  </a:lnTo>
                  <a:lnTo>
                    <a:pt x="0" y="50291"/>
                  </a:lnTo>
                  <a:lnTo>
                    <a:pt x="5149" y="69883"/>
                  </a:lnTo>
                  <a:lnTo>
                    <a:pt x="19192" y="85867"/>
                  </a:lnTo>
                  <a:lnTo>
                    <a:pt x="40022" y="96637"/>
                  </a:lnTo>
                  <a:lnTo>
                    <a:pt x="65531" y="100584"/>
                  </a:lnTo>
                  <a:lnTo>
                    <a:pt x="91041" y="96637"/>
                  </a:lnTo>
                  <a:lnTo>
                    <a:pt x="111871" y="85867"/>
                  </a:lnTo>
                  <a:lnTo>
                    <a:pt x="125914" y="69883"/>
                  </a:lnTo>
                  <a:lnTo>
                    <a:pt x="131063" y="50291"/>
                  </a:lnTo>
                  <a:lnTo>
                    <a:pt x="125914" y="30700"/>
                  </a:lnTo>
                  <a:lnTo>
                    <a:pt x="111871" y="14716"/>
                  </a:lnTo>
                  <a:lnTo>
                    <a:pt x="91041" y="3946"/>
                  </a:lnTo>
                  <a:lnTo>
                    <a:pt x="65531" y="0"/>
                  </a:lnTo>
                  <a:close/>
                </a:path>
              </a:pathLst>
            </a:custGeom>
            <a:solidFill>
              <a:srgbClr val="FFFF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object 72"/>
            <p:cNvSpPr/>
            <p:nvPr/>
          </p:nvSpPr>
          <p:spPr>
            <a:xfrm>
              <a:off x="2371344" y="3465575"/>
              <a:ext cx="131445" cy="100965"/>
            </a:xfrm>
            <a:custGeom>
              <a:avLst/>
              <a:gdLst/>
              <a:ahLst/>
              <a:cxnLst/>
              <a:rect l="l" t="t" r="r" b="b"/>
              <a:pathLst>
                <a:path w="131444" h="100964">
                  <a:moveTo>
                    <a:pt x="0" y="50291"/>
                  </a:moveTo>
                  <a:lnTo>
                    <a:pt x="5149" y="30700"/>
                  </a:lnTo>
                  <a:lnTo>
                    <a:pt x="19192" y="14716"/>
                  </a:lnTo>
                  <a:lnTo>
                    <a:pt x="40022" y="3946"/>
                  </a:lnTo>
                  <a:lnTo>
                    <a:pt x="65531" y="0"/>
                  </a:lnTo>
                  <a:lnTo>
                    <a:pt x="91041" y="3946"/>
                  </a:lnTo>
                  <a:lnTo>
                    <a:pt x="111871" y="14716"/>
                  </a:lnTo>
                  <a:lnTo>
                    <a:pt x="125914" y="30700"/>
                  </a:lnTo>
                  <a:lnTo>
                    <a:pt x="131063" y="50291"/>
                  </a:lnTo>
                  <a:lnTo>
                    <a:pt x="125914" y="69883"/>
                  </a:lnTo>
                  <a:lnTo>
                    <a:pt x="111871" y="85867"/>
                  </a:lnTo>
                  <a:lnTo>
                    <a:pt x="91041" y="96637"/>
                  </a:lnTo>
                  <a:lnTo>
                    <a:pt x="65531" y="100584"/>
                  </a:lnTo>
                  <a:lnTo>
                    <a:pt x="40022" y="96637"/>
                  </a:lnTo>
                  <a:lnTo>
                    <a:pt x="19192" y="85867"/>
                  </a:lnTo>
                  <a:lnTo>
                    <a:pt x="5149" y="69883"/>
                  </a:lnTo>
                  <a:lnTo>
                    <a:pt x="0" y="50291"/>
                  </a:lnTo>
                  <a:close/>
                </a:path>
              </a:pathLst>
            </a:custGeom>
            <a:ln w="25400">
              <a:solidFill>
                <a:srgbClr val="DDDDDD"/>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bject 73"/>
            <p:cNvSpPr/>
            <p:nvPr/>
          </p:nvSpPr>
          <p:spPr>
            <a:xfrm>
              <a:off x="2423160" y="3483863"/>
              <a:ext cx="64135" cy="55244"/>
            </a:xfrm>
            <a:custGeom>
              <a:avLst/>
              <a:gdLst/>
              <a:ahLst/>
              <a:cxnLst/>
              <a:rect l="l" t="t" r="r" b="b"/>
              <a:pathLst>
                <a:path w="64135" h="55245">
                  <a:moveTo>
                    <a:pt x="32003" y="0"/>
                  </a:moveTo>
                  <a:lnTo>
                    <a:pt x="19556" y="2160"/>
                  </a:lnTo>
                  <a:lnTo>
                    <a:pt x="9382" y="8048"/>
                  </a:lnTo>
                  <a:lnTo>
                    <a:pt x="2518" y="16769"/>
                  </a:lnTo>
                  <a:lnTo>
                    <a:pt x="0" y="27432"/>
                  </a:lnTo>
                  <a:lnTo>
                    <a:pt x="2518" y="38094"/>
                  </a:lnTo>
                  <a:lnTo>
                    <a:pt x="9382" y="46815"/>
                  </a:lnTo>
                  <a:lnTo>
                    <a:pt x="19556" y="52703"/>
                  </a:lnTo>
                  <a:lnTo>
                    <a:pt x="32003" y="54863"/>
                  </a:lnTo>
                  <a:lnTo>
                    <a:pt x="44451" y="52703"/>
                  </a:lnTo>
                  <a:lnTo>
                    <a:pt x="54625" y="46815"/>
                  </a:lnTo>
                  <a:lnTo>
                    <a:pt x="61489" y="38094"/>
                  </a:lnTo>
                  <a:lnTo>
                    <a:pt x="64007" y="27432"/>
                  </a:lnTo>
                  <a:lnTo>
                    <a:pt x="61489" y="16769"/>
                  </a:lnTo>
                  <a:lnTo>
                    <a:pt x="54625" y="8048"/>
                  </a:lnTo>
                  <a:lnTo>
                    <a:pt x="44451" y="2160"/>
                  </a:lnTo>
                  <a:lnTo>
                    <a:pt x="32003" y="0"/>
                  </a:lnTo>
                  <a:close/>
                </a:path>
              </a:pathLst>
            </a:custGeom>
            <a:solidFill>
              <a:srgbClr val="DDDDDD"/>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object 74"/>
            <p:cNvSpPr/>
            <p:nvPr/>
          </p:nvSpPr>
          <p:spPr>
            <a:xfrm>
              <a:off x="2423160" y="3483863"/>
              <a:ext cx="64135" cy="55244"/>
            </a:xfrm>
            <a:custGeom>
              <a:avLst/>
              <a:gdLst/>
              <a:ahLst/>
              <a:cxnLst/>
              <a:rect l="l" t="t" r="r" b="b"/>
              <a:pathLst>
                <a:path w="64135" h="55245">
                  <a:moveTo>
                    <a:pt x="0" y="27432"/>
                  </a:moveTo>
                  <a:lnTo>
                    <a:pt x="2518" y="16769"/>
                  </a:lnTo>
                  <a:lnTo>
                    <a:pt x="9382" y="8048"/>
                  </a:lnTo>
                  <a:lnTo>
                    <a:pt x="19556" y="2160"/>
                  </a:lnTo>
                  <a:lnTo>
                    <a:pt x="32003" y="0"/>
                  </a:lnTo>
                  <a:lnTo>
                    <a:pt x="44451" y="2160"/>
                  </a:lnTo>
                  <a:lnTo>
                    <a:pt x="54625" y="8048"/>
                  </a:lnTo>
                  <a:lnTo>
                    <a:pt x="61489" y="16769"/>
                  </a:lnTo>
                  <a:lnTo>
                    <a:pt x="64007" y="27432"/>
                  </a:lnTo>
                  <a:lnTo>
                    <a:pt x="61489" y="38094"/>
                  </a:lnTo>
                  <a:lnTo>
                    <a:pt x="54625" y="46815"/>
                  </a:lnTo>
                  <a:lnTo>
                    <a:pt x="44451" y="52703"/>
                  </a:lnTo>
                  <a:lnTo>
                    <a:pt x="32003" y="54863"/>
                  </a:lnTo>
                  <a:lnTo>
                    <a:pt x="19556" y="52703"/>
                  </a:lnTo>
                  <a:lnTo>
                    <a:pt x="9382" y="46815"/>
                  </a:lnTo>
                  <a:lnTo>
                    <a:pt x="2518" y="38094"/>
                  </a:lnTo>
                  <a:lnTo>
                    <a:pt x="0" y="27432"/>
                  </a:lnTo>
                  <a:close/>
                </a:path>
              </a:pathLst>
            </a:custGeom>
            <a:ln w="25399">
              <a:solidFill>
                <a:srgbClr val="A1A1A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75"/>
            <p:cNvPicPr/>
            <p:nvPr/>
          </p:nvPicPr>
          <p:blipFill>
            <a:blip r:embed="rId36" cstate="email">
              <a:extLst>
                <a:ext uri="{28A0092B-C50C-407E-A947-70E740481C1C}">
                  <a14:useLocalDpi xmlns:a14="http://schemas.microsoft.com/office/drawing/2010/main"/>
                </a:ext>
              </a:extLst>
            </a:blip>
            <a:stretch>
              <a:fillRect/>
            </a:stretch>
          </p:blipFill>
          <p:spPr>
            <a:xfrm>
              <a:off x="1850136" y="3438143"/>
              <a:ext cx="67056" cy="54863"/>
            </a:xfrm>
            <a:prstGeom prst="rect">
              <a:avLst/>
            </a:prstGeom>
          </p:spPr>
        </p:pic>
        <p:pic>
          <p:nvPicPr>
            <p:cNvPr id="76" name="object 76"/>
            <p:cNvPicPr/>
            <p:nvPr/>
          </p:nvPicPr>
          <p:blipFill>
            <a:blip r:embed="rId37" cstate="email">
              <a:extLst>
                <a:ext uri="{28A0092B-C50C-407E-A947-70E740481C1C}">
                  <a14:useLocalDpi xmlns:a14="http://schemas.microsoft.com/office/drawing/2010/main"/>
                </a:ext>
              </a:extLst>
            </a:blip>
            <a:stretch>
              <a:fillRect/>
            </a:stretch>
          </p:blipFill>
          <p:spPr>
            <a:xfrm>
              <a:off x="2365247" y="3904462"/>
              <a:ext cx="202056" cy="147091"/>
            </a:xfrm>
            <a:prstGeom prst="rect">
              <a:avLst/>
            </a:prstGeom>
          </p:spPr>
        </p:pic>
        <p:sp>
          <p:nvSpPr>
            <p:cNvPr id="77" name="object 77"/>
            <p:cNvSpPr/>
            <p:nvPr/>
          </p:nvSpPr>
          <p:spPr>
            <a:xfrm>
              <a:off x="2415696" y="3931485"/>
              <a:ext cx="49530" cy="49530"/>
            </a:xfrm>
            <a:custGeom>
              <a:avLst/>
              <a:gdLst/>
              <a:ahLst/>
              <a:cxnLst/>
              <a:rect l="l" t="t" r="r" b="b"/>
              <a:pathLst>
                <a:path w="49530" h="49529">
                  <a:moveTo>
                    <a:pt x="23748" y="0"/>
                  </a:moveTo>
                  <a:lnTo>
                    <a:pt x="14591" y="2196"/>
                  </a:lnTo>
                  <a:lnTo>
                    <a:pt x="6885" y="7703"/>
                  </a:lnTo>
                  <a:lnTo>
                    <a:pt x="1621" y="16055"/>
                  </a:lnTo>
                  <a:lnTo>
                    <a:pt x="0" y="25786"/>
                  </a:lnTo>
                  <a:lnTo>
                    <a:pt x="2081" y="35042"/>
                  </a:lnTo>
                  <a:lnTo>
                    <a:pt x="7425" y="42773"/>
                  </a:lnTo>
                  <a:lnTo>
                    <a:pt x="15591" y="47932"/>
                  </a:lnTo>
                  <a:lnTo>
                    <a:pt x="25213" y="49510"/>
                  </a:lnTo>
                  <a:lnTo>
                    <a:pt x="34371" y="47313"/>
                  </a:lnTo>
                  <a:lnTo>
                    <a:pt x="42076" y="41806"/>
                  </a:lnTo>
                  <a:lnTo>
                    <a:pt x="47341" y="33454"/>
                  </a:lnTo>
                  <a:lnTo>
                    <a:pt x="48962" y="23741"/>
                  </a:lnTo>
                  <a:lnTo>
                    <a:pt x="46880" y="14515"/>
                  </a:lnTo>
                  <a:lnTo>
                    <a:pt x="41536" y="6790"/>
                  </a:lnTo>
                  <a:lnTo>
                    <a:pt x="33371" y="1577"/>
                  </a:lnTo>
                  <a:lnTo>
                    <a:pt x="23748"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object 78"/>
            <p:cNvSpPr/>
            <p:nvPr/>
          </p:nvSpPr>
          <p:spPr>
            <a:xfrm>
              <a:off x="2415696" y="3931485"/>
              <a:ext cx="49530" cy="49530"/>
            </a:xfrm>
            <a:custGeom>
              <a:avLst/>
              <a:gdLst/>
              <a:ahLst/>
              <a:cxnLst/>
              <a:rect l="l" t="t" r="r" b="b"/>
              <a:pathLst>
                <a:path w="49530" h="49529">
                  <a:moveTo>
                    <a:pt x="1621" y="16055"/>
                  </a:moveTo>
                  <a:lnTo>
                    <a:pt x="6885" y="7703"/>
                  </a:lnTo>
                  <a:lnTo>
                    <a:pt x="14591" y="2196"/>
                  </a:lnTo>
                  <a:lnTo>
                    <a:pt x="23748" y="0"/>
                  </a:lnTo>
                  <a:lnTo>
                    <a:pt x="33371" y="1577"/>
                  </a:lnTo>
                  <a:lnTo>
                    <a:pt x="41536" y="6790"/>
                  </a:lnTo>
                  <a:lnTo>
                    <a:pt x="46880" y="14515"/>
                  </a:lnTo>
                  <a:lnTo>
                    <a:pt x="48962" y="23741"/>
                  </a:lnTo>
                  <a:lnTo>
                    <a:pt x="47341" y="33454"/>
                  </a:lnTo>
                  <a:lnTo>
                    <a:pt x="42076" y="41806"/>
                  </a:lnTo>
                  <a:lnTo>
                    <a:pt x="34371" y="47313"/>
                  </a:lnTo>
                  <a:lnTo>
                    <a:pt x="25213" y="49510"/>
                  </a:lnTo>
                  <a:lnTo>
                    <a:pt x="15591" y="47932"/>
                  </a:lnTo>
                  <a:lnTo>
                    <a:pt x="7425" y="42773"/>
                  </a:lnTo>
                  <a:lnTo>
                    <a:pt x="2081" y="35042"/>
                  </a:lnTo>
                  <a:lnTo>
                    <a:pt x="0" y="25786"/>
                  </a:lnTo>
                  <a:lnTo>
                    <a:pt x="1621" y="16055"/>
                  </a:lnTo>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9" name="object 79"/>
            <p:cNvPicPr/>
            <p:nvPr/>
          </p:nvPicPr>
          <p:blipFill>
            <a:blip r:embed="rId38" cstate="email">
              <a:extLst>
                <a:ext uri="{28A0092B-C50C-407E-A947-70E740481C1C}">
                  <a14:useLocalDpi xmlns:a14="http://schemas.microsoft.com/office/drawing/2010/main"/>
                </a:ext>
              </a:extLst>
            </a:blip>
            <a:stretch>
              <a:fillRect/>
            </a:stretch>
          </p:blipFill>
          <p:spPr>
            <a:xfrm>
              <a:off x="2401824" y="3910558"/>
              <a:ext cx="125730" cy="147091"/>
            </a:xfrm>
            <a:prstGeom prst="rect">
              <a:avLst/>
            </a:prstGeom>
          </p:spPr>
        </p:pic>
        <p:sp>
          <p:nvSpPr>
            <p:cNvPr id="80" name="object 80"/>
            <p:cNvSpPr/>
            <p:nvPr/>
          </p:nvSpPr>
          <p:spPr>
            <a:xfrm>
              <a:off x="2457830" y="3939666"/>
              <a:ext cx="22860" cy="46355"/>
            </a:xfrm>
            <a:custGeom>
              <a:avLst/>
              <a:gdLst/>
              <a:ahLst/>
              <a:cxnLst/>
              <a:rect l="l" t="t" r="r" b="b"/>
              <a:pathLst>
                <a:path w="22860" h="46354">
                  <a:moveTo>
                    <a:pt x="17652" y="0"/>
                  </a:moveTo>
                  <a:lnTo>
                    <a:pt x="4699" y="41528"/>
                  </a:lnTo>
                  <a:lnTo>
                    <a:pt x="0" y="46354"/>
                  </a:lnTo>
                  <a:lnTo>
                    <a:pt x="4708" y="46055"/>
                  </a:lnTo>
                  <a:lnTo>
                    <a:pt x="22351" y="9588"/>
                  </a:lnTo>
                  <a:lnTo>
                    <a:pt x="20978" y="3353"/>
                  </a:lnTo>
                  <a:lnTo>
                    <a:pt x="17652"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object 81"/>
            <p:cNvSpPr/>
            <p:nvPr/>
          </p:nvSpPr>
          <p:spPr>
            <a:xfrm>
              <a:off x="2457830" y="3939666"/>
              <a:ext cx="22860" cy="46355"/>
            </a:xfrm>
            <a:custGeom>
              <a:avLst/>
              <a:gdLst/>
              <a:ahLst/>
              <a:cxnLst/>
              <a:rect l="l" t="t" r="r" b="b"/>
              <a:pathLst>
                <a:path w="22860" h="46354">
                  <a:moveTo>
                    <a:pt x="0" y="46354"/>
                  </a:moveTo>
                  <a:lnTo>
                    <a:pt x="22351" y="9588"/>
                  </a:lnTo>
                  <a:lnTo>
                    <a:pt x="20978" y="3353"/>
                  </a:lnTo>
                  <a:lnTo>
                    <a:pt x="17652" y="0"/>
                  </a:lnTo>
                  <a:lnTo>
                    <a:pt x="17772" y="9900"/>
                  </a:lnTo>
                  <a:lnTo>
                    <a:pt x="15367" y="21002"/>
                  </a:lnTo>
                  <a:lnTo>
                    <a:pt x="10866" y="31986"/>
                  </a:lnTo>
                  <a:lnTo>
                    <a:pt x="4699" y="41528"/>
                  </a:lnTo>
                  <a:lnTo>
                    <a:pt x="3175" y="43433"/>
                  </a:lnTo>
                  <a:lnTo>
                    <a:pt x="1524" y="45084"/>
                  </a:lnTo>
                  <a:lnTo>
                    <a:pt x="0" y="46354"/>
                  </a:lnTo>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 name="object 82"/>
            <p:cNvPicPr/>
            <p:nvPr/>
          </p:nvPicPr>
          <p:blipFill>
            <a:blip r:embed="rId39" cstate="email">
              <a:extLst>
                <a:ext uri="{28A0092B-C50C-407E-A947-70E740481C1C}">
                  <a14:useLocalDpi xmlns:a14="http://schemas.microsoft.com/office/drawing/2010/main"/>
                </a:ext>
              </a:extLst>
            </a:blip>
            <a:stretch>
              <a:fillRect/>
            </a:stretch>
          </p:blipFill>
          <p:spPr>
            <a:xfrm>
              <a:off x="2414016" y="3913657"/>
              <a:ext cx="128803" cy="150088"/>
            </a:xfrm>
            <a:prstGeom prst="rect">
              <a:avLst/>
            </a:prstGeom>
          </p:spPr>
        </p:pic>
        <p:sp>
          <p:nvSpPr>
            <p:cNvPr id="83" name="object 83"/>
            <p:cNvSpPr/>
            <p:nvPr/>
          </p:nvSpPr>
          <p:spPr>
            <a:xfrm>
              <a:off x="2470530" y="3943985"/>
              <a:ext cx="22860" cy="46990"/>
            </a:xfrm>
            <a:custGeom>
              <a:avLst/>
              <a:gdLst/>
              <a:ahLst/>
              <a:cxnLst/>
              <a:rect l="l" t="t" r="r" b="b"/>
              <a:pathLst>
                <a:path w="22860" h="46989">
                  <a:moveTo>
                    <a:pt x="17906" y="0"/>
                  </a:moveTo>
                  <a:lnTo>
                    <a:pt x="4825" y="42037"/>
                  </a:lnTo>
                  <a:lnTo>
                    <a:pt x="0" y="46989"/>
                  </a:lnTo>
                  <a:lnTo>
                    <a:pt x="4730" y="46664"/>
                  </a:lnTo>
                  <a:lnTo>
                    <a:pt x="22606" y="9604"/>
                  </a:lnTo>
                  <a:lnTo>
                    <a:pt x="21232" y="3355"/>
                  </a:lnTo>
                  <a:lnTo>
                    <a:pt x="17906"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object 84"/>
            <p:cNvSpPr/>
            <p:nvPr/>
          </p:nvSpPr>
          <p:spPr>
            <a:xfrm>
              <a:off x="2470530" y="3943985"/>
              <a:ext cx="22860" cy="46990"/>
            </a:xfrm>
            <a:custGeom>
              <a:avLst/>
              <a:gdLst/>
              <a:ahLst/>
              <a:cxnLst/>
              <a:rect l="l" t="t" r="r" b="b"/>
              <a:pathLst>
                <a:path w="22860" h="46989">
                  <a:moveTo>
                    <a:pt x="0" y="46989"/>
                  </a:moveTo>
                  <a:lnTo>
                    <a:pt x="22606" y="9604"/>
                  </a:lnTo>
                  <a:lnTo>
                    <a:pt x="21232" y="3355"/>
                  </a:lnTo>
                  <a:lnTo>
                    <a:pt x="17906" y="0"/>
                  </a:lnTo>
                  <a:lnTo>
                    <a:pt x="18024" y="9961"/>
                  </a:lnTo>
                  <a:lnTo>
                    <a:pt x="15605" y="21208"/>
                  </a:lnTo>
                  <a:lnTo>
                    <a:pt x="11066" y="32361"/>
                  </a:lnTo>
                  <a:lnTo>
                    <a:pt x="4825" y="42037"/>
                  </a:lnTo>
                  <a:lnTo>
                    <a:pt x="3301" y="43941"/>
                  </a:lnTo>
                  <a:lnTo>
                    <a:pt x="1650" y="45592"/>
                  </a:lnTo>
                  <a:lnTo>
                    <a:pt x="0" y="46989"/>
                  </a:lnTo>
                  <a:close/>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5" name="object 85"/>
            <p:cNvPicPr/>
            <p:nvPr/>
          </p:nvPicPr>
          <p:blipFill>
            <a:blip r:embed="rId40" cstate="email">
              <a:extLst>
                <a:ext uri="{28A0092B-C50C-407E-A947-70E740481C1C}">
                  <a14:useLocalDpi xmlns:a14="http://schemas.microsoft.com/office/drawing/2010/main"/>
                </a:ext>
              </a:extLst>
            </a:blip>
            <a:stretch>
              <a:fillRect/>
            </a:stretch>
          </p:blipFill>
          <p:spPr>
            <a:xfrm>
              <a:off x="2429255" y="3916654"/>
              <a:ext cx="125730" cy="147091"/>
            </a:xfrm>
            <a:prstGeom prst="rect">
              <a:avLst/>
            </a:prstGeom>
          </p:spPr>
        </p:pic>
        <p:sp>
          <p:nvSpPr>
            <p:cNvPr id="86" name="object 86"/>
            <p:cNvSpPr/>
            <p:nvPr/>
          </p:nvSpPr>
          <p:spPr>
            <a:xfrm>
              <a:off x="2484247" y="3946905"/>
              <a:ext cx="22860" cy="46990"/>
            </a:xfrm>
            <a:custGeom>
              <a:avLst/>
              <a:gdLst/>
              <a:ahLst/>
              <a:cxnLst/>
              <a:rect l="l" t="t" r="r" b="b"/>
              <a:pathLst>
                <a:path w="22860" h="46989">
                  <a:moveTo>
                    <a:pt x="17652" y="0"/>
                  </a:moveTo>
                  <a:lnTo>
                    <a:pt x="4825" y="41656"/>
                  </a:lnTo>
                  <a:lnTo>
                    <a:pt x="0" y="46482"/>
                  </a:lnTo>
                  <a:lnTo>
                    <a:pt x="4710" y="46180"/>
                  </a:lnTo>
                  <a:lnTo>
                    <a:pt x="22367" y="9636"/>
                  </a:lnTo>
                  <a:lnTo>
                    <a:pt x="20980" y="3407"/>
                  </a:lnTo>
                  <a:lnTo>
                    <a:pt x="17652"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object 87"/>
            <p:cNvSpPr/>
            <p:nvPr/>
          </p:nvSpPr>
          <p:spPr>
            <a:xfrm>
              <a:off x="2484247" y="3946905"/>
              <a:ext cx="22860" cy="46990"/>
            </a:xfrm>
            <a:custGeom>
              <a:avLst/>
              <a:gdLst/>
              <a:ahLst/>
              <a:cxnLst/>
              <a:rect l="l" t="t" r="r" b="b"/>
              <a:pathLst>
                <a:path w="22860" h="46989">
                  <a:moveTo>
                    <a:pt x="0" y="46482"/>
                  </a:moveTo>
                  <a:lnTo>
                    <a:pt x="22367" y="9636"/>
                  </a:lnTo>
                  <a:lnTo>
                    <a:pt x="20980" y="3407"/>
                  </a:lnTo>
                  <a:lnTo>
                    <a:pt x="17652" y="0"/>
                  </a:lnTo>
                  <a:lnTo>
                    <a:pt x="17791" y="9919"/>
                  </a:lnTo>
                  <a:lnTo>
                    <a:pt x="15430" y="21066"/>
                  </a:lnTo>
                  <a:lnTo>
                    <a:pt x="10973" y="32093"/>
                  </a:lnTo>
                  <a:lnTo>
                    <a:pt x="4825" y="41656"/>
                  </a:lnTo>
                  <a:lnTo>
                    <a:pt x="3175" y="43561"/>
                  </a:lnTo>
                  <a:lnTo>
                    <a:pt x="1650" y="45212"/>
                  </a:lnTo>
                  <a:lnTo>
                    <a:pt x="0" y="46482"/>
                  </a:lnTo>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8" name="object 88"/>
            <p:cNvPicPr/>
            <p:nvPr/>
          </p:nvPicPr>
          <p:blipFill>
            <a:blip r:embed="rId41" cstate="email">
              <a:extLst>
                <a:ext uri="{28A0092B-C50C-407E-A947-70E740481C1C}">
                  <a14:useLocalDpi xmlns:a14="http://schemas.microsoft.com/office/drawing/2010/main"/>
                </a:ext>
              </a:extLst>
            </a:blip>
            <a:stretch>
              <a:fillRect/>
            </a:stretch>
          </p:blipFill>
          <p:spPr>
            <a:xfrm>
              <a:off x="2261616" y="3977614"/>
              <a:ext cx="201294" cy="147091"/>
            </a:xfrm>
            <a:prstGeom prst="rect">
              <a:avLst/>
            </a:prstGeom>
          </p:spPr>
        </p:pic>
        <p:sp>
          <p:nvSpPr>
            <p:cNvPr id="89" name="object 89"/>
            <p:cNvSpPr/>
            <p:nvPr/>
          </p:nvSpPr>
          <p:spPr>
            <a:xfrm>
              <a:off x="2311249" y="4004891"/>
              <a:ext cx="49530" cy="49530"/>
            </a:xfrm>
            <a:custGeom>
              <a:avLst/>
              <a:gdLst/>
              <a:ahLst/>
              <a:cxnLst/>
              <a:rect l="l" t="t" r="r" b="b"/>
              <a:pathLst>
                <a:path w="49530" h="49529">
                  <a:moveTo>
                    <a:pt x="23731" y="0"/>
                  </a:moveTo>
                  <a:lnTo>
                    <a:pt x="14581" y="2196"/>
                  </a:lnTo>
                  <a:lnTo>
                    <a:pt x="6883" y="7703"/>
                  </a:lnTo>
                  <a:lnTo>
                    <a:pt x="1674" y="16055"/>
                  </a:lnTo>
                  <a:lnTo>
                    <a:pt x="0" y="25769"/>
                  </a:lnTo>
                  <a:lnTo>
                    <a:pt x="2087" y="34994"/>
                  </a:lnTo>
                  <a:lnTo>
                    <a:pt x="7461" y="42719"/>
                  </a:lnTo>
                  <a:lnTo>
                    <a:pt x="15644" y="47932"/>
                  </a:lnTo>
                  <a:lnTo>
                    <a:pt x="25211" y="49510"/>
                  </a:lnTo>
                  <a:lnTo>
                    <a:pt x="34361" y="47313"/>
                  </a:lnTo>
                  <a:lnTo>
                    <a:pt x="42058" y="41806"/>
                  </a:lnTo>
                  <a:lnTo>
                    <a:pt x="47267" y="33454"/>
                  </a:lnTo>
                  <a:lnTo>
                    <a:pt x="48942" y="23741"/>
                  </a:lnTo>
                  <a:lnTo>
                    <a:pt x="46855" y="14515"/>
                  </a:lnTo>
                  <a:lnTo>
                    <a:pt x="41481" y="6790"/>
                  </a:lnTo>
                  <a:lnTo>
                    <a:pt x="33297" y="1577"/>
                  </a:lnTo>
                  <a:lnTo>
                    <a:pt x="23731"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bject 90"/>
            <p:cNvSpPr/>
            <p:nvPr/>
          </p:nvSpPr>
          <p:spPr>
            <a:xfrm>
              <a:off x="2311249" y="4004891"/>
              <a:ext cx="49530" cy="49530"/>
            </a:xfrm>
            <a:custGeom>
              <a:avLst/>
              <a:gdLst/>
              <a:ahLst/>
              <a:cxnLst/>
              <a:rect l="l" t="t" r="r" b="b"/>
              <a:pathLst>
                <a:path w="49530" h="49529">
                  <a:moveTo>
                    <a:pt x="1674" y="16055"/>
                  </a:moveTo>
                  <a:lnTo>
                    <a:pt x="6883" y="7703"/>
                  </a:lnTo>
                  <a:lnTo>
                    <a:pt x="14581" y="2196"/>
                  </a:lnTo>
                  <a:lnTo>
                    <a:pt x="23731" y="0"/>
                  </a:lnTo>
                  <a:lnTo>
                    <a:pt x="33297" y="1577"/>
                  </a:lnTo>
                  <a:lnTo>
                    <a:pt x="41481" y="6790"/>
                  </a:lnTo>
                  <a:lnTo>
                    <a:pt x="46855" y="14515"/>
                  </a:lnTo>
                  <a:lnTo>
                    <a:pt x="48942" y="23741"/>
                  </a:lnTo>
                  <a:lnTo>
                    <a:pt x="47267" y="33454"/>
                  </a:lnTo>
                  <a:lnTo>
                    <a:pt x="42058" y="41806"/>
                  </a:lnTo>
                  <a:lnTo>
                    <a:pt x="34361" y="47313"/>
                  </a:lnTo>
                  <a:lnTo>
                    <a:pt x="25211" y="49510"/>
                  </a:lnTo>
                  <a:lnTo>
                    <a:pt x="15644" y="47932"/>
                  </a:lnTo>
                  <a:lnTo>
                    <a:pt x="7461" y="42719"/>
                  </a:lnTo>
                  <a:lnTo>
                    <a:pt x="2087" y="34994"/>
                  </a:lnTo>
                  <a:lnTo>
                    <a:pt x="0" y="25769"/>
                  </a:lnTo>
                  <a:lnTo>
                    <a:pt x="1674" y="16055"/>
                  </a:lnTo>
                  <a:close/>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1" name="object 91"/>
            <p:cNvPicPr/>
            <p:nvPr/>
          </p:nvPicPr>
          <p:blipFill>
            <a:blip r:embed="rId42" cstate="email">
              <a:extLst>
                <a:ext uri="{28A0092B-C50C-407E-A947-70E740481C1C}">
                  <a14:useLocalDpi xmlns:a14="http://schemas.microsoft.com/office/drawing/2010/main"/>
                </a:ext>
              </a:extLst>
            </a:blip>
            <a:stretch>
              <a:fillRect/>
            </a:stretch>
          </p:blipFill>
          <p:spPr>
            <a:xfrm>
              <a:off x="2298191" y="3983710"/>
              <a:ext cx="125730" cy="147091"/>
            </a:xfrm>
            <a:prstGeom prst="rect">
              <a:avLst/>
            </a:prstGeom>
          </p:spPr>
        </p:pic>
        <p:sp>
          <p:nvSpPr>
            <p:cNvPr id="92" name="object 92"/>
            <p:cNvSpPr/>
            <p:nvPr/>
          </p:nvSpPr>
          <p:spPr>
            <a:xfrm>
              <a:off x="2353310" y="4013072"/>
              <a:ext cx="22860" cy="46355"/>
            </a:xfrm>
            <a:custGeom>
              <a:avLst/>
              <a:gdLst/>
              <a:ahLst/>
              <a:cxnLst/>
              <a:rect l="l" t="t" r="r" b="b"/>
              <a:pathLst>
                <a:path w="22860" h="46354">
                  <a:moveTo>
                    <a:pt x="17652" y="0"/>
                  </a:moveTo>
                  <a:lnTo>
                    <a:pt x="4825" y="41528"/>
                  </a:lnTo>
                  <a:lnTo>
                    <a:pt x="0" y="46354"/>
                  </a:lnTo>
                  <a:lnTo>
                    <a:pt x="4728" y="46055"/>
                  </a:lnTo>
                  <a:lnTo>
                    <a:pt x="22367" y="9588"/>
                  </a:lnTo>
                  <a:lnTo>
                    <a:pt x="20980" y="3353"/>
                  </a:lnTo>
                  <a:lnTo>
                    <a:pt x="17652"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bject 93"/>
            <p:cNvSpPr/>
            <p:nvPr/>
          </p:nvSpPr>
          <p:spPr>
            <a:xfrm>
              <a:off x="2353310" y="4013072"/>
              <a:ext cx="22860" cy="46355"/>
            </a:xfrm>
            <a:custGeom>
              <a:avLst/>
              <a:gdLst/>
              <a:ahLst/>
              <a:cxnLst/>
              <a:rect l="l" t="t" r="r" b="b"/>
              <a:pathLst>
                <a:path w="22860" h="46354">
                  <a:moveTo>
                    <a:pt x="0" y="46354"/>
                  </a:moveTo>
                  <a:lnTo>
                    <a:pt x="22367" y="9588"/>
                  </a:lnTo>
                  <a:lnTo>
                    <a:pt x="20980" y="3353"/>
                  </a:lnTo>
                  <a:lnTo>
                    <a:pt x="17652" y="0"/>
                  </a:lnTo>
                  <a:lnTo>
                    <a:pt x="17791" y="9900"/>
                  </a:lnTo>
                  <a:lnTo>
                    <a:pt x="15430" y="21002"/>
                  </a:lnTo>
                  <a:lnTo>
                    <a:pt x="10973" y="31986"/>
                  </a:lnTo>
                  <a:lnTo>
                    <a:pt x="4825" y="41528"/>
                  </a:lnTo>
                  <a:lnTo>
                    <a:pt x="3301" y="43433"/>
                  </a:lnTo>
                  <a:lnTo>
                    <a:pt x="1650" y="45084"/>
                  </a:lnTo>
                  <a:lnTo>
                    <a:pt x="0" y="46354"/>
                  </a:lnTo>
                  <a:close/>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4" name="object 94"/>
            <p:cNvPicPr/>
            <p:nvPr/>
          </p:nvPicPr>
          <p:blipFill>
            <a:blip r:embed="rId43" cstate="email">
              <a:extLst>
                <a:ext uri="{28A0092B-C50C-407E-A947-70E740481C1C}">
                  <a14:useLocalDpi xmlns:a14="http://schemas.microsoft.com/office/drawing/2010/main"/>
                </a:ext>
              </a:extLst>
            </a:blip>
            <a:stretch>
              <a:fillRect/>
            </a:stretch>
          </p:blipFill>
          <p:spPr>
            <a:xfrm>
              <a:off x="2310383" y="3986809"/>
              <a:ext cx="125730" cy="150088"/>
            </a:xfrm>
            <a:prstGeom prst="rect">
              <a:avLst/>
            </a:prstGeom>
          </p:spPr>
        </p:pic>
        <p:sp>
          <p:nvSpPr>
            <p:cNvPr id="95" name="object 95"/>
            <p:cNvSpPr/>
            <p:nvPr/>
          </p:nvSpPr>
          <p:spPr>
            <a:xfrm>
              <a:off x="2366136" y="4017391"/>
              <a:ext cx="22860" cy="46990"/>
            </a:xfrm>
            <a:custGeom>
              <a:avLst/>
              <a:gdLst/>
              <a:ahLst/>
              <a:cxnLst/>
              <a:rect l="l" t="t" r="r" b="b"/>
              <a:pathLst>
                <a:path w="22860" h="46989">
                  <a:moveTo>
                    <a:pt x="17906" y="0"/>
                  </a:moveTo>
                  <a:lnTo>
                    <a:pt x="4825" y="42036"/>
                  </a:lnTo>
                  <a:lnTo>
                    <a:pt x="0" y="46862"/>
                  </a:lnTo>
                  <a:lnTo>
                    <a:pt x="4730" y="46610"/>
                  </a:lnTo>
                  <a:lnTo>
                    <a:pt x="22558" y="9604"/>
                  </a:lnTo>
                  <a:lnTo>
                    <a:pt x="21214" y="3355"/>
                  </a:lnTo>
                  <a:lnTo>
                    <a:pt x="17906"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bject 96"/>
            <p:cNvSpPr/>
            <p:nvPr/>
          </p:nvSpPr>
          <p:spPr>
            <a:xfrm>
              <a:off x="2366136" y="4017391"/>
              <a:ext cx="22860" cy="46990"/>
            </a:xfrm>
            <a:custGeom>
              <a:avLst/>
              <a:gdLst/>
              <a:ahLst/>
              <a:cxnLst/>
              <a:rect l="l" t="t" r="r" b="b"/>
              <a:pathLst>
                <a:path w="22860" h="46989">
                  <a:moveTo>
                    <a:pt x="0" y="46862"/>
                  </a:moveTo>
                  <a:lnTo>
                    <a:pt x="22558" y="9604"/>
                  </a:lnTo>
                  <a:lnTo>
                    <a:pt x="21214" y="3355"/>
                  </a:lnTo>
                  <a:lnTo>
                    <a:pt x="17906" y="0"/>
                  </a:lnTo>
                  <a:lnTo>
                    <a:pt x="17952" y="9961"/>
                  </a:lnTo>
                  <a:lnTo>
                    <a:pt x="15509" y="21208"/>
                  </a:lnTo>
                  <a:lnTo>
                    <a:pt x="10995" y="32361"/>
                  </a:lnTo>
                  <a:lnTo>
                    <a:pt x="4825" y="42036"/>
                  </a:lnTo>
                  <a:lnTo>
                    <a:pt x="3175" y="43941"/>
                  </a:lnTo>
                  <a:lnTo>
                    <a:pt x="1650" y="45592"/>
                  </a:lnTo>
                  <a:lnTo>
                    <a:pt x="0" y="46862"/>
                  </a:lnTo>
                  <a:close/>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7" name="object 97"/>
            <p:cNvPicPr/>
            <p:nvPr/>
          </p:nvPicPr>
          <p:blipFill>
            <a:blip r:embed="rId44" cstate="email">
              <a:extLst>
                <a:ext uri="{28A0092B-C50C-407E-A947-70E740481C1C}">
                  <a14:useLocalDpi xmlns:a14="http://schemas.microsoft.com/office/drawing/2010/main"/>
                </a:ext>
              </a:extLst>
            </a:blip>
            <a:stretch>
              <a:fillRect/>
            </a:stretch>
          </p:blipFill>
          <p:spPr>
            <a:xfrm>
              <a:off x="2325624" y="3989806"/>
              <a:ext cx="125730" cy="147091"/>
            </a:xfrm>
            <a:prstGeom prst="rect">
              <a:avLst/>
            </a:prstGeom>
          </p:spPr>
        </p:pic>
        <p:sp>
          <p:nvSpPr>
            <p:cNvPr id="98" name="object 98"/>
            <p:cNvSpPr/>
            <p:nvPr/>
          </p:nvSpPr>
          <p:spPr>
            <a:xfrm>
              <a:off x="2379852" y="4020311"/>
              <a:ext cx="22860" cy="46990"/>
            </a:xfrm>
            <a:custGeom>
              <a:avLst/>
              <a:gdLst/>
              <a:ahLst/>
              <a:cxnLst/>
              <a:rect l="l" t="t" r="r" b="b"/>
              <a:pathLst>
                <a:path w="22860" h="46989">
                  <a:moveTo>
                    <a:pt x="17653" y="0"/>
                  </a:moveTo>
                  <a:lnTo>
                    <a:pt x="4699" y="41656"/>
                  </a:lnTo>
                  <a:lnTo>
                    <a:pt x="0" y="46481"/>
                  </a:lnTo>
                  <a:lnTo>
                    <a:pt x="4708" y="46180"/>
                  </a:lnTo>
                  <a:lnTo>
                    <a:pt x="22351" y="9588"/>
                  </a:lnTo>
                  <a:lnTo>
                    <a:pt x="20978" y="3353"/>
                  </a:lnTo>
                  <a:lnTo>
                    <a:pt x="17653"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object 99"/>
            <p:cNvSpPr/>
            <p:nvPr/>
          </p:nvSpPr>
          <p:spPr>
            <a:xfrm>
              <a:off x="2379852" y="4020311"/>
              <a:ext cx="22860" cy="46990"/>
            </a:xfrm>
            <a:custGeom>
              <a:avLst/>
              <a:gdLst/>
              <a:ahLst/>
              <a:cxnLst/>
              <a:rect l="l" t="t" r="r" b="b"/>
              <a:pathLst>
                <a:path w="22860" h="46989">
                  <a:moveTo>
                    <a:pt x="0" y="46481"/>
                  </a:moveTo>
                  <a:lnTo>
                    <a:pt x="22351" y="9588"/>
                  </a:lnTo>
                  <a:lnTo>
                    <a:pt x="20978" y="3353"/>
                  </a:lnTo>
                  <a:lnTo>
                    <a:pt x="17653" y="0"/>
                  </a:lnTo>
                  <a:lnTo>
                    <a:pt x="17772" y="9919"/>
                  </a:lnTo>
                  <a:lnTo>
                    <a:pt x="15367" y="21066"/>
                  </a:lnTo>
                  <a:lnTo>
                    <a:pt x="10866" y="32093"/>
                  </a:lnTo>
                  <a:lnTo>
                    <a:pt x="4699" y="41656"/>
                  </a:lnTo>
                  <a:lnTo>
                    <a:pt x="3175" y="43561"/>
                  </a:lnTo>
                  <a:lnTo>
                    <a:pt x="1524" y="45085"/>
                  </a:lnTo>
                  <a:lnTo>
                    <a:pt x="0" y="46481"/>
                  </a:lnTo>
                  <a:close/>
                </a:path>
              </a:pathLst>
            </a:custGeom>
            <a:ln w="9524">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0" name="object 100"/>
            <p:cNvPicPr/>
            <p:nvPr/>
          </p:nvPicPr>
          <p:blipFill>
            <a:blip r:embed="rId45" cstate="email">
              <a:extLst>
                <a:ext uri="{28A0092B-C50C-407E-A947-70E740481C1C}">
                  <a14:useLocalDpi xmlns:a14="http://schemas.microsoft.com/office/drawing/2010/main"/>
                </a:ext>
              </a:extLst>
            </a:blip>
            <a:stretch>
              <a:fillRect/>
            </a:stretch>
          </p:blipFill>
          <p:spPr>
            <a:xfrm>
              <a:off x="2383536" y="4008094"/>
              <a:ext cx="202691" cy="147091"/>
            </a:xfrm>
            <a:prstGeom prst="rect">
              <a:avLst/>
            </a:prstGeom>
          </p:spPr>
        </p:pic>
        <p:sp>
          <p:nvSpPr>
            <p:cNvPr id="101" name="object 101"/>
            <p:cNvSpPr/>
            <p:nvPr/>
          </p:nvSpPr>
          <p:spPr>
            <a:xfrm>
              <a:off x="2434693" y="4035188"/>
              <a:ext cx="49530" cy="49530"/>
            </a:xfrm>
            <a:custGeom>
              <a:avLst/>
              <a:gdLst/>
              <a:ahLst/>
              <a:cxnLst/>
              <a:rect l="l" t="t" r="r" b="b"/>
              <a:pathLst>
                <a:path w="49530" h="49529">
                  <a:moveTo>
                    <a:pt x="23731" y="0"/>
                  </a:moveTo>
                  <a:lnTo>
                    <a:pt x="14581" y="2220"/>
                  </a:lnTo>
                  <a:lnTo>
                    <a:pt x="6883" y="7703"/>
                  </a:lnTo>
                  <a:lnTo>
                    <a:pt x="1674" y="15984"/>
                  </a:lnTo>
                  <a:lnTo>
                    <a:pt x="0" y="25717"/>
                  </a:lnTo>
                  <a:lnTo>
                    <a:pt x="2087" y="34986"/>
                  </a:lnTo>
                  <a:lnTo>
                    <a:pt x="7461" y="42755"/>
                  </a:lnTo>
                  <a:lnTo>
                    <a:pt x="15644" y="47988"/>
                  </a:lnTo>
                  <a:lnTo>
                    <a:pt x="25211" y="49494"/>
                  </a:lnTo>
                  <a:lnTo>
                    <a:pt x="34361" y="47273"/>
                  </a:lnTo>
                  <a:lnTo>
                    <a:pt x="42058" y="41790"/>
                  </a:lnTo>
                  <a:lnTo>
                    <a:pt x="47267" y="33510"/>
                  </a:lnTo>
                  <a:lnTo>
                    <a:pt x="48942" y="23776"/>
                  </a:lnTo>
                  <a:lnTo>
                    <a:pt x="46855" y="14507"/>
                  </a:lnTo>
                  <a:lnTo>
                    <a:pt x="41481" y="6738"/>
                  </a:lnTo>
                  <a:lnTo>
                    <a:pt x="33297" y="1506"/>
                  </a:lnTo>
                  <a:lnTo>
                    <a:pt x="23731"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object 102"/>
            <p:cNvSpPr/>
            <p:nvPr/>
          </p:nvSpPr>
          <p:spPr>
            <a:xfrm>
              <a:off x="2434693" y="4035188"/>
              <a:ext cx="49530" cy="49530"/>
            </a:xfrm>
            <a:custGeom>
              <a:avLst/>
              <a:gdLst/>
              <a:ahLst/>
              <a:cxnLst/>
              <a:rect l="l" t="t" r="r" b="b"/>
              <a:pathLst>
                <a:path w="49530" h="49529">
                  <a:moveTo>
                    <a:pt x="1674" y="15984"/>
                  </a:moveTo>
                  <a:lnTo>
                    <a:pt x="6883" y="7703"/>
                  </a:lnTo>
                  <a:lnTo>
                    <a:pt x="14581" y="2220"/>
                  </a:lnTo>
                  <a:lnTo>
                    <a:pt x="23731" y="0"/>
                  </a:lnTo>
                  <a:lnTo>
                    <a:pt x="33297" y="1506"/>
                  </a:lnTo>
                  <a:lnTo>
                    <a:pt x="41481" y="6738"/>
                  </a:lnTo>
                  <a:lnTo>
                    <a:pt x="46855" y="14507"/>
                  </a:lnTo>
                  <a:lnTo>
                    <a:pt x="48942" y="23776"/>
                  </a:lnTo>
                  <a:lnTo>
                    <a:pt x="47267" y="33510"/>
                  </a:lnTo>
                  <a:lnTo>
                    <a:pt x="42058" y="41790"/>
                  </a:lnTo>
                  <a:lnTo>
                    <a:pt x="34361" y="47273"/>
                  </a:lnTo>
                  <a:lnTo>
                    <a:pt x="25211" y="49494"/>
                  </a:lnTo>
                  <a:lnTo>
                    <a:pt x="15644" y="47988"/>
                  </a:lnTo>
                  <a:lnTo>
                    <a:pt x="7461" y="42755"/>
                  </a:lnTo>
                  <a:lnTo>
                    <a:pt x="2087" y="34986"/>
                  </a:lnTo>
                  <a:lnTo>
                    <a:pt x="0" y="25717"/>
                  </a:lnTo>
                  <a:lnTo>
                    <a:pt x="1674" y="15984"/>
                  </a:lnTo>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 name="object 103"/>
            <p:cNvPicPr/>
            <p:nvPr/>
          </p:nvPicPr>
          <p:blipFill>
            <a:blip r:embed="rId46" cstate="email">
              <a:extLst>
                <a:ext uri="{28A0092B-C50C-407E-A947-70E740481C1C}">
                  <a14:useLocalDpi xmlns:a14="http://schemas.microsoft.com/office/drawing/2010/main"/>
                </a:ext>
              </a:extLst>
            </a:blip>
            <a:stretch>
              <a:fillRect/>
            </a:stretch>
          </p:blipFill>
          <p:spPr>
            <a:xfrm>
              <a:off x="2420111" y="4014190"/>
              <a:ext cx="128803" cy="147091"/>
            </a:xfrm>
            <a:prstGeom prst="rect">
              <a:avLst/>
            </a:prstGeom>
          </p:spPr>
        </p:pic>
        <p:sp>
          <p:nvSpPr>
            <p:cNvPr id="104" name="object 104"/>
            <p:cNvSpPr/>
            <p:nvPr/>
          </p:nvSpPr>
          <p:spPr>
            <a:xfrm>
              <a:off x="2476754" y="4043298"/>
              <a:ext cx="22860" cy="46355"/>
            </a:xfrm>
            <a:custGeom>
              <a:avLst/>
              <a:gdLst/>
              <a:ahLst/>
              <a:cxnLst/>
              <a:rect l="l" t="t" r="r" b="b"/>
              <a:pathLst>
                <a:path w="22860" h="46354">
                  <a:moveTo>
                    <a:pt x="17652" y="0"/>
                  </a:moveTo>
                  <a:lnTo>
                    <a:pt x="4825" y="41656"/>
                  </a:lnTo>
                  <a:lnTo>
                    <a:pt x="0" y="46355"/>
                  </a:lnTo>
                  <a:lnTo>
                    <a:pt x="4710" y="46126"/>
                  </a:lnTo>
                  <a:lnTo>
                    <a:pt x="22367" y="9588"/>
                  </a:lnTo>
                  <a:lnTo>
                    <a:pt x="20980" y="3353"/>
                  </a:lnTo>
                  <a:lnTo>
                    <a:pt x="17652"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bject 105"/>
            <p:cNvSpPr/>
            <p:nvPr/>
          </p:nvSpPr>
          <p:spPr>
            <a:xfrm>
              <a:off x="2476754" y="4043298"/>
              <a:ext cx="22860" cy="46355"/>
            </a:xfrm>
            <a:custGeom>
              <a:avLst/>
              <a:gdLst/>
              <a:ahLst/>
              <a:cxnLst/>
              <a:rect l="l" t="t" r="r" b="b"/>
              <a:pathLst>
                <a:path w="22860" h="46354">
                  <a:moveTo>
                    <a:pt x="0" y="46355"/>
                  </a:moveTo>
                  <a:lnTo>
                    <a:pt x="22367" y="9588"/>
                  </a:lnTo>
                  <a:lnTo>
                    <a:pt x="20980" y="3353"/>
                  </a:lnTo>
                  <a:lnTo>
                    <a:pt x="17652" y="0"/>
                  </a:lnTo>
                  <a:lnTo>
                    <a:pt x="17791" y="9919"/>
                  </a:lnTo>
                  <a:lnTo>
                    <a:pt x="15430" y="21066"/>
                  </a:lnTo>
                  <a:lnTo>
                    <a:pt x="10973" y="32093"/>
                  </a:lnTo>
                  <a:lnTo>
                    <a:pt x="4825" y="41656"/>
                  </a:lnTo>
                  <a:lnTo>
                    <a:pt x="3175" y="43561"/>
                  </a:lnTo>
                  <a:lnTo>
                    <a:pt x="1650" y="45084"/>
                  </a:lnTo>
                  <a:lnTo>
                    <a:pt x="0" y="46355"/>
                  </a:lnTo>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6" name="object 106"/>
            <p:cNvPicPr/>
            <p:nvPr/>
          </p:nvPicPr>
          <p:blipFill>
            <a:blip r:embed="rId47" cstate="email">
              <a:extLst>
                <a:ext uri="{28A0092B-C50C-407E-A947-70E740481C1C}">
                  <a14:useLocalDpi xmlns:a14="http://schemas.microsoft.com/office/drawing/2010/main"/>
                </a:ext>
              </a:extLst>
            </a:blip>
            <a:stretch>
              <a:fillRect/>
            </a:stretch>
          </p:blipFill>
          <p:spPr>
            <a:xfrm>
              <a:off x="2435352" y="4017289"/>
              <a:ext cx="125730" cy="150088"/>
            </a:xfrm>
            <a:prstGeom prst="rect">
              <a:avLst/>
            </a:prstGeom>
          </p:spPr>
        </p:pic>
        <p:sp>
          <p:nvSpPr>
            <p:cNvPr id="107" name="object 107"/>
            <p:cNvSpPr/>
            <p:nvPr/>
          </p:nvSpPr>
          <p:spPr>
            <a:xfrm>
              <a:off x="2489580" y="4047616"/>
              <a:ext cx="22860" cy="46990"/>
            </a:xfrm>
            <a:custGeom>
              <a:avLst/>
              <a:gdLst/>
              <a:ahLst/>
              <a:cxnLst/>
              <a:rect l="l" t="t" r="r" b="b"/>
              <a:pathLst>
                <a:path w="22860" h="46989">
                  <a:moveTo>
                    <a:pt x="17906" y="0"/>
                  </a:moveTo>
                  <a:lnTo>
                    <a:pt x="4825" y="42036"/>
                  </a:lnTo>
                  <a:lnTo>
                    <a:pt x="0" y="46989"/>
                  </a:lnTo>
                  <a:lnTo>
                    <a:pt x="4657" y="46666"/>
                  </a:lnTo>
                  <a:lnTo>
                    <a:pt x="22494" y="9667"/>
                  </a:lnTo>
                  <a:lnTo>
                    <a:pt x="21159" y="3375"/>
                  </a:lnTo>
                  <a:lnTo>
                    <a:pt x="17906"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object 108"/>
            <p:cNvSpPr/>
            <p:nvPr/>
          </p:nvSpPr>
          <p:spPr>
            <a:xfrm>
              <a:off x="2489580" y="4047616"/>
              <a:ext cx="22860" cy="46990"/>
            </a:xfrm>
            <a:custGeom>
              <a:avLst/>
              <a:gdLst/>
              <a:ahLst/>
              <a:cxnLst/>
              <a:rect l="l" t="t" r="r" b="b"/>
              <a:pathLst>
                <a:path w="22860" h="46989">
                  <a:moveTo>
                    <a:pt x="0" y="46989"/>
                  </a:moveTo>
                  <a:lnTo>
                    <a:pt x="22494" y="9667"/>
                  </a:lnTo>
                  <a:lnTo>
                    <a:pt x="21159" y="3375"/>
                  </a:lnTo>
                  <a:lnTo>
                    <a:pt x="17906" y="0"/>
                  </a:lnTo>
                  <a:lnTo>
                    <a:pt x="17952" y="10015"/>
                  </a:lnTo>
                  <a:lnTo>
                    <a:pt x="15509" y="21256"/>
                  </a:lnTo>
                  <a:lnTo>
                    <a:pt x="10995" y="32379"/>
                  </a:lnTo>
                  <a:lnTo>
                    <a:pt x="4825" y="42036"/>
                  </a:lnTo>
                  <a:lnTo>
                    <a:pt x="3175" y="44068"/>
                  </a:lnTo>
                  <a:lnTo>
                    <a:pt x="1524" y="45719"/>
                  </a:lnTo>
                  <a:lnTo>
                    <a:pt x="0" y="46989"/>
                  </a:lnTo>
                </a:path>
              </a:pathLst>
            </a:custGeom>
            <a:ln w="9524">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9" name="object 109"/>
            <p:cNvPicPr/>
            <p:nvPr/>
          </p:nvPicPr>
          <p:blipFill>
            <a:blip r:embed="rId48" cstate="email">
              <a:extLst>
                <a:ext uri="{28A0092B-C50C-407E-A947-70E740481C1C}">
                  <a14:useLocalDpi xmlns:a14="http://schemas.microsoft.com/office/drawing/2010/main"/>
                </a:ext>
              </a:extLst>
            </a:blip>
            <a:stretch>
              <a:fillRect/>
            </a:stretch>
          </p:blipFill>
          <p:spPr>
            <a:xfrm>
              <a:off x="2447544" y="4020286"/>
              <a:ext cx="125730" cy="147091"/>
            </a:xfrm>
            <a:prstGeom prst="rect">
              <a:avLst/>
            </a:prstGeom>
          </p:spPr>
        </p:pic>
        <p:sp>
          <p:nvSpPr>
            <p:cNvPr id="110" name="object 110"/>
            <p:cNvSpPr/>
            <p:nvPr/>
          </p:nvSpPr>
          <p:spPr>
            <a:xfrm>
              <a:off x="2503169" y="4050664"/>
              <a:ext cx="22860" cy="46355"/>
            </a:xfrm>
            <a:custGeom>
              <a:avLst/>
              <a:gdLst/>
              <a:ahLst/>
              <a:cxnLst/>
              <a:rect l="l" t="t" r="r" b="b"/>
              <a:pathLst>
                <a:path w="22860" h="46354">
                  <a:moveTo>
                    <a:pt x="17780" y="0"/>
                  </a:moveTo>
                  <a:lnTo>
                    <a:pt x="4825" y="41529"/>
                  </a:lnTo>
                  <a:lnTo>
                    <a:pt x="0" y="46355"/>
                  </a:lnTo>
                  <a:lnTo>
                    <a:pt x="4728" y="46053"/>
                  </a:lnTo>
                  <a:lnTo>
                    <a:pt x="22431" y="9525"/>
                  </a:lnTo>
                  <a:lnTo>
                    <a:pt x="21052" y="3333"/>
                  </a:lnTo>
                  <a:lnTo>
                    <a:pt x="17780" y="0"/>
                  </a:lnTo>
                  <a:close/>
                </a:path>
              </a:pathLst>
            </a:custGeom>
            <a:solidFill>
              <a:srgbClr val="46ECFF"/>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object 111"/>
            <p:cNvSpPr/>
            <p:nvPr/>
          </p:nvSpPr>
          <p:spPr>
            <a:xfrm>
              <a:off x="2503169" y="4050664"/>
              <a:ext cx="22860" cy="46355"/>
            </a:xfrm>
            <a:custGeom>
              <a:avLst/>
              <a:gdLst/>
              <a:ahLst/>
              <a:cxnLst/>
              <a:rect l="l" t="t" r="r" b="b"/>
              <a:pathLst>
                <a:path w="22860" h="46354">
                  <a:moveTo>
                    <a:pt x="0" y="46355"/>
                  </a:moveTo>
                  <a:lnTo>
                    <a:pt x="22431" y="9525"/>
                  </a:lnTo>
                  <a:lnTo>
                    <a:pt x="21052" y="3333"/>
                  </a:lnTo>
                  <a:lnTo>
                    <a:pt x="17780" y="0"/>
                  </a:lnTo>
                  <a:lnTo>
                    <a:pt x="17899" y="9846"/>
                  </a:lnTo>
                  <a:lnTo>
                    <a:pt x="15493" y="20955"/>
                  </a:lnTo>
                  <a:lnTo>
                    <a:pt x="10993" y="31968"/>
                  </a:lnTo>
                  <a:lnTo>
                    <a:pt x="4825" y="41529"/>
                  </a:lnTo>
                  <a:lnTo>
                    <a:pt x="3302" y="43434"/>
                  </a:lnTo>
                  <a:lnTo>
                    <a:pt x="1650" y="45085"/>
                  </a:lnTo>
                  <a:lnTo>
                    <a:pt x="0" y="46355"/>
                  </a:lnTo>
                </a:path>
              </a:pathLst>
            </a:custGeom>
            <a:ln w="952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object 112"/>
            <p:cNvPicPr/>
            <p:nvPr/>
          </p:nvPicPr>
          <p:blipFill>
            <a:blip r:embed="rId49" cstate="email">
              <a:extLst>
                <a:ext uri="{28A0092B-C50C-407E-A947-70E740481C1C}">
                  <a14:useLocalDpi xmlns:a14="http://schemas.microsoft.com/office/drawing/2010/main"/>
                </a:ext>
              </a:extLst>
            </a:blip>
            <a:stretch>
              <a:fillRect/>
            </a:stretch>
          </p:blipFill>
          <p:spPr>
            <a:xfrm>
              <a:off x="2292096" y="3895344"/>
              <a:ext cx="219456" cy="195072"/>
            </a:xfrm>
            <a:prstGeom prst="rect">
              <a:avLst/>
            </a:prstGeom>
          </p:spPr>
        </p:pic>
        <p:sp>
          <p:nvSpPr>
            <p:cNvPr id="113" name="object 113"/>
            <p:cNvSpPr/>
            <p:nvPr/>
          </p:nvSpPr>
          <p:spPr>
            <a:xfrm>
              <a:off x="2219229" y="3669664"/>
              <a:ext cx="146685" cy="217170"/>
            </a:xfrm>
            <a:custGeom>
              <a:avLst/>
              <a:gdLst/>
              <a:ahLst/>
              <a:cxnLst/>
              <a:rect l="l" t="t" r="r" b="b"/>
              <a:pathLst>
                <a:path w="146685" h="217170">
                  <a:moveTo>
                    <a:pt x="45304" y="116385"/>
                  </a:moveTo>
                  <a:lnTo>
                    <a:pt x="38957" y="141097"/>
                  </a:lnTo>
                  <a:lnTo>
                    <a:pt x="36798" y="149606"/>
                  </a:lnTo>
                  <a:lnTo>
                    <a:pt x="35096" y="150592"/>
                  </a:lnTo>
                  <a:lnTo>
                    <a:pt x="103981" y="216916"/>
                  </a:lnTo>
                  <a:lnTo>
                    <a:pt x="110657" y="190881"/>
                  </a:lnTo>
                  <a:lnTo>
                    <a:pt x="80105" y="190881"/>
                  </a:lnTo>
                  <a:lnTo>
                    <a:pt x="64031" y="134394"/>
                  </a:lnTo>
                  <a:lnTo>
                    <a:pt x="45304" y="116385"/>
                  </a:lnTo>
                  <a:close/>
                </a:path>
                <a:path w="146685" h="217170">
                  <a:moveTo>
                    <a:pt x="64031" y="134394"/>
                  </a:moveTo>
                  <a:lnTo>
                    <a:pt x="80105" y="190881"/>
                  </a:lnTo>
                  <a:lnTo>
                    <a:pt x="109240" y="182626"/>
                  </a:lnTo>
                  <a:lnTo>
                    <a:pt x="79978" y="182626"/>
                  </a:lnTo>
                  <a:lnTo>
                    <a:pt x="86753" y="156245"/>
                  </a:lnTo>
                  <a:lnTo>
                    <a:pt x="64031" y="134394"/>
                  </a:lnTo>
                  <a:close/>
                </a:path>
                <a:path w="146685" h="217170">
                  <a:moveTo>
                    <a:pt x="101063" y="100530"/>
                  </a:moveTo>
                  <a:lnTo>
                    <a:pt x="94571" y="125806"/>
                  </a:lnTo>
                  <a:lnTo>
                    <a:pt x="110585" y="182245"/>
                  </a:lnTo>
                  <a:lnTo>
                    <a:pt x="80105" y="190881"/>
                  </a:lnTo>
                  <a:lnTo>
                    <a:pt x="110657" y="190881"/>
                  </a:lnTo>
                  <a:lnTo>
                    <a:pt x="128260" y="122234"/>
                  </a:lnTo>
                  <a:lnTo>
                    <a:pt x="124753" y="121624"/>
                  </a:lnTo>
                  <a:lnTo>
                    <a:pt x="119475" y="118237"/>
                  </a:lnTo>
                  <a:lnTo>
                    <a:pt x="101063" y="100530"/>
                  </a:lnTo>
                  <a:close/>
                </a:path>
                <a:path w="146685" h="217170">
                  <a:moveTo>
                    <a:pt x="86753" y="156245"/>
                  </a:moveTo>
                  <a:lnTo>
                    <a:pt x="79978" y="182626"/>
                  </a:lnTo>
                  <a:lnTo>
                    <a:pt x="106394" y="175133"/>
                  </a:lnTo>
                  <a:lnTo>
                    <a:pt x="86753" y="156245"/>
                  </a:lnTo>
                  <a:close/>
                </a:path>
                <a:path w="146685" h="217170">
                  <a:moveTo>
                    <a:pt x="94571" y="125806"/>
                  </a:moveTo>
                  <a:lnTo>
                    <a:pt x="86753" y="156245"/>
                  </a:lnTo>
                  <a:lnTo>
                    <a:pt x="106394" y="175133"/>
                  </a:lnTo>
                  <a:lnTo>
                    <a:pt x="79978" y="182626"/>
                  </a:lnTo>
                  <a:lnTo>
                    <a:pt x="109240" y="182626"/>
                  </a:lnTo>
                  <a:lnTo>
                    <a:pt x="110585" y="182245"/>
                  </a:lnTo>
                  <a:lnTo>
                    <a:pt x="94571" y="125806"/>
                  </a:lnTo>
                  <a:close/>
                </a:path>
                <a:path w="146685" h="217170">
                  <a:moveTo>
                    <a:pt x="59613" y="60670"/>
                  </a:moveTo>
                  <a:lnTo>
                    <a:pt x="51757" y="91258"/>
                  </a:lnTo>
                  <a:lnTo>
                    <a:pt x="64031" y="134394"/>
                  </a:lnTo>
                  <a:lnTo>
                    <a:pt x="86753" y="156245"/>
                  </a:lnTo>
                  <a:lnTo>
                    <a:pt x="94571" y="125806"/>
                  </a:lnTo>
                  <a:lnTo>
                    <a:pt x="82272" y="82460"/>
                  </a:lnTo>
                  <a:lnTo>
                    <a:pt x="59613" y="60670"/>
                  </a:lnTo>
                  <a:close/>
                </a:path>
                <a:path w="146685" h="217170">
                  <a:moveTo>
                    <a:pt x="9972" y="126402"/>
                  </a:moveTo>
                  <a:lnTo>
                    <a:pt x="8223" y="133223"/>
                  </a:lnTo>
                  <a:lnTo>
                    <a:pt x="5937" y="141732"/>
                  </a:lnTo>
                  <a:lnTo>
                    <a:pt x="11144" y="150368"/>
                  </a:lnTo>
                  <a:lnTo>
                    <a:pt x="28035" y="154686"/>
                  </a:lnTo>
                  <a:lnTo>
                    <a:pt x="35096" y="150592"/>
                  </a:lnTo>
                  <a:lnTo>
                    <a:pt x="9972" y="126402"/>
                  </a:lnTo>
                  <a:close/>
                </a:path>
                <a:path w="146685" h="217170">
                  <a:moveTo>
                    <a:pt x="18101" y="94701"/>
                  </a:moveTo>
                  <a:lnTo>
                    <a:pt x="9972" y="126402"/>
                  </a:lnTo>
                  <a:lnTo>
                    <a:pt x="35096" y="150592"/>
                  </a:lnTo>
                  <a:lnTo>
                    <a:pt x="36798" y="149606"/>
                  </a:lnTo>
                  <a:lnTo>
                    <a:pt x="38957" y="141097"/>
                  </a:lnTo>
                  <a:lnTo>
                    <a:pt x="45304" y="116385"/>
                  </a:lnTo>
                  <a:lnTo>
                    <a:pt x="26892" y="98679"/>
                  </a:lnTo>
                  <a:lnTo>
                    <a:pt x="21558" y="95293"/>
                  </a:lnTo>
                  <a:lnTo>
                    <a:pt x="18101" y="94701"/>
                  </a:lnTo>
                  <a:close/>
                </a:path>
                <a:path w="146685" h="217170">
                  <a:moveTo>
                    <a:pt x="15557" y="94265"/>
                  </a:moveTo>
                  <a:lnTo>
                    <a:pt x="9604" y="95571"/>
                  </a:lnTo>
                  <a:lnTo>
                    <a:pt x="4413" y="99187"/>
                  </a:lnTo>
                  <a:lnTo>
                    <a:pt x="1027" y="104465"/>
                  </a:lnTo>
                  <a:lnTo>
                    <a:pt x="0" y="110458"/>
                  </a:lnTo>
                  <a:lnTo>
                    <a:pt x="1305" y="116403"/>
                  </a:lnTo>
                  <a:lnTo>
                    <a:pt x="4921" y="121539"/>
                  </a:lnTo>
                  <a:lnTo>
                    <a:pt x="9972" y="126402"/>
                  </a:lnTo>
                  <a:lnTo>
                    <a:pt x="18101" y="94701"/>
                  </a:lnTo>
                  <a:lnTo>
                    <a:pt x="15557" y="94265"/>
                  </a:lnTo>
                  <a:close/>
                </a:path>
                <a:path w="146685" h="217170">
                  <a:moveTo>
                    <a:pt x="136395" y="90513"/>
                  </a:moveTo>
                  <a:lnTo>
                    <a:pt x="128260" y="122234"/>
                  </a:lnTo>
                  <a:lnTo>
                    <a:pt x="130746" y="122666"/>
                  </a:lnTo>
                  <a:lnTo>
                    <a:pt x="136691" y="121398"/>
                  </a:lnTo>
                  <a:lnTo>
                    <a:pt x="141827" y="117856"/>
                  </a:lnTo>
                  <a:lnTo>
                    <a:pt x="145232" y="112522"/>
                  </a:lnTo>
                  <a:lnTo>
                    <a:pt x="146304" y="106521"/>
                  </a:lnTo>
                  <a:lnTo>
                    <a:pt x="145041" y="100568"/>
                  </a:lnTo>
                  <a:lnTo>
                    <a:pt x="141446" y="95377"/>
                  </a:lnTo>
                  <a:lnTo>
                    <a:pt x="136395" y="90513"/>
                  </a:lnTo>
                  <a:close/>
                </a:path>
                <a:path w="146685" h="217170">
                  <a:moveTo>
                    <a:pt x="111261" y="66314"/>
                  </a:moveTo>
                  <a:lnTo>
                    <a:pt x="109569" y="67310"/>
                  </a:lnTo>
                  <a:lnTo>
                    <a:pt x="107410" y="75818"/>
                  </a:lnTo>
                  <a:lnTo>
                    <a:pt x="101063" y="100530"/>
                  </a:lnTo>
                  <a:lnTo>
                    <a:pt x="119475" y="118237"/>
                  </a:lnTo>
                  <a:lnTo>
                    <a:pt x="124753" y="121624"/>
                  </a:lnTo>
                  <a:lnTo>
                    <a:pt x="128260" y="122234"/>
                  </a:lnTo>
                  <a:lnTo>
                    <a:pt x="136395" y="90513"/>
                  </a:lnTo>
                  <a:lnTo>
                    <a:pt x="111261" y="66314"/>
                  </a:lnTo>
                  <a:close/>
                </a:path>
                <a:path w="146685" h="217170">
                  <a:moveTo>
                    <a:pt x="42386" y="0"/>
                  </a:moveTo>
                  <a:lnTo>
                    <a:pt x="18101" y="94701"/>
                  </a:lnTo>
                  <a:lnTo>
                    <a:pt x="21558" y="95293"/>
                  </a:lnTo>
                  <a:lnTo>
                    <a:pt x="26892" y="98679"/>
                  </a:lnTo>
                  <a:lnTo>
                    <a:pt x="45304" y="116385"/>
                  </a:lnTo>
                  <a:lnTo>
                    <a:pt x="51757" y="91258"/>
                  </a:lnTo>
                  <a:lnTo>
                    <a:pt x="35655" y="34671"/>
                  </a:lnTo>
                  <a:lnTo>
                    <a:pt x="66262" y="26035"/>
                  </a:lnTo>
                  <a:lnTo>
                    <a:pt x="69426" y="26035"/>
                  </a:lnTo>
                  <a:lnTo>
                    <a:pt x="42386" y="0"/>
                  </a:lnTo>
                  <a:close/>
                </a:path>
                <a:path w="146685" h="217170">
                  <a:moveTo>
                    <a:pt x="69426" y="26035"/>
                  </a:moveTo>
                  <a:lnTo>
                    <a:pt x="66262" y="26035"/>
                  </a:lnTo>
                  <a:lnTo>
                    <a:pt x="82272" y="82460"/>
                  </a:lnTo>
                  <a:lnTo>
                    <a:pt x="101063" y="100530"/>
                  </a:lnTo>
                  <a:lnTo>
                    <a:pt x="107410" y="75818"/>
                  </a:lnTo>
                  <a:lnTo>
                    <a:pt x="109569" y="67310"/>
                  </a:lnTo>
                  <a:lnTo>
                    <a:pt x="111261" y="66314"/>
                  </a:lnTo>
                  <a:lnTo>
                    <a:pt x="69426" y="26035"/>
                  </a:lnTo>
                  <a:close/>
                </a:path>
                <a:path w="146685" h="217170">
                  <a:moveTo>
                    <a:pt x="66262" y="26035"/>
                  </a:moveTo>
                  <a:lnTo>
                    <a:pt x="35655" y="34671"/>
                  </a:lnTo>
                  <a:lnTo>
                    <a:pt x="51757" y="91258"/>
                  </a:lnTo>
                  <a:lnTo>
                    <a:pt x="59613" y="60670"/>
                  </a:lnTo>
                  <a:lnTo>
                    <a:pt x="39973" y="41783"/>
                  </a:lnTo>
                  <a:lnTo>
                    <a:pt x="66389" y="34290"/>
                  </a:lnTo>
                  <a:lnTo>
                    <a:pt x="68604" y="34290"/>
                  </a:lnTo>
                  <a:lnTo>
                    <a:pt x="66262" y="26035"/>
                  </a:lnTo>
                  <a:close/>
                </a:path>
                <a:path w="146685" h="217170">
                  <a:moveTo>
                    <a:pt x="118205" y="62230"/>
                  </a:moveTo>
                  <a:lnTo>
                    <a:pt x="111261" y="66314"/>
                  </a:lnTo>
                  <a:lnTo>
                    <a:pt x="136395" y="90513"/>
                  </a:lnTo>
                  <a:lnTo>
                    <a:pt x="140303" y="75311"/>
                  </a:lnTo>
                  <a:lnTo>
                    <a:pt x="135223" y="66548"/>
                  </a:lnTo>
                  <a:lnTo>
                    <a:pt x="118205" y="62230"/>
                  </a:lnTo>
                  <a:close/>
                </a:path>
                <a:path w="146685" h="217170">
                  <a:moveTo>
                    <a:pt x="68604" y="34290"/>
                  </a:moveTo>
                  <a:lnTo>
                    <a:pt x="66389" y="34290"/>
                  </a:lnTo>
                  <a:lnTo>
                    <a:pt x="59613" y="60670"/>
                  </a:lnTo>
                  <a:lnTo>
                    <a:pt x="82272" y="82460"/>
                  </a:lnTo>
                  <a:lnTo>
                    <a:pt x="68604" y="34290"/>
                  </a:lnTo>
                  <a:close/>
                </a:path>
                <a:path w="146685" h="217170">
                  <a:moveTo>
                    <a:pt x="66389" y="34290"/>
                  </a:moveTo>
                  <a:lnTo>
                    <a:pt x="39973" y="41783"/>
                  </a:lnTo>
                  <a:lnTo>
                    <a:pt x="59613" y="60670"/>
                  </a:lnTo>
                  <a:lnTo>
                    <a:pt x="66389" y="34290"/>
                  </a:lnTo>
                  <a:close/>
                </a:path>
              </a:pathLst>
            </a:custGeom>
            <a:solidFill>
              <a:srgbClr val="000066"/>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 name="object 114"/>
          <p:cNvSpPr txBox="1"/>
          <p:nvPr/>
        </p:nvSpPr>
        <p:spPr>
          <a:xfrm>
            <a:off x="2093480" y="4502391"/>
            <a:ext cx="805180" cy="227626"/>
          </a:xfrm>
          <a:prstGeom prst="rect">
            <a:avLst/>
          </a:prstGeom>
        </p:spPr>
        <p:txBody>
          <a:bodyPr vert="horz" wrap="square" lIns="0" tIns="12065" rIns="0" bIns="0" rtlCol="0">
            <a:spAutoFit/>
          </a:bodyPr>
          <a:lstStyle/>
          <a:p>
            <a:pPr marL="12700" marR="5080" lvl="0" indent="85089" algn="l" defTabSz="457189" rtl="0" eaLnBrk="1" fontAlgn="auto" latinLnBrk="0" hangingPunct="1">
              <a:lnSpc>
                <a:spcPct val="100000"/>
              </a:lnSpc>
              <a:spcBef>
                <a:spcPts val="95"/>
              </a:spcBef>
              <a:spcAft>
                <a:spcPts val="0"/>
              </a:spcAft>
              <a:buClrTx/>
              <a:buSzTx/>
              <a:buFontTx/>
              <a:buNone/>
              <a:tabLst/>
              <a:defRPr/>
            </a:pP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Lymphocyte B </a:t>
            </a:r>
            <a:r>
              <a:rPr kumimoji="0" sz="7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dirigé contre</a:t>
            </a:r>
            <a:r>
              <a:rPr kumimoji="0" sz="700" b="1" i="0" u="none" strike="noStrike" kern="1200" cap="none" spc="-25"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la</a:t>
            </a:r>
            <a:r>
              <a:rPr kumimoji="0" sz="7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gE</a:t>
            </a:r>
            <a:endParaRPr kumimoji="0" sz="7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115" name="object 115"/>
          <p:cNvSpPr txBox="1"/>
          <p:nvPr/>
        </p:nvSpPr>
        <p:spPr>
          <a:xfrm>
            <a:off x="2544432" y="3679179"/>
            <a:ext cx="915035" cy="227626"/>
          </a:xfrm>
          <a:prstGeom prst="rect">
            <a:avLst/>
          </a:prstGeom>
        </p:spPr>
        <p:txBody>
          <a:bodyPr vert="horz" wrap="square" lIns="0" tIns="12065" rIns="0" bIns="0" rtlCol="0">
            <a:spAutoFit/>
          </a:bodyPr>
          <a:lstStyle/>
          <a:p>
            <a:pPr marL="68578" marR="30479" lvl="0" indent="-30479" algn="l" defTabSz="457189" rtl="0" eaLnBrk="1" fontAlgn="auto" latinLnBrk="0" hangingPunct="1">
              <a:lnSpc>
                <a:spcPct val="100000"/>
              </a:lnSpc>
              <a:spcBef>
                <a:spcPts val="95"/>
              </a:spcBef>
              <a:spcAft>
                <a:spcPts val="0"/>
              </a:spcAft>
              <a:buClrTx/>
              <a:buSzTx/>
              <a:buFontTx/>
              <a:buNone/>
              <a:tabLst/>
              <a:defRPr/>
            </a:pP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Lymphocyte</a:t>
            </a:r>
            <a:r>
              <a:rPr kumimoji="0" sz="700" b="1" i="0" u="none" strike="noStrike" kern="1200" cap="none" spc="-31"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T</a:t>
            </a:r>
            <a:r>
              <a:rPr kumimoji="0" sz="700" b="1" i="0" u="none" strike="noStrike" kern="1200" cap="none" spc="-20"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CD4</a:t>
            </a:r>
            <a:r>
              <a:rPr kumimoji="0" sz="675" b="1" i="0" u="none" strike="noStrike" kern="1200" cap="none" spc="-7" normalizeH="0" baseline="24691" noProof="0">
                <a:ln>
                  <a:noFill/>
                </a:ln>
                <a:effectLst/>
                <a:uLnTx/>
                <a:uFillTx/>
                <a:latin typeface="Calibri" panose="020F0502020204030204" pitchFamily="34" charset="0"/>
                <a:ea typeface="+mn-ea"/>
                <a:cs typeface="Calibri" panose="020F0502020204030204" pitchFamily="34" charset="0"/>
              </a:rPr>
              <a:t>+ </a:t>
            </a:r>
            <a:r>
              <a:rPr kumimoji="0" sz="675" b="1" i="0" u="none" strike="noStrike" kern="1200" cap="none" spc="-165" normalizeH="0" baseline="24691"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err="1">
                <a:ln>
                  <a:noFill/>
                </a:ln>
                <a:effectLst/>
                <a:uLnTx/>
                <a:uFillTx/>
                <a:latin typeface="Calibri" panose="020F0502020204030204" pitchFamily="34" charset="0"/>
                <a:ea typeface="+mn-ea"/>
                <a:cs typeface="Calibri" panose="020F0502020204030204" pitchFamily="34" charset="0"/>
              </a:rPr>
              <a:t>dirigé</a:t>
            </a:r>
            <a:r>
              <a:rPr kumimoji="0" sz="7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err="1">
                <a:ln>
                  <a:noFill/>
                </a:ln>
                <a:effectLst/>
                <a:uLnTx/>
                <a:uFillTx/>
                <a:latin typeface="Calibri" panose="020F0502020204030204" pitchFamily="34" charset="0"/>
                <a:ea typeface="+mn-ea"/>
                <a:cs typeface="Calibri" panose="020F0502020204030204" pitchFamily="34" charset="0"/>
              </a:rPr>
              <a:t>contre</a:t>
            </a:r>
            <a:r>
              <a:rPr kumimoji="0" sz="700" b="1" i="0" u="none" strike="noStrike" kern="1200" cap="none" spc="-20"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la</a:t>
            </a:r>
            <a:r>
              <a:rPr kumimoji="0" sz="7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 </a:t>
            </a:r>
            <a:r>
              <a:rPr kumimoji="0" sz="700" b="1"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gE</a:t>
            </a:r>
            <a:endParaRPr kumimoji="0" sz="7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116" name="object 116"/>
          <p:cNvSpPr txBox="1"/>
          <p:nvPr/>
        </p:nvSpPr>
        <p:spPr>
          <a:xfrm>
            <a:off x="3561142" y="3092921"/>
            <a:ext cx="1462793" cy="412292"/>
          </a:xfrm>
          <a:prstGeom prst="rect">
            <a:avLst/>
          </a:prstGeom>
        </p:spPr>
        <p:txBody>
          <a:bodyPr vert="horz" wrap="square" lIns="0" tIns="12065" rIns="0" bIns="0" rtlCol="0">
            <a:spAutoFit/>
          </a:bodyPr>
          <a:lstStyle/>
          <a:p>
            <a:pPr marL="12700" marR="0" lvl="0" indent="0" algn="ctr" defTabSz="457189" rtl="0" eaLnBrk="1" fontAlgn="auto" latinLnBrk="0" hangingPunct="1">
              <a:lnSpc>
                <a:spcPct val="100000"/>
              </a:lnSpc>
              <a:spcBef>
                <a:spcPts val="95"/>
              </a:spcBef>
              <a:spcAft>
                <a:spcPts val="0"/>
              </a:spcAft>
              <a:buClrTx/>
              <a:buSzTx/>
              <a:buFontTx/>
              <a:buNone/>
              <a:tabLst/>
              <a:defRPr/>
            </a:pPr>
            <a:r>
              <a:rPr kumimoji="0" lang="fr-CA" sz="1300" b="1" i="0" u="none" strike="noStrike" kern="1200" cap="none" spc="-11" normalizeH="0" baseline="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Système</a:t>
            </a:r>
            <a:r>
              <a:rPr kumimoji="0" lang="fr-CA" sz="1300" b="1" i="0" u="none" strike="noStrike" kern="1200" cap="none" spc="0" normalizeH="0" baseline="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br>
              <a:rPr kumimoji="0" lang="fr-CA" sz="1300" b="1" i="0" u="none" strike="noStrike" kern="1200" cap="none" spc="0" normalizeH="0" baseline="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br>
            <a:r>
              <a:rPr kumimoji="0" lang="fr-CA" sz="1300" b="1" i="0" u="none" strike="noStrike" kern="1200" cap="none" spc="-5" normalizeH="0" baseline="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circulatoire ou tissus</a:t>
            </a:r>
            <a:endParaRPr kumimoji="0" lang="fr-CA" sz="1300" b="0" i="0" u="none" strike="noStrike" kern="1200" cap="none" spc="0" normalizeH="0" baseline="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grpSp>
        <p:nvGrpSpPr>
          <p:cNvPr id="118" name="object 118"/>
          <p:cNvGrpSpPr/>
          <p:nvPr/>
        </p:nvGrpSpPr>
        <p:grpSpPr>
          <a:xfrm>
            <a:off x="3588578" y="3577959"/>
            <a:ext cx="986155" cy="1430655"/>
            <a:chOff x="3015488" y="2951980"/>
            <a:chExt cx="986155" cy="1430655"/>
          </a:xfrm>
        </p:grpSpPr>
        <p:pic>
          <p:nvPicPr>
            <p:cNvPr id="119" name="object 119"/>
            <p:cNvPicPr/>
            <p:nvPr/>
          </p:nvPicPr>
          <p:blipFill>
            <a:blip r:embed="rId50" cstate="email">
              <a:extLst>
                <a:ext uri="{28A0092B-C50C-407E-A947-70E740481C1C}">
                  <a14:useLocalDpi xmlns:a14="http://schemas.microsoft.com/office/drawing/2010/main"/>
                </a:ext>
              </a:extLst>
            </a:blip>
            <a:stretch>
              <a:fillRect/>
            </a:stretch>
          </p:blipFill>
          <p:spPr>
            <a:xfrm>
              <a:off x="3421362" y="2951980"/>
              <a:ext cx="579916" cy="1430288"/>
            </a:xfrm>
            <a:prstGeom prst="rect">
              <a:avLst/>
            </a:prstGeom>
          </p:spPr>
        </p:pic>
        <p:pic>
          <p:nvPicPr>
            <p:cNvPr id="120" name="object 120"/>
            <p:cNvPicPr/>
            <p:nvPr/>
          </p:nvPicPr>
          <p:blipFill>
            <a:blip r:embed="rId51" cstate="email">
              <a:extLst>
                <a:ext uri="{28A0092B-C50C-407E-A947-70E740481C1C}">
                  <a14:useLocalDpi xmlns:a14="http://schemas.microsoft.com/office/drawing/2010/main"/>
                </a:ext>
              </a:extLst>
            </a:blip>
            <a:stretch>
              <a:fillRect/>
            </a:stretch>
          </p:blipFill>
          <p:spPr>
            <a:xfrm>
              <a:off x="3457956" y="2970276"/>
              <a:ext cx="509016" cy="1356360"/>
            </a:xfrm>
            <a:prstGeom prst="rect">
              <a:avLst/>
            </a:prstGeom>
          </p:spPr>
        </p:pic>
        <p:sp>
          <p:nvSpPr>
            <p:cNvPr id="121" name="object 121"/>
            <p:cNvSpPr/>
            <p:nvPr/>
          </p:nvSpPr>
          <p:spPr>
            <a:xfrm>
              <a:off x="3457956" y="2970276"/>
              <a:ext cx="509270" cy="1356360"/>
            </a:xfrm>
            <a:custGeom>
              <a:avLst/>
              <a:gdLst/>
              <a:ahLst/>
              <a:cxnLst/>
              <a:rect l="l" t="t" r="r" b="b"/>
              <a:pathLst>
                <a:path w="509270" h="1356360">
                  <a:moveTo>
                    <a:pt x="509016" y="226060"/>
                  </a:moveTo>
                  <a:lnTo>
                    <a:pt x="503846" y="271616"/>
                  </a:lnTo>
                  <a:lnTo>
                    <a:pt x="489019" y="314049"/>
                  </a:lnTo>
                  <a:lnTo>
                    <a:pt x="465557" y="352448"/>
                  </a:lnTo>
                  <a:lnTo>
                    <a:pt x="434482" y="385905"/>
                  </a:lnTo>
                  <a:lnTo>
                    <a:pt x="396818" y="413510"/>
                  </a:lnTo>
                  <a:lnTo>
                    <a:pt x="353585" y="434353"/>
                  </a:lnTo>
                  <a:lnTo>
                    <a:pt x="305808" y="447526"/>
                  </a:lnTo>
                  <a:lnTo>
                    <a:pt x="254508" y="452120"/>
                  </a:lnTo>
                  <a:lnTo>
                    <a:pt x="203207" y="447526"/>
                  </a:lnTo>
                  <a:lnTo>
                    <a:pt x="155430" y="434353"/>
                  </a:lnTo>
                  <a:lnTo>
                    <a:pt x="112197" y="413510"/>
                  </a:lnTo>
                  <a:lnTo>
                    <a:pt x="74533" y="385905"/>
                  </a:lnTo>
                  <a:lnTo>
                    <a:pt x="43458" y="352448"/>
                  </a:lnTo>
                  <a:lnTo>
                    <a:pt x="19996" y="314049"/>
                  </a:lnTo>
                  <a:lnTo>
                    <a:pt x="5169" y="271616"/>
                  </a:lnTo>
                  <a:lnTo>
                    <a:pt x="0" y="226060"/>
                  </a:lnTo>
                </a:path>
                <a:path w="509270" h="1356360">
                  <a:moveTo>
                    <a:pt x="0" y="1130300"/>
                  </a:moveTo>
                  <a:lnTo>
                    <a:pt x="0" y="226060"/>
                  </a:lnTo>
                  <a:lnTo>
                    <a:pt x="5169" y="180503"/>
                  </a:lnTo>
                  <a:lnTo>
                    <a:pt x="19996" y="138070"/>
                  </a:lnTo>
                  <a:lnTo>
                    <a:pt x="43458" y="99671"/>
                  </a:lnTo>
                  <a:lnTo>
                    <a:pt x="74533" y="66214"/>
                  </a:lnTo>
                  <a:lnTo>
                    <a:pt x="112197" y="38609"/>
                  </a:lnTo>
                  <a:lnTo>
                    <a:pt x="155430" y="17766"/>
                  </a:lnTo>
                  <a:lnTo>
                    <a:pt x="203207" y="4593"/>
                  </a:lnTo>
                  <a:lnTo>
                    <a:pt x="254508" y="0"/>
                  </a:lnTo>
                  <a:lnTo>
                    <a:pt x="305808" y="4593"/>
                  </a:lnTo>
                  <a:lnTo>
                    <a:pt x="353585" y="17766"/>
                  </a:lnTo>
                  <a:lnTo>
                    <a:pt x="396818" y="38609"/>
                  </a:lnTo>
                  <a:lnTo>
                    <a:pt x="434482" y="66214"/>
                  </a:lnTo>
                  <a:lnTo>
                    <a:pt x="465557" y="99671"/>
                  </a:lnTo>
                  <a:lnTo>
                    <a:pt x="489019" y="138070"/>
                  </a:lnTo>
                  <a:lnTo>
                    <a:pt x="503846" y="180503"/>
                  </a:lnTo>
                  <a:lnTo>
                    <a:pt x="509016" y="226060"/>
                  </a:lnTo>
                  <a:lnTo>
                    <a:pt x="509016" y="1130300"/>
                  </a:lnTo>
                  <a:lnTo>
                    <a:pt x="503846" y="1175856"/>
                  </a:lnTo>
                  <a:lnTo>
                    <a:pt x="489019" y="1218289"/>
                  </a:lnTo>
                  <a:lnTo>
                    <a:pt x="465557" y="1256688"/>
                  </a:lnTo>
                  <a:lnTo>
                    <a:pt x="434482" y="1290145"/>
                  </a:lnTo>
                  <a:lnTo>
                    <a:pt x="396818" y="1317750"/>
                  </a:lnTo>
                  <a:lnTo>
                    <a:pt x="353585" y="1338593"/>
                  </a:lnTo>
                  <a:lnTo>
                    <a:pt x="305808" y="1351766"/>
                  </a:lnTo>
                  <a:lnTo>
                    <a:pt x="254508" y="1356360"/>
                  </a:lnTo>
                  <a:lnTo>
                    <a:pt x="203207" y="1351766"/>
                  </a:lnTo>
                  <a:lnTo>
                    <a:pt x="155430" y="1338593"/>
                  </a:lnTo>
                  <a:lnTo>
                    <a:pt x="112197" y="1317750"/>
                  </a:lnTo>
                  <a:lnTo>
                    <a:pt x="74533" y="1290145"/>
                  </a:lnTo>
                  <a:lnTo>
                    <a:pt x="43458" y="1256688"/>
                  </a:lnTo>
                  <a:lnTo>
                    <a:pt x="19996" y="1218289"/>
                  </a:lnTo>
                  <a:lnTo>
                    <a:pt x="5169" y="1175856"/>
                  </a:lnTo>
                  <a:lnTo>
                    <a:pt x="0" y="1130300"/>
                  </a:lnTo>
                  <a:close/>
                </a:path>
              </a:pathLst>
            </a:custGeom>
            <a:ln w="9525">
              <a:solidFill>
                <a:srgbClr val="B1B1B1"/>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object 122"/>
            <p:cNvSpPr/>
            <p:nvPr/>
          </p:nvSpPr>
          <p:spPr>
            <a:xfrm>
              <a:off x="3620262" y="3269488"/>
              <a:ext cx="15875" cy="8255"/>
            </a:xfrm>
            <a:custGeom>
              <a:avLst/>
              <a:gdLst/>
              <a:ahLst/>
              <a:cxnLst/>
              <a:rect l="l" t="t" r="r" b="b"/>
              <a:pathLst>
                <a:path w="15875" h="8254">
                  <a:moveTo>
                    <a:pt x="15239" y="0"/>
                  </a:moveTo>
                  <a:lnTo>
                    <a:pt x="15239" y="1142"/>
                  </a:lnTo>
                  <a:lnTo>
                    <a:pt x="15621" y="2286"/>
                  </a:lnTo>
                  <a:lnTo>
                    <a:pt x="15366" y="3301"/>
                  </a:lnTo>
                  <a:lnTo>
                    <a:pt x="15239" y="3556"/>
                  </a:lnTo>
                  <a:lnTo>
                    <a:pt x="14604" y="3428"/>
                  </a:lnTo>
                  <a:lnTo>
                    <a:pt x="14097" y="3048"/>
                  </a:lnTo>
                  <a:lnTo>
                    <a:pt x="13970" y="2539"/>
                  </a:lnTo>
                  <a:lnTo>
                    <a:pt x="13715" y="2159"/>
                  </a:lnTo>
                  <a:lnTo>
                    <a:pt x="13462" y="1650"/>
                  </a:lnTo>
                  <a:lnTo>
                    <a:pt x="12826" y="1142"/>
                  </a:lnTo>
                  <a:lnTo>
                    <a:pt x="11811" y="888"/>
                  </a:lnTo>
                  <a:lnTo>
                    <a:pt x="11302" y="762"/>
                  </a:lnTo>
                  <a:lnTo>
                    <a:pt x="10160" y="635"/>
                  </a:lnTo>
                  <a:lnTo>
                    <a:pt x="10033" y="888"/>
                  </a:lnTo>
                  <a:lnTo>
                    <a:pt x="9778" y="1142"/>
                  </a:lnTo>
                  <a:lnTo>
                    <a:pt x="9905" y="1270"/>
                  </a:lnTo>
                  <a:lnTo>
                    <a:pt x="10033" y="1650"/>
                  </a:lnTo>
                  <a:lnTo>
                    <a:pt x="10667" y="2412"/>
                  </a:lnTo>
                  <a:lnTo>
                    <a:pt x="10922" y="2539"/>
                  </a:lnTo>
                  <a:lnTo>
                    <a:pt x="11302" y="2666"/>
                  </a:lnTo>
                  <a:lnTo>
                    <a:pt x="11557" y="2921"/>
                  </a:lnTo>
                  <a:lnTo>
                    <a:pt x="11684" y="3175"/>
                  </a:lnTo>
                  <a:lnTo>
                    <a:pt x="11937" y="3428"/>
                  </a:lnTo>
                  <a:lnTo>
                    <a:pt x="12064" y="3556"/>
                  </a:lnTo>
                  <a:lnTo>
                    <a:pt x="12318" y="3683"/>
                  </a:lnTo>
                  <a:lnTo>
                    <a:pt x="12573" y="3937"/>
                  </a:lnTo>
                  <a:lnTo>
                    <a:pt x="12446" y="4317"/>
                  </a:lnTo>
                  <a:lnTo>
                    <a:pt x="12700" y="4825"/>
                  </a:lnTo>
                  <a:lnTo>
                    <a:pt x="12446" y="5079"/>
                  </a:lnTo>
                  <a:lnTo>
                    <a:pt x="10540" y="5079"/>
                  </a:lnTo>
                  <a:lnTo>
                    <a:pt x="10160" y="4825"/>
                  </a:lnTo>
                  <a:lnTo>
                    <a:pt x="10160" y="4572"/>
                  </a:lnTo>
                  <a:lnTo>
                    <a:pt x="9651" y="4317"/>
                  </a:lnTo>
                  <a:lnTo>
                    <a:pt x="9271" y="4190"/>
                  </a:lnTo>
                  <a:lnTo>
                    <a:pt x="9016" y="3937"/>
                  </a:lnTo>
                  <a:lnTo>
                    <a:pt x="8889" y="3556"/>
                  </a:lnTo>
                  <a:lnTo>
                    <a:pt x="8762" y="3428"/>
                  </a:lnTo>
                  <a:lnTo>
                    <a:pt x="8509" y="3175"/>
                  </a:lnTo>
                  <a:lnTo>
                    <a:pt x="8254" y="3048"/>
                  </a:lnTo>
                  <a:lnTo>
                    <a:pt x="6730" y="2794"/>
                  </a:lnTo>
                  <a:lnTo>
                    <a:pt x="6096" y="2539"/>
                  </a:lnTo>
                  <a:lnTo>
                    <a:pt x="7365" y="3937"/>
                  </a:lnTo>
                  <a:lnTo>
                    <a:pt x="7492" y="4190"/>
                  </a:lnTo>
                  <a:lnTo>
                    <a:pt x="8000" y="4317"/>
                  </a:lnTo>
                  <a:lnTo>
                    <a:pt x="8254" y="4445"/>
                  </a:lnTo>
                  <a:lnTo>
                    <a:pt x="8509" y="4572"/>
                  </a:lnTo>
                  <a:lnTo>
                    <a:pt x="8636" y="4825"/>
                  </a:lnTo>
                  <a:lnTo>
                    <a:pt x="8889" y="4952"/>
                  </a:lnTo>
                  <a:lnTo>
                    <a:pt x="10160" y="5714"/>
                  </a:lnTo>
                  <a:lnTo>
                    <a:pt x="9525" y="4952"/>
                  </a:lnTo>
                  <a:lnTo>
                    <a:pt x="10160" y="5969"/>
                  </a:lnTo>
                  <a:lnTo>
                    <a:pt x="10413" y="6096"/>
                  </a:lnTo>
                  <a:lnTo>
                    <a:pt x="10922" y="6223"/>
                  </a:lnTo>
                  <a:lnTo>
                    <a:pt x="10795" y="6476"/>
                  </a:lnTo>
                  <a:lnTo>
                    <a:pt x="10667" y="7238"/>
                  </a:lnTo>
                  <a:lnTo>
                    <a:pt x="9143" y="6858"/>
                  </a:lnTo>
                  <a:lnTo>
                    <a:pt x="8889" y="6731"/>
                  </a:lnTo>
                  <a:lnTo>
                    <a:pt x="8509" y="6603"/>
                  </a:lnTo>
                  <a:lnTo>
                    <a:pt x="7620" y="5207"/>
                  </a:lnTo>
                  <a:lnTo>
                    <a:pt x="7492" y="5079"/>
                  </a:lnTo>
                  <a:lnTo>
                    <a:pt x="6985" y="5334"/>
                  </a:lnTo>
                  <a:lnTo>
                    <a:pt x="5714" y="5714"/>
                  </a:lnTo>
                  <a:lnTo>
                    <a:pt x="5334" y="6223"/>
                  </a:lnTo>
                  <a:lnTo>
                    <a:pt x="4952" y="6603"/>
                  </a:lnTo>
                  <a:lnTo>
                    <a:pt x="4317" y="7492"/>
                  </a:lnTo>
                  <a:lnTo>
                    <a:pt x="2666" y="8127"/>
                  </a:lnTo>
                  <a:lnTo>
                    <a:pt x="3810" y="7874"/>
                  </a:lnTo>
                  <a:lnTo>
                    <a:pt x="2921" y="6096"/>
                  </a:lnTo>
                  <a:lnTo>
                    <a:pt x="2793" y="5714"/>
                  </a:lnTo>
                  <a:lnTo>
                    <a:pt x="2286" y="4952"/>
                  </a:lnTo>
                  <a:lnTo>
                    <a:pt x="2032" y="4825"/>
                  </a:lnTo>
                  <a:lnTo>
                    <a:pt x="2032" y="4445"/>
                  </a:lnTo>
                  <a:lnTo>
                    <a:pt x="1650" y="4445"/>
                  </a:lnTo>
                  <a:lnTo>
                    <a:pt x="1015" y="4445"/>
                  </a:lnTo>
                  <a:lnTo>
                    <a:pt x="0" y="4952"/>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3" name="object 123"/>
            <p:cNvPicPr/>
            <p:nvPr/>
          </p:nvPicPr>
          <p:blipFill>
            <a:blip r:embed="rId52" cstate="email">
              <a:extLst>
                <a:ext uri="{28A0092B-C50C-407E-A947-70E740481C1C}">
                  <a14:useLocalDpi xmlns:a14="http://schemas.microsoft.com/office/drawing/2010/main"/>
                </a:ext>
              </a:extLst>
            </a:blip>
            <a:stretch>
              <a:fillRect/>
            </a:stretch>
          </p:blipFill>
          <p:spPr>
            <a:xfrm>
              <a:off x="3543046" y="3271012"/>
              <a:ext cx="76326" cy="18287"/>
            </a:xfrm>
            <a:prstGeom prst="rect">
              <a:avLst/>
            </a:prstGeom>
          </p:spPr>
        </p:pic>
        <p:sp>
          <p:nvSpPr>
            <p:cNvPr id="124" name="object 124"/>
            <p:cNvSpPr/>
            <p:nvPr/>
          </p:nvSpPr>
          <p:spPr>
            <a:xfrm>
              <a:off x="3543046" y="3271012"/>
              <a:ext cx="76835" cy="18415"/>
            </a:xfrm>
            <a:custGeom>
              <a:avLst/>
              <a:gdLst/>
              <a:ahLst/>
              <a:cxnLst/>
              <a:rect l="l" t="t" r="r" b="b"/>
              <a:pathLst>
                <a:path w="76835" h="18414">
                  <a:moveTo>
                    <a:pt x="75311" y="0"/>
                  </a:moveTo>
                  <a:lnTo>
                    <a:pt x="76326" y="8889"/>
                  </a:lnTo>
                  <a:lnTo>
                    <a:pt x="1142" y="18287"/>
                  </a:lnTo>
                  <a:lnTo>
                    <a:pt x="0" y="9398"/>
                  </a:lnTo>
                  <a:lnTo>
                    <a:pt x="75311" y="0"/>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5" name="object 125"/>
            <p:cNvPicPr/>
            <p:nvPr/>
          </p:nvPicPr>
          <p:blipFill>
            <a:blip r:embed="rId53" cstate="email">
              <a:extLst>
                <a:ext uri="{28A0092B-C50C-407E-A947-70E740481C1C}">
                  <a14:useLocalDpi xmlns:a14="http://schemas.microsoft.com/office/drawing/2010/main"/>
                </a:ext>
              </a:extLst>
            </a:blip>
            <a:stretch>
              <a:fillRect/>
            </a:stretch>
          </p:blipFill>
          <p:spPr>
            <a:xfrm>
              <a:off x="3622929" y="3222752"/>
              <a:ext cx="37592" cy="45847"/>
            </a:xfrm>
            <a:prstGeom prst="rect">
              <a:avLst/>
            </a:prstGeom>
          </p:spPr>
        </p:pic>
        <p:sp>
          <p:nvSpPr>
            <p:cNvPr id="126" name="object 126"/>
            <p:cNvSpPr/>
            <p:nvPr/>
          </p:nvSpPr>
          <p:spPr>
            <a:xfrm>
              <a:off x="3622929" y="3222752"/>
              <a:ext cx="38100" cy="46355"/>
            </a:xfrm>
            <a:custGeom>
              <a:avLst/>
              <a:gdLst/>
              <a:ahLst/>
              <a:cxnLst/>
              <a:rect l="l" t="t" r="r" b="b"/>
              <a:pathLst>
                <a:path w="38100" h="46354">
                  <a:moveTo>
                    <a:pt x="32638" y="0"/>
                  </a:moveTo>
                  <a:lnTo>
                    <a:pt x="37592" y="3810"/>
                  </a:lnTo>
                  <a:lnTo>
                    <a:pt x="4953" y="45847"/>
                  </a:lnTo>
                  <a:lnTo>
                    <a:pt x="0" y="42037"/>
                  </a:lnTo>
                  <a:lnTo>
                    <a:pt x="32638" y="0"/>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7" name="object 127"/>
            <p:cNvPicPr/>
            <p:nvPr/>
          </p:nvPicPr>
          <p:blipFill>
            <a:blip r:embed="rId54" cstate="email">
              <a:extLst>
                <a:ext uri="{28A0092B-C50C-407E-A947-70E740481C1C}">
                  <a14:useLocalDpi xmlns:a14="http://schemas.microsoft.com/office/drawing/2010/main"/>
                </a:ext>
              </a:extLst>
            </a:blip>
            <a:stretch>
              <a:fillRect/>
            </a:stretch>
          </p:blipFill>
          <p:spPr>
            <a:xfrm>
              <a:off x="3631946" y="3230753"/>
              <a:ext cx="38226" cy="46609"/>
            </a:xfrm>
            <a:prstGeom prst="rect">
              <a:avLst/>
            </a:prstGeom>
          </p:spPr>
        </p:pic>
        <p:sp>
          <p:nvSpPr>
            <p:cNvPr id="128" name="object 128"/>
            <p:cNvSpPr/>
            <p:nvPr/>
          </p:nvSpPr>
          <p:spPr>
            <a:xfrm>
              <a:off x="3631946" y="3230753"/>
              <a:ext cx="38735" cy="46990"/>
            </a:xfrm>
            <a:custGeom>
              <a:avLst/>
              <a:gdLst/>
              <a:ahLst/>
              <a:cxnLst/>
              <a:rect l="l" t="t" r="r" b="b"/>
              <a:pathLst>
                <a:path w="38735" h="46989">
                  <a:moveTo>
                    <a:pt x="33274" y="0"/>
                  </a:moveTo>
                  <a:lnTo>
                    <a:pt x="38226" y="3810"/>
                  </a:lnTo>
                  <a:lnTo>
                    <a:pt x="4952" y="46609"/>
                  </a:lnTo>
                  <a:lnTo>
                    <a:pt x="0" y="42799"/>
                  </a:lnTo>
                  <a:lnTo>
                    <a:pt x="33274" y="0"/>
                  </a:lnTo>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9" name="object 129"/>
            <p:cNvPicPr/>
            <p:nvPr/>
          </p:nvPicPr>
          <p:blipFill>
            <a:blip r:embed="rId55" cstate="email">
              <a:extLst>
                <a:ext uri="{28A0092B-C50C-407E-A947-70E740481C1C}">
                  <a14:useLocalDpi xmlns:a14="http://schemas.microsoft.com/office/drawing/2010/main"/>
                </a:ext>
              </a:extLst>
            </a:blip>
            <a:stretch>
              <a:fillRect/>
            </a:stretch>
          </p:blipFill>
          <p:spPr>
            <a:xfrm>
              <a:off x="3627628" y="3293491"/>
              <a:ext cx="45720" cy="37592"/>
            </a:xfrm>
            <a:prstGeom prst="rect">
              <a:avLst/>
            </a:prstGeom>
          </p:spPr>
        </p:pic>
        <p:sp>
          <p:nvSpPr>
            <p:cNvPr id="130" name="object 130"/>
            <p:cNvSpPr/>
            <p:nvPr/>
          </p:nvSpPr>
          <p:spPr>
            <a:xfrm>
              <a:off x="3627628" y="3293491"/>
              <a:ext cx="45720" cy="38100"/>
            </a:xfrm>
            <a:custGeom>
              <a:avLst/>
              <a:gdLst/>
              <a:ahLst/>
              <a:cxnLst/>
              <a:rect l="l" t="t" r="r" b="b"/>
              <a:pathLst>
                <a:path w="45720" h="38100">
                  <a:moveTo>
                    <a:pt x="3810" y="0"/>
                  </a:moveTo>
                  <a:lnTo>
                    <a:pt x="0" y="4953"/>
                  </a:lnTo>
                  <a:lnTo>
                    <a:pt x="41910" y="37592"/>
                  </a:lnTo>
                  <a:lnTo>
                    <a:pt x="45720" y="32766"/>
                  </a:lnTo>
                  <a:lnTo>
                    <a:pt x="3810" y="0"/>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object 131"/>
            <p:cNvSpPr/>
            <p:nvPr/>
          </p:nvSpPr>
          <p:spPr>
            <a:xfrm>
              <a:off x="3621278" y="3287776"/>
              <a:ext cx="17145" cy="7620"/>
            </a:xfrm>
            <a:custGeom>
              <a:avLst/>
              <a:gdLst/>
              <a:ahLst/>
              <a:cxnLst/>
              <a:rect l="l" t="t" r="r" b="b"/>
              <a:pathLst>
                <a:path w="17145" h="7620">
                  <a:moveTo>
                    <a:pt x="17018" y="6603"/>
                  </a:moveTo>
                  <a:lnTo>
                    <a:pt x="16763" y="5334"/>
                  </a:lnTo>
                  <a:lnTo>
                    <a:pt x="16763" y="4063"/>
                  </a:lnTo>
                  <a:lnTo>
                    <a:pt x="16256" y="2921"/>
                  </a:lnTo>
                  <a:lnTo>
                    <a:pt x="15494" y="3048"/>
                  </a:lnTo>
                  <a:lnTo>
                    <a:pt x="15367" y="3301"/>
                  </a:lnTo>
                  <a:lnTo>
                    <a:pt x="14986" y="3683"/>
                  </a:lnTo>
                  <a:lnTo>
                    <a:pt x="15112" y="4190"/>
                  </a:lnTo>
                  <a:lnTo>
                    <a:pt x="14986" y="4699"/>
                  </a:lnTo>
                  <a:lnTo>
                    <a:pt x="14732" y="5334"/>
                  </a:lnTo>
                  <a:lnTo>
                    <a:pt x="14224" y="5969"/>
                  </a:lnTo>
                  <a:lnTo>
                    <a:pt x="13335" y="6603"/>
                  </a:lnTo>
                  <a:lnTo>
                    <a:pt x="12826" y="6858"/>
                  </a:lnTo>
                  <a:lnTo>
                    <a:pt x="11557" y="7238"/>
                  </a:lnTo>
                  <a:lnTo>
                    <a:pt x="11430" y="6985"/>
                  </a:lnTo>
                  <a:lnTo>
                    <a:pt x="11175" y="6858"/>
                  </a:lnTo>
                  <a:lnTo>
                    <a:pt x="11175" y="6603"/>
                  </a:lnTo>
                  <a:lnTo>
                    <a:pt x="11175" y="6223"/>
                  </a:lnTo>
                  <a:lnTo>
                    <a:pt x="11684" y="5207"/>
                  </a:lnTo>
                  <a:lnTo>
                    <a:pt x="11937" y="4952"/>
                  </a:lnTo>
                  <a:lnTo>
                    <a:pt x="12192" y="4825"/>
                  </a:lnTo>
                  <a:lnTo>
                    <a:pt x="12446" y="4572"/>
                  </a:lnTo>
                  <a:lnTo>
                    <a:pt x="12573" y="4318"/>
                  </a:lnTo>
                  <a:lnTo>
                    <a:pt x="12573" y="4063"/>
                  </a:lnTo>
                  <a:lnTo>
                    <a:pt x="12700" y="3810"/>
                  </a:lnTo>
                  <a:lnTo>
                    <a:pt x="12826" y="3556"/>
                  </a:lnTo>
                  <a:lnTo>
                    <a:pt x="13081" y="3301"/>
                  </a:lnTo>
                  <a:lnTo>
                    <a:pt x="13081" y="2666"/>
                  </a:lnTo>
                  <a:lnTo>
                    <a:pt x="13208" y="2159"/>
                  </a:lnTo>
                  <a:lnTo>
                    <a:pt x="12700" y="1904"/>
                  </a:lnTo>
                  <a:lnTo>
                    <a:pt x="10795" y="2412"/>
                  </a:lnTo>
                  <a:lnTo>
                    <a:pt x="10413" y="2794"/>
                  </a:lnTo>
                  <a:lnTo>
                    <a:pt x="10541" y="3048"/>
                  </a:lnTo>
                  <a:lnTo>
                    <a:pt x="10413" y="3301"/>
                  </a:lnTo>
                  <a:lnTo>
                    <a:pt x="10160" y="3428"/>
                  </a:lnTo>
                  <a:lnTo>
                    <a:pt x="9779" y="3683"/>
                  </a:lnTo>
                  <a:lnTo>
                    <a:pt x="9651" y="3937"/>
                  </a:lnTo>
                  <a:lnTo>
                    <a:pt x="9525" y="4190"/>
                  </a:lnTo>
                  <a:lnTo>
                    <a:pt x="9525" y="4445"/>
                  </a:lnTo>
                  <a:lnTo>
                    <a:pt x="9398" y="4699"/>
                  </a:lnTo>
                  <a:lnTo>
                    <a:pt x="9271" y="4952"/>
                  </a:lnTo>
                  <a:lnTo>
                    <a:pt x="9017" y="5207"/>
                  </a:lnTo>
                  <a:lnTo>
                    <a:pt x="8889" y="5334"/>
                  </a:lnTo>
                  <a:lnTo>
                    <a:pt x="7620" y="5841"/>
                  </a:lnTo>
                  <a:lnTo>
                    <a:pt x="6985" y="6223"/>
                  </a:lnTo>
                  <a:lnTo>
                    <a:pt x="7874" y="4445"/>
                  </a:lnTo>
                  <a:lnTo>
                    <a:pt x="8000" y="4190"/>
                  </a:lnTo>
                  <a:lnTo>
                    <a:pt x="8382" y="3937"/>
                  </a:lnTo>
                  <a:lnTo>
                    <a:pt x="8636" y="3683"/>
                  </a:lnTo>
                  <a:lnTo>
                    <a:pt x="8889" y="3428"/>
                  </a:lnTo>
                  <a:lnTo>
                    <a:pt x="9017" y="3175"/>
                  </a:lnTo>
                  <a:lnTo>
                    <a:pt x="9144" y="2921"/>
                  </a:lnTo>
                  <a:lnTo>
                    <a:pt x="10287" y="1777"/>
                  </a:lnTo>
                  <a:lnTo>
                    <a:pt x="9906" y="2666"/>
                  </a:lnTo>
                  <a:lnTo>
                    <a:pt x="10287" y="1524"/>
                  </a:lnTo>
                  <a:lnTo>
                    <a:pt x="10413" y="1270"/>
                  </a:lnTo>
                  <a:lnTo>
                    <a:pt x="10922" y="1015"/>
                  </a:lnTo>
                  <a:lnTo>
                    <a:pt x="10795" y="762"/>
                  </a:lnTo>
                  <a:lnTo>
                    <a:pt x="10413" y="0"/>
                  </a:lnTo>
                  <a:lnTo>
                    <a:pt x="8889" y="888"/>
                  </a:lnTo>
                  <a:lnTo>
                    <a:pt x="8636" y="1015"/>
                  </a:lnTo>
                  <a:lnTo>
                    <a:pt x="8382" y="1270"/>
                  </a:lnTo>
                  <a:lnTo>
                    <a:pt x="7747" y="2921"/>
                  </a:lnTo>
                  <a:lnTo>
                    <a:pt x="7620" y="3175"/>
                  </a:lnTo>
                  <a:lnTo>
                    <a:pt x="7112" y="3048"/>
                  </a:lnTo>
                  <a:lnTo>
                    <a:pt x="5714" y="2921"/>
                  </a:lnTo>
                  <a:lnTo>
                    <a:pt x="5207" y="2539"/>
                  </a:lnTo>
                  <a:lnTo>
                    <a:pt x="4572" y="2286"/>
                  </a:lnTo>
                  <a:lnTo>
                    <a:pt x="3810" y="1524"/>
                  </a:lnTo>
                  <a:lnTo>
                    <a:pt x="1905" y="1270"/>
                  </a:lnTo>
                  <a:lnTo>
                    <a:pt x="3175" y="1143"/>
                  </a:lnTo>
                  <a:lnTo>
                    <a:pt x="2794" y="3301"/>
                  </a:lnTo>
                  <a:lnTo>
                    <a:pt x="2667" y="3810"/>
                  </a:lnTo>
                  <a:lnTo>
                    <a:pt x="2412" y="4699"/>
                  </a:lnTo>
                  <a:lnTo>
                    <a:pt x="2159" y="4952"/>
                  </a:lnTo>
                  <a:lnTo>
                    <a:pt x="2159" y="5334"/>
                  </a:lnTo>
                  <a:lnTo>
                    <a:pt x="1777" y="5461"/>
                  </a:lnTo>
                  <a:lnTo>
                    <a:pt x="1270" y="5587"/>
                  </a:lnTo>
                  <a:lnTo>
                    <a:pt x="0" y="5461"/>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2" name="object 132"/>
            <p:cNvPicPr/>
            <p:nvPr/>
          </p:nvPicPr>
          <p:blipFill>
            <a:blip r:embed="rId52" cstate="email">
              <a:extLst>
                <a:ext uri="{28A0092B-C50C-407E-A947-70E740481C1C}">
                  <a14:useLocalDpi xmlns:a14="http://schemas.microsoft.com/office/drawing/2010/main"/>
                </a:ext>
              </a:extLst>
            </a:blip>
            <a:stretch>
              <a:fillRect/>
            </a:stretch>
          </p:blipFill>
          <p:spPr>
            <a:xfrm>
              <a:off x="3545205" y="3285490"/>
              <a:ext cx="76454" cy="19050"/>
            </a:xfrm>
            <a:prstGeom prst="rect">
              <a:avLst/>
            </a:prstGeom>
          </p:spPr>
        </p:pic>
        <p:sp>
          <p:nvSpPr>
            <p:cNvPr id="133" name="object 133"/>
            <p:cNvSpPr/>
            <p:nvPr/>
          </p:nvSpPr>
          <p:spPr>
            <a:xfrm>
              <a:off x="3545205" y="3285490"/>
              <a:ext cx="76835" cy="19050"/>
            </a:xfrm>
            <a:custGeom>
              <a:avLst/>
              <a:gdLst/>
              <a:ahLst/>
              <a:cxnLst/>
              <a:rect l="l" t="t" r="r" b="b"/>
              <a:pathLst>
                <a:path w="76835" h="19050">
                  <a:moveTo>
                    <a:pt x="75184" y="0"/>
                  </a:moveTo>
                  <a:lnTo>
                    <a:pt x="76454" y="9651"/>
                  </a:lnTo>
                  <a:lnTo>
                    <a:pt x="1143" y="19050"/>
                  </a:lnTo>
                  <a:lnTo>
                    <a:pt x="0" y="9398"/>
                  </a:lnTo>
                  <a:lnTo>
                    <a:pt x="75184" y="0"/>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4" name="object 134"/>
            <p:cNvPicPr/>
            <p:nvPr/>
          </p:nvPicPr>
          <p:blipFill>
            <a:blip r:embed="rId56" cstate="email">
              <a:extLst>
                <a:ext uri="{28A0092B-C50C-407E-A947-70E740481C1C}">
                  <a14:useLocalDpi xmlns:a14="http://schemas.microsoft.com/office/drawing/2010/main"/>
                </a:ext>
              </a:extLst>
            </a:blip>
            <a:stretch>
              <a:fillRect/>
            </a:stretch>
          </p:blipFill>
          <p:spPr>
            <a:xfrm>
              <a:off x="3634740" y="3285363"/>
              <a:ext cx="46989" cy="38735"/>
            </a:xfrm>
            <a:prstGeom prst="rect">
              <a:avLst/>
            </a:prstGeom>
          </p:spPr>
        </p:pic>
        <p:sp>
          <p:nvSpPr>
            <p:cNvPr id="135" name="object 135"/>
            <p:cNvSpPr/>
            <p:nvPr/>
          </p:nvSpPr>
          <p:spPr>
            <a:xfrm>
              <a:off x="3634740" y="3285363"/>
              <a:ext cx="46990" cy="38735"/>
            </a:xfrm>
            <a:custGeom>
              <a:avLst/>
              <a:gdLst/>
              <a:ahLst/>
              <a:cxnLst/>
              <a:rect l="l" t="t" r="r" b="b"/>
              <a:pathLst>
                <a:path w="46989" h="38735">
                  <a:moveTo>
                    <a:pt x="4190" y="0"/>
                  </a:moveTo>
                  <a:lnTo>
                    <a:pt x="0" y="5461"/>
                  </a:lnTo>
                  <a:lnTo>
                    <a:pt x="42799" y="38735"/>
                  </a:lnTo>
                  <a:lnTo>
                    <a:pt x="46989" y="33274"/>
                  </a:lnTo>
                  <a:lnTo>
                    <a:pt x="4190" y="0"/>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object 136"/>
            <p:cNvSpPr/>
            <p:nvPr/>
          </p:nvSpPr>
          <p:spPr>
            <a:xfrm>
              <a:off x="3608832" y="3127248"/>
              <a:ext cx="6985" cy="9525"/>
            </a:xfrm>
            <a:custGeom>
              <a:avLst/>
              <a:gdLst/>
              <a:ahLst/>
              <a:cxnLst/>
              <a:rect l="l" t="t" r="r" b="b"/>
              <a:pathLst>
                <a:path w="6985" h="9525">
                  <a:moveTo>
                    <a:pt x="0" y="0"/>
                  </a:moveTo>
                  <a:lnTo>
                    <a:pt x="1015" y="0"/>
                  </a:lnTo>
                  <a:lnTo>
                    <a:pt x="2158" y="0"/>
                  </a:lnTo>
                  <a:lnTo>
                    <a:pt x="3175" y="126"/>
                  </a:lnTo>
                  <a:lnTo>
                    <a:pt x="3428" y="253"/>
                  </a:lnTo>
                  <a:lnTo>
                    <a:pt x="3175" y="507"/>
                  </a:lnTo>
                  <a:lnTo>
                    <a:pt x="3047" y="635"/>
                  </a:lnTo>
                  <a:lnTo>
                    <a:pt x="2666" y="888"/>
                  </a:lnTo>
                  <a:lnTo>
                    <a:pt x="2285" y="888"/>
                  </a:lnTo>
                  <a:lnTo>
                    <a:pt x="1904" y="1015"/>
                  </a:lnTo>
                  <a:lnTo>
                    <a:pt x="1269" y="1142"/>
                  </a:lnTo>
                  <a:lnTo>
                    <a:pt x="762" y="1524"/>
                  </a:lnTo>
                  <a:lnTo>
                    <a:pt x="634" y="1524"/>
                  </a:lnTo>
                  <a:lnTo>
                    <a:pt x="380" y="2031"/>
                  </a:lnTo>
                  <a:lnTo>
                    <a:pt x="253" y="2286"/>
                  </a:lnTo>
                  <a:lnTo>
                    <a:pt x="0" y="3048"/>
                  </a:lnTo>
                  <a:lnTo>
                    <a:pt x="380" y="3175"/>
                  </a:lnTo>
                  <a:lnTo>
                    <a:pt x="1015" y="3175"/>
                  </a:lnTo>
                  <a:lnTo>
                    <a:pt x="1650" y="2793"/>
                  </a:lnTo>
                  <a:lnTo>
                    <a:pt x="1904" y="2666"/>
                  </a:lnTo>
                  <a:lnTo>
                    <a:pt x="2031" y="2412"/>
                  </a:lnTo>
                  <a:lnTo>
                    <a:pt x="2285" y="2286"/>
                  </a:lnTo>
                  <a:lnTo>
                    <a:pt x="2412" y="2286"/>
                  </a:lnTo>
                  <a:lnTo>
                    <a:pt x="2666" y="2286"/>
                  </a:lnTo>
                  <a:lnTo>
                    <a:pt x="3047" y="2031"/>
                  </a:lnTo>
                  <a:lnTo>
                    <a:pt x="3175" y="1904"/>
                  </a:lnTo>
                  <a:lnTo>
                    <a:pt x="3428" y="1777"/>
                  </a:lnTo>
                  <a:lnTo>
                    <a:pt x="3809" y="1904"/>
                  </a:lnTo>
                  <a:lnTo>
                    <a:pt x="4317" y="1777"/>
                  </a:lnTo>
                  <a:lnTo>
                    <a:pt x="4571" y="2031"/>
                  </a:lnTo>
                  <a:lnTo>
                    <a:pt x="4317" y="3048"/>
                  </a:lnTo>
                  <a:lnTo>
                    <a:pt x="4063" y="3301"/>
                  </a:lnTo>
                  <a:lnTo>
                    <a:pt x="3809" y="3301"/>
                  </a:lnTo>
                  <a:lnTo>
                    <a:pt x="3555" y="3301"/>
                  </a:lnTo>
                  <a:lnTo>
                    <a:pt x="3301" y="3682"/>
                  </a:lnTo>
                  <a:lnTo>
                    <a:pt x="3047" y="3810"/>
                  </a:lnTo>
                  <a:lnTo>
                    <a:pt x="2666" y="3937"/>
                  </a:lnTo>
                  <a:lnTo>
                    <a:pt x="2412" y="3937"/>
                  </a:lnTo>
                  <a:lnTo>
                    <a:pt x="2285" y="4063"/>
                  </a:lnTo>
                  <a:lnTo>
                    <a:pt x="2031" y="4190"/>
                  </a:lnTo>
                  <a:lnTo>
                    <a:pt x="1650" y="5079"/>
                  </a:lnTo>
                  <a:lnTo>
                    <a:pt x="1396" y="5461"/>
                  </a:lnTo>
                  <a:lnTo>
                    <a:pt x="2793" y="4825"/>
                  </a:lnTo>
                  <a:lnTo>
                    <a:pt x="3047" y="4699"/>
                  </a:lnTo>
                  <a:lnTo>
                    <a:pt x="3175" y="4444"/>
                  </a:lnTo>
                  <a:lnTo>
                    <a:pt x="3428" y="4317"/>
                  </a:lnTo>
                  <a:lnTo>
                    <a:pt x="3809" y="4063"/>
                  </a:lnTo>
                  <a:lnTo>
                    <a:pt x="3937" y="3937"/>
                  </a:lnTo>
                  <a:lnTo>
                    <a:pt x="5460" y="2921"/>
                  </a:lnTo>
                  <a:lnTo>
                    <a:pt x="5714" y="3048"/>
                  </a:lnTo>
                  <a:lnTo>
                    <a:pt x="6476" y="3175"/>
                  </a:lnTo>
                  <a:lnTo>
                    <a:pt x="5841" y="4063"/>
                  </a:lnTo>
                  <a:lnTo>
                    <a:pt x="5587" y="4317"/>
                  </a:lnTo>
                  <a:lnTo>
                    <a:pt x="4190" y="4825"/>
                  </a:lnTo>
                  <a:lnTo>
                    <a:pt x="3937" y="4825"/>
                  </a:lnTo>
                  <a:lnTo>
                    <a:pt x="4190" y="5079"/>
                  </a:lnTo>
                  <a:lnTo>
                    <a:pt x="4444" y="5841"/>
                  </a:lnTo>
                  <a:lnTo>
                    <a:pt x="4698" y="6096"/>
                  </a:lnTo>
                  <a:lnTo>
                    <a:pt x="5079" y="6476"/>
                  </a:lnTo>
                  <a:lnTo>
                    <a:pt x="5841" y="6857"/>
                  </a:lnTo>
                  <a:lnTo>
                    <a:pt x="6222" y="7874"/>
                  </a:lnTo>
                  <a:lnTo>
                    <a:pt x="6222" y="7112"/>
                  </a:lnTo>
                  <a:lnTo>
                    <a:pt x="4317" y="7492"/>
                  </a:lnTo>
                  <a:lnTo>
                    <a:pt x="3937" y="7492"/>
                  </a:lnTo>
                  <a:lnTo>
                    <a:pt x="3175" y="7874"/>
                  </a:lnTo>
                  <a:lnTo>
                    <a:pt x="3047" y="7874"/>
                  </a:lnTo>
                  <a:lnTo>
                    <a:pt x="2666" y="8000"/>
                  </a:lnTo>
                  <a:lnTo>
                    <a:pt x="2539" y="8509"/>
                  </a:lnTo>
                  <a:lnTo>
                    <a:pt x="2793" y="9143"/>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object 137"/>
            <p:cNvSpPr/>
            <p:nvPr/>
          </p:nvSpPr>
          <p:spPr>
            <a:xfrm>
              <a:off x="3607308" y="3137916"/>
              <a:ext cx="12700" cy="55244"/>
            </a:xfrm>
            <a:custGeom>
              <a:avLst/>
              <a:gdLst/>
              <a:ahLst/>
              <a:cxnLst/>
              <a:rect l="l" t="t" r="r" b="b"/>
              <a:pathLst>
                <a:path w="12700" h="55244">
                  <a:moveTo>
                    <a:pt x="0" y="54863"/>
                  </a:moveTo>
                  <a:lnTo>
                    <a:pt x="12191" y="54863"/>
                  </a:lnTo>
                  <a:lnTo>
                    <a:pt x="12191" y="0"/>
                  </a:lnTo>
                  <a:lnTo>
                    <a:pt x="0" y="0"/>
                  </a:lnTo>
                  <a:lnTo>
                    <a:pt x="0" y="54863"/>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8" name="object 138"/>
            <p:cNvPicPr/>
            <p:nvPr/>
          </p:nvPicPr>
          <p:blipFill>
            <a:blip r:embed="rId57" cstate="email">
              <a:extLst>
                <a:ext uri="{28A0092B-C50C-407E-A947-70E740481C1C}">
                  <a14:useLocalDpi xmlns:a14="http://schemas.microsoft.com/office/drawing/2010/main"/>
                </a:ext>
              </a:extLst>
            </a:blip>
            <a:stretch>
              <a:fillRect/>
            </a:stretch>
          </p:blipFill>
          <p:spPr>
            <a:xfrm>
              <a:off x="3558159" y="3103499"/>
              <a:ext cx="32638" cy="32638"/>
            </a:xfrm>
            <a:prstGeom prst="rect">
              <a:avLst/>
            </a:prstGeom>
          </p:spPr>
        </p:pic>
        <p:sp>
          <p:nvSpPr>
            <p:cNvPr id="139" name="object 139"/>
            <p:cNvSpPr/>
            <p:nvPr/>
          </p:nvSpPr>
          <p:spPr>
            <a:xfrm>
              <a:off x="3558159" y="3103499"/>
              <a:ext cx="33020" cy="33020"/>
            </a:xfrm>
            <a:custGeom>
              <a:avLst/>
              <a:gdLst/>
              <a:ahLst/>
              <a:cxnLst/>
              <a:rect l="l" t="t" r="r" b="b"/>
              <a:pathLst>
                <a:path w="33020" h="33019">
                  <a:moveTo>
                    <a:pt x="0" y="6223"/>
                  </a:moveTo>
                  <a:lnTo>
                    <a:pt x="6350" y="0"/>
                  </a:lnTo>
                  <a:lnTo>
                    <a:pt x="32638" y="26415"/>
                  </a:lnTo>
                  <a:lnTo>
                    <a:pt x="26415" y="32638"/>
                  </a:lnTo>
                  <a:lnTo>
                    <a:pt x="0" y="6223"/>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0" name="object 140"/>
            <p:cNvPicPr/>
            <p:nvPr/>
          </p:nvPicPr>
          <p:blipFill>
            <a:blip r:embed="rId58" cstate="email">
              <a:extLst>
                <a:ext uri="{28A0092B-C50C-407E-A947-70E740481C1C}">
                  <a14:useLocalDpi xmlns:a14="http://schemas.microsoft.com/office/drawing/2010/main"/>
                </a:ext>
              </a:extLst>
            </a:blip>
            <a:stretch>
              <a:fillRect/>
            </a:stretch>
          </p:blipFill>
          <p:spPr>
            <a:xfrm>
              <a:off x="3571748" y="3096641"/>
              <a:ext cx="33147" cy="33147"/>
            </a:xfrm>
            <a:prstGeom prst="rect">
              <a:avLst/>
            </a:prstGeom>
          </p:spPr>
        </p:pic>
        <p:sp>
          <p:nvSpPr>
            <p:cNvPr id="141" name="object 141"/>
            <p:cNvSpPr/>
            <p:nvPr/>
          </p:nvSpPr>
          <p:spPr>
            <a:xfrm>
              <a:off x="3571748" y="3096641"/>
              <a:ext cx="33655" cy="33655"/>
            </a:xfrm>
            <a:custGeom>
              <a:avLst/>
              <a:gdLst/>
              <a:ahLst/>
              <a:cxnLst/>
              <a:rect l="l" t="t" r="r" b="b"/>
              <a:pathLst>
                <a:path w="33654" h="33655">
                  <a:moveTo>
                    <a:pt x="0" y="6350"/>
                  </a:moveTo>
                  <a:lnTo>
                    <a:pt x="6223" y="0"/>
                  </a:lnTo>
                  <a:lnTo>
                    <a:pt x="33147" y="26924"/>
                  </a:lnTo>
                  <a:lnTo>
                    <a:pt x="26924" y="33147"/>
                  </a:lnTo>
                  <a:lnTo>
                    <a:pt x="0" y="6350"/>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2" name="object 142"/>
            <p:cNvPicPr/>
            <p:nvPr/>
          </p:nvPicPr>
          <p:blipFill>
            <a:blip r:embed="rId59" cstate="email">
              <a:extLst>
                <a:ext uri="{28A0092B-C50C-407E-A947-70E740481C1C}">
                  <a14:useLocalDpi xmlns:a14="http://schemas.microsoft.com/office/drawing/2010/main"/>
                </a:ext>
              </a:extLst>
            </a:blip>
            <a:stretch>
              <a:fillRect/>
            </a:stretch>
          </p:blipFill>
          <p:spPr>
            <a:xfrm>
              <a:off x="3653790" y="3103499"/>
              <a:ext cx="32638" cy="32638"/>
            </a:xfrm>
            <a:prstGeom prst="rect">
              <a:avLst/>
            </a:prstGeom>
          </p:spPr>
        </p:pic>
        <p:sp>
          <p:nvSpPr>
            <p:cNvPr id="143" name="object 143"/>
            <p:cNvSpPr/>
            <p:nvPr/>
          </p:nvSpPr>
          <p:spPr>
            <a:xfrm>
              <a:off x="3653790" y="3103499"/>
              <a:ext cx="33020" cy="33020"/>
            </a:xfrm>
            <a:custGeom>
              <a:avLst/>
              <a:gdLst/>
              <a:ahLst/>
              <a:cxnLst/>
              <a:rect l="l" t="t" r="r" b="b"/>
              <a:pathLst>
                <a:path w="33020" h="33019">
                  <a:moveTo>
                    <a:pt x="0" y="26415"/>
                  </a:moveTo>
                  <a:lnTo>
                    <a:pt x="6223" y="32638"/>
                  </a:lnTo>
                  <a:lnTo>
                    <a:pt x="32638" y="6223"/>
                  </a:lnTo>
                  <a:lnTo>
                    <a:pt x="26288" y="0"/>
                  </a:lnTo>
                  <a:lnTo>
                    <a:pt x="0" y="26415"/>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object 144"/>
            <p:cNvSpPr/>
            <p:nvPr/>
          </p:nvSpPr>
          <p:spPr>
            <a:xfrm>
              <a:off x="3632581" y="3127248"/>
              <a:ext cx="10160" cy="9525"/>
            </a:xfrm>
            <a:custGeom>
              <a:avLst/>
              <a:gdLst/>
              <a:ahLst/>
              <a:cxnLst/>
              <a:rect l="l" t="t" r="r" b="b"/>
              <a:pathLst>
                <a:path w="10160" h="9525">
                  <a:moveTo>
                    <a:pt x="9779" y="0"/>
                  </a:moveTo>
                  <a:lnTo>
                    <a:pt x="8128" y="0"/>
                  </a:lnTo>
                  <a:lnTo>
                    <a:pt x="6477" y="0"/>
                  </a:lnTo>
                  <a:lnTo>
                    <a:pt x="4953" y="126"/>
                  </a:lnTo>
                  <a:lnTo>
                    <a:pt x="4699" y="253"/>
                  </a:lnTo>
                  <a:lnTo>
                    <a:pt x="4953" y="507"/>
                  </a:lnTo>
                  <a:lnTo>
                    <a:pt x="5207" y="635"/>
                  </a:lnTo>
                  <a:lnTo>
                    <a:pt x="5715" y="888"/>
                  </a:lnTo>
                  <a:lnTo>
                    <a:pt x="6350" y="888"/>
                  </a:lnTo>
                  <a:lnTo>
                    <a:pt x="6985" y="1015"/>
                  </a:lnTo>
                  <a:lnTo>
                    <a:pt x="7747" y="1142"/>
                  </a:lnTo>
                  <a:lnTo>
                    <a:pt x="8509" y="1524"/>
                  </a:lnTo>
                  <a:lnTo>
                    <a:pt x="8763" y="1524"/>
                  </a:lnTo>
                  <a:lnTo>
                    <a:pt x="9271" y="2031"/>
                  </a:lnTo>
                  <a:lnTo>
                    <a:pt x="9398" y="2286"/>
                  </a:lnTo>
                  <a:lnTo>
                    <a:pt x="9779" y="3048"/>
                  </a:lnTo>
                  <a:lnTo>
                    <a:pt x="9525" y="3048"/>
                  </a:lnTo>
                  <a:lnTo>
                    <a:pt x="9271" y="3175"/>
                  </a:lnTo>
                  <a:lnTo>
                    <a:pt x="8890" y="3175"/>
                  </a:lnTo>
                  <a:lnTo>
                    <a:pt x="8382" y="3175"/>
                  </a:lnTo>
                  <a:lnTo>
                    <a:pt x="7239" y="2793"/>
                  </a:lnTo>
                  <a:lnTo>
                    <a:pt x="6985" y="2666"/>
                  </a:lnTo>
                  <a:lnTo>
                    <a:pt x="6731" y="2412"/>
                  </a:lnTo>
                  <a:lnTo>
                    <a:pt x="6350" y="2286"/>
                  </a:lnTo>
                  <a:lnTo>
                    <a:pt x="6096" y="2286"/>
                  </a:lnTo>
                  <a:lnTo>
                    <a:pt x="5715" y="2286"/>
                  </a:lnTo>
                  <a:lnTo>
                    <a:pt x="5461" y="2159"/>
                  </a:lnTo>
                  <a:lnTo>
                    <a:pt x="5207" y="2031"/>
                  </a:lnTo>
                  <a:lnTo>
                    <a:pt x="4953" y="1904"/>
                  </a:lnTo>
                  <a:lnTo>
                    <a:pt x="4699" y="1777"/>
                  </a:lnTo>
                  <a:lnTo>
                    <a:pt x="4064" y="1904"/>
                  </a:lnTo>
                  <a:lnTo>
                    <a:pt x="3302" y="1777"/>
                  </a:lnTo>
                  <a:lnTo>
                    <a:pt x="2921" y="2031"/>
                  </a:lnTo>
                  <a:lnTo>
                    <a:pt x="3429" y="3048"/>
                  </a:lnTo>
                  <a:lnTo>
                    <a:pt x="3683" y="3301"/>
                  </a:lnTo>
                  <a:lnTo>
                    <a:pt x="4064" y="3301"/>
                  </a:lnTo>
                  <a:lnTo>
                    <a:pt x="4318" y="3301"/>
                  </a:lnTo>
                  <a:lnTo>
                    <a:pt x="4699" y="3428"/>
                  </a:lnTo>
                  <a:lnTo>
                    <a:pt x="4826" y="3682"/>
                  </a:lnTo>
                  <a:lnTo>
                    <a:pt x="5207" y="3810"/>
                  </a:lnTo>
                  <a:lnTo>
                    <a:pt x="5461" y="3937"/>
                  </a:lnTo>
                  <a:lnTo>
                    <a:pt x="5842" y="3937"/>
                  </a:lnTo>
                  <a:lnTo>
                    <a:pt x="6096" y="3937"/>
                  </a:lnTo>
                  <a:lnTo>
                    <a:pt x="6350" y="4063"/>
                  </a:lnTo>
                  <a:lnTo>
                    <a:pt x="6604" y="4190"/>
                  </a:lnTo>
                  <a:lnTo>
                    <a:pt x="6985" y="4317"/>
                  </a:lnTo>
                  <a:lnTo>
                    <a:pt x="7239" y="5079"/>
                  </a:lnTo>
                  <a:lnTo>
                    <a:pt x="7747" y="5461"/>
                  </a:lnTo>
                  <a:lnTo>
                    <a:pt x="5461" y="4825"/>
                  </a:lnTo>
                  <a:lnTo>
                    <a:pt x="5080" y="4699"/>
                  </a:lnTo>
                  <a:lnTo>
                    <a:pt x="4953" y="4444"/>
                  </a:lnTo>
                  <a:lnTo>
                    <a:pt x="4699" y="4317"/>
                  </a:lnTo>
                  <a:lnTo>
                    <a:pt x="4445" y="4190"/>
                  </a:lnTo>
                  <a:lnTo>
                    <a:pt x="4064" y="4063"/>
                  </a:lnTo>
                  <a:lnTo>
                    <a:pt x="3810" y="3937"/>
                  </a:lnTo>
                  <a:lnTo>
                    <a:pt x="1524" y="2921"/>
                  </a:lnTo>
                  <a:lnTo>
                    <a:pt x="1270" y="3048"/>
                  </a:lnTo>
                  <a:lnTo>
                    <a:pt x="0" y="3175"/>
                  </a:lnTo>
                  <a:lnTo>
                    <a:pt x="1016" y="4063"/>
                  </a:lnTo>
                  <a:lnTo>
                    <a:pt x="1270" y="4190"/>
                  </a:lnTo>
                  <a:lnTo>
                    <a:pt x="1524" y="4317"/>
                  </a:lnTo>
                  <a:lnTo>
                    <a:pt x="3556" y="4825"/>
                  </a:lnTo>
                  <a:lnTo>
                    <a:pt x="3810" y="4825"/>
                  </a:lnTo>
                  <a:lnTo>
                    <a:pt x="3556" y="5079"/>
                  </a:lnTo>
                  <a:lnTo>
                    <a:pt x="3175" y="5841"/>
                  </a:lnTo>
                  <a:lnTo>
                    <a:pt x="2667" y="6096"/>
                  </a:lnTo>
                  <a:lnTo>
                    <a:pt x="2159" y="6476"/>
                  </a:lnTo>
                  <a:lnTo>
                    <a:pt x="889" y="6857"/>
                  </a:lnTo>
                  <a:lnTo>
                    <a:pt x="381" y="7874"/>
                  </a:lnTo>
                  <a:lnTo>
                    <a:pt x="381" y="7112"/>
                  </a:lnTo>
                  <a:lnTo>
                    <a:pt x="3175" y="7492"/>
                  </a:lnTo>
                  <a:lnTo>
                    <a:pt x="3810" y="7492"/>
                  </a:lnTo>
                  <a:lnTo>
                    <a:pt x="4953" y="7874"/>
                  </a:lnTo>
                  <a:lnTo>
                    <a:pt x="5207" y="7874"/>
                  </a:lnTo>
                  <a:lnTo>
                    <a:pt x="5715" y="8000"/>
                  </a:lnTo>
                  <a:lnTo>
                    <a:pt x="5969" y="8509"/>
                  </a:lnTo>
                  <a:lnTo>
                    <a:pt x="5461" y="9143"/>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object 145"/>
            <p:cNvSpPr/>
            <p:nvPr/>
          </p:nvSpPr>
          <p:spPr>
            <a:xfrm>
              <a:off x="3628644" y="3137916"/>
              <a:ext cx="15240" cy="55244"/>
            </a:xfrm>
            <a:custGeom>
              <a:avLst/>
              <a:gdLst/>
              <a:ahLst/>
              <a:cxnLst/>
              <a:rect l="l" t="t" r="r" b="b"/>
              <a:pathLst>
                <a:path w="15239" h="55244">
                  <a:moveTo>
                    <a:pt x="0" y="54863"/>
                  </a:moveTo>
                  <a:lnTo>
                    <a:pt x="15239" y="54863"/>
                  </a:lnTo>
                  <a:lnTo>
                    <a:pt x="15239" y="0"/>
                  </a:lnTo>
                  <a:lnTo>
                    <a:pt x="0" y="0"/>
                  </a:lnTo>
                  <a:lnTo>
                    <a:pt x="0" y="54863"/>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6" name="object 146"/>
            <p:cNvPicPr/>
            <p:nvPr/>
          </p:nvPicPr>
          <p:blipFill>
            <a:blip r:embed="rId60" cstate="email">
              <a:extLst>
                <a:ext uri="{28A0092B-C50C-407E-A947-70E740481C1C}">
                  <a14:useLocalDpi xmlns:a14="http://schemas.microsoft.com/office/drawing/2010/main"/>
                </a:ext>
              </a:extLst>
            </a:blip>
            <a:stretch>
              <a:fillRect/>
            </a:stretch>
          </p:blipFill>
          <p:spPr>
            <a:xfrm>
              <a:off x="3644646" y="3096641"/>
              <a:ext cx="33146" cy="33147"/>
            </a:xfrm>
            <a:prstGeom prst="rect">
              <a:avLst/>
            </a:prstGeom>
          </p:spPr>
        </p:pic>
        <p:sp>
          <p:nvSpPr>
            <p:cNvPr id="147" name="object 147"/>
            <p:cNvSpPr/>
            <p:nvPr/>
          </p:nvSpPr>
          <p:spPr>
            <a:xfrm>
              <a:off x="3644646" y="3096641"/>
              <a:ext cx="33655" cy="33655"/>
            </a:xfrm>
            <a:custGeom>
              <a:avLst/>
              <a:gdLst/>
              <a:ahLst/>
              <a:cxnLst/>
              <a:rect l="l" t="t" r="r" b="b"/>
              <a:pathLst>
                <a:path w="33654" h="33655">
                  <a:moveTo>
                    <a:pt x="0" y="26924"/>
                  </a:moveTo>
                  <a:lnTo>
                    <a:pt x="6223" y="33147"/>
                  </a:lnTo>
                  <a:lnTo>
                    <a:pt x="33146" y="6350"/>
                  </a:lnTo>
                  <a:lnTo>
                    <a:pt x="26796" y="0"/>
                  </a:lnTo>
                  <a:lnTo>
                    <a:pt x="0" y="26924"/>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object 148"/>
            <p:cNvSpPr/>
            <p:nvPr/>
          </p:nvSpPr>
          <p:spPr>
            <a:xfrm>
              <a:off x="3737864" y="3194558"/>
              <a:ext cx="8255" cy="12700"/>
            </a:xfrm>
            <a:custGeom>
              <a:avLst/>
              <a:gdLst/>
              <a:ahLst/>
              <a:cxnLst/>
              <a:rect l="l" t="t" r="r" b="b"/>
              <a:pathLst>
                <a:path w="8254" h="12700">
                  <a:moveTo>
                    <a:pt x="1777" y="0"/>
                  </a:moveTo>
                  <a:lnTo>
                    <a:pt x="3048" y="888"/>
                  </a:lnTo>
                  <a:lnTo>
                    <a:pt x="4572" y="1524"/>
                  </a:lnTo>
                  <a:lnTo>
                    <a:pt x="5714" y="2539"/>
                  </a:lnTo>
                  <a:lnTo>
                    <a:pt x="5969" y="2666"/>
                  </a:lnTo>
                  <a:lnTo>
                    <a:pt x="5461" y="2920"/>
                  </a:lnTo>
                  <a:lnTo>
                    <a:pt x="5207" y="2920"/>
                  </a:lnTo>
                  <a:lnTo>
                    <a:pt x="4699" y="2920"/>
                  </a:lnTo>
                  <a:lnTo>
                    <a:pt x="4063" y="2539"/>
                  </a:lnTo>
                  <a:lnTo>
                    <a:pt x="3556" y="2412"/>
                  </a:lnTo>
                  <a:lnTo>
                    <a:pt x="2794" y="2158"/>
                  </a:lnTo>
                  <a:lnTo>
                    <a:pt x="1905" y="2158"/>
                  </a:lnTo>
                  <a:lnTo>
                    <a:pt x="1650" y="2031"/>
                  </a:lnTo>
                  <a:lnTo>
                    <a:pt x="1015" y="2412"/>
                  </a:lnTo>
                  <a:lnTo>
                    <a:pt x="635" y="2666"/>
                  </a:lnTo>
                  <a:lnTo>
                    <a:pt x="0" y="3175"/>
                  </a:lnTo>
                  <a:lnTo>
                    <a:pt x="381" y="3682"/>
                  </a:lnTo>
                  <a:lnTo>
                    <a:pt x="635" y="3809"/>
                  </a:lnTo>
                  <a:lnTo>
                    <a:pt x="1143" y="3937"/>
                  </a:lnTo>
                  <a:lnTo>
                    <a:pt x="2286" y="4190"/>
                  </a:lnTo>
                  <a:lnTo>
                    <a:pt x="2539" y="4190"/>
                  </a:lnTo>
                  <a:lnTo>
                    <a:pt x="2921" y="4063"/>
                  </a:lnTo>
                  <a:lnTo>
                    <a:pt x="3301" y="4063"/>
                  </a:lnTo>
                  <a:lnTo>
                    <a:pt x="3556" y="4063"/>
                  </a:lnTo>
                  <a:lnTo>
                    <a:pt x="3810" y="4317"/>
                  </a:lnTo>
                  <a:lnTo>
                    <a:pt x="4063" y="4317"/>
                  </a:lnTo>
                  <a:lnTo>
                    <a:pt x="4445" y="4317"/>
                  </a:lnTo>
                  <a:lnTo>
                    <a:pt x="4699" y="4317"/>
                  </a:lnTo>
                  <a:lnTo>
                    <a:pt x="4952" y="4317"/>
                  </a:lnTo>
                  <a:lnTo>
                    <a:pt x="5461" y="4699"/>
                  </a:lnTo>
                  <a:lnTo>
                    <a:pt x="6096" y="4952"/>
                  </a:lnTo>
                  <a:lnTo>
                    <a:pt x="6350" y="5333"/>
                  </a:lnTo>
                  <a:lnTo>
                    <a:pt x="5334" y="6350"/>
                  </a:lnTo>
                  <a:lnTo>
                    <a:pt x="4952" y="6350"/>
                  </a:lnTo>
                  <a:lnTo>
                    <a:pt x="4572" y="6222"/>
                  </a:lnTo>
                  <a:lnTo>
                    <a:pt x="4318" y="6095"/>
                  </a:lnTo>
                  <a:lnTo>
                    <a:pt x="4063" y="6095"/>
                  </a:lnTo>
                  <a:lnTo>
                    <a:pt x="3683" y="6222"/>
                  </a:lnTo>
                  <a:lnTo>
                    <a:pt x="3301" y="6222"/>
                  </a:lnTo>
                  <a:lnTo>
                    <a:pt x="3048" y="6222"/>
                  </a:lnTo>
                  <a:lnTo>
                    <a:pt x="2794" y="5968"/>
                  </a:lnTo>
                  <a:lnTo>
                    <a:pt x="2539" y="5968"/>
                  </a:lnTo>
                  <a:lnTo>
                    <a:pt x="2159" y="5968"/>
                  </a:lnTo>
                  <a:lnTo>
                    <a:pt x="1905" y="5968"/>
                  </a:lnTo>
                  <a:lnTo>
                    <a:pt x="1650" y="5968"/>
                  </a:lnTo>
                  <a:lnTo>
                    <a:pt x="888" y="6603"/>
                  </a:lnTo>
                  <a:lnTo>
                    <a:pt x="253" y="6730"/>
                  </a:lnTo>
                  <a:lnTo>
                    <a:pt x="2539" y="7112"/>
                  </a:lnTo>
                  <a:lnTo>
                    <a:pt x="2921" y="7238"/>
                  </a:lnTo>
                  <a:lnTo>
                    <a:pt x="3175" y="6984"/>
                  </a:lnTo>
                  <a:lnTo>
                    <a:pt x="3556" y="6984"/>
                  </a:lnTo>
                  <a:lnTo>
                    <a:pt x="3810" y="6984"/>
                  </a:lnTo>
                  <a:lnTo>
                    <a:pt x="4190" y="7112"/>
                  </a:lnTo>
                  <a:lnTo>
                    <a:pt x="4445" y="7112"/>
                  </a:lnTo>
                  <a:lnTo>
                    <a:pt x="6096" y="6984"/>
                  </a:lnTo>
                  <a:lnTo>
                    <a:pt x="4825" y="6730"/>
                  </a:lnTo>
                  <a:lnTo>
                    <a:pt x="6350" y="7112"/>
                  </a:lnTo>
                  <a:lnTo>
                    <a:pt x="6603" y="7238"/>
                  </a:lnTo>
                  <a:lnTo>
                    <a:pt x="6985" y="6984"/>
                  </a:lnTo>
                  <a:lnTo>
                    <a:pt x="7238" y="7238"/>
                  </a:lnTo>
                  <a:lnTo>
                    <a:pt x="8127" y="7874"/>
                  </a:lnTo>
                  <a:lnTo>
                    <a:pt x="6858" y="8381"/>
                  </a:lnTo>
                  <a:lnTo>
                    <a:pt x="6476" y="8508"/>
                  </a:lnTo>
                  <a:lnTo>
                    <a:pt x="6223" y="8508"/>
                  </a:lnTo>
                  <a:lnTo>
                    <a:pt x="4190" y="8000"/>
                  </a:lnTo>
                  <a:lnTo>
                    <a:pt x="3937" y="7874"/>
                  </a:lnTo>
                  <a:lnTo>
                    <a:pt x="3937" y="8381"/>
                  </a:lnTo>
                  <a:lnTo>
                    <a:pt x="3810" y="9397"/>
                  </a:lnTo>
                  <a:lnTo>
                    <a:pt x="4190" y="9905"/>
                  </a:lnTo>
                  <a:lnTo>
                    <a:pt x="4445" y="10413"/>
                  </a:lnTo>
                  <a:lnTo>
                    <a:pt x="5207" y="11429"/>
                  </a:lnTo>
                  <a:lnTo>
                    <a:pt x="5080" y="12700"/>
                  </a:lnTo>
                  <a:lnTo>
                    <a:pt x="5461" y="11937"/>
                  </a:lnTo>
                  <a:lnTo>
                    <a:pt x="2921" y="11049"/>
                  </a:lnTo>
                  <a:lnTo>
                    <a:pt x="2286" y="10794"/>
                  </a:lnTo>
                  <a:lnTo>
                    <a:pt x="1270" y="10540"/>
                  </a:lnTo>
                  <a:lnTo>
                    <a:pt x="888" y="10540"/>
                  </a:lnTo>
                  <a:lnTo>
                    <a:pt x="508" y="10287"/>
                  </a:lnTo>
                  <a:lnTo>
                    <a:pt x="253" y="10540"/>
                  </a:lnTo>
                  <a:lnTo>
                    <a:pt x="0" y="10794"/>
                  </a:lnTo>
                  <a:lnTo>
                    <a:pt x="0" y="11683"/>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9" name="object 149"/>
            <p:cNvPicPr/>
            <p:nvPr/>
          </p:nvPicPr>
          <p:blipFill>
            <a:blip r:embed="rId61" cstate="email">
              <a:extLst>
                <a:ext uri="{28A0092B-C50C-407E-A947-70E740481C1C}">
                  <a14:useLocalDpi xmlns:a14="http://schemas.microsoft.com/office/drawing/2010/main"/>
                </a:ext>
              </a:extLst>
            </a:blip>
            <a:stretch>
              <a:fillRect/>
            </a:stretch>
          </p:blipFill>
          <p:spPr>
            <a:xfrm>
              <a:off x="3706241" y="3202940"/>
              <a:ext cx="38100" cy="53212"/>
            </a:xfrm>
            <a:prstGeom prst="rect">
              <a:avLst/>
            </a:prstGeom>
          </p:spPr>
        </p:pic>
        <p:sp>
          <p:nvSpPr>
            <p:cNvPr id="150" name="object 150"/>
            <p:cNvSpPr/>
            <p:nvPr/>
          </p:nvSpPr>
          <p:spPr>
            <a:xfrm>
              <a:off x="3706241" y="3202940"/>
              <a:ext cx="38100" cy="53340"/>
            </a:xfrm>
            <a:custGeom>
              <a:avLst/>
              <a:gdLst/>
              <a:ahLst/>
              <a:cxnLst/>
              <a:rect l="l" t="t" r="r" b="b"/>
              <a:pathLst>
                <a:path w="38100" h="53339">
                  <a:moveTo>
                    <a:pt x="26035" y="0"/>
                  </a:moveTo>
                  <a:lnTo>
                    <a:pt x="38100" y="6731"/>
                  </a:lnTo>
                  <a:lnTo>
                    <a:pt x="12064" y="53212"/>
                  </a:lnTo>
                  <a:lnTo>
                    <a:pt x="0" y="46482"/>
                  </a:lnTo>
                  <a:lnTo>
                    <a:pt x="26035" y="0"/>
                  </a:lnTo>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1" name="object 151"/>
            <p:cNvPicPr/>
            <p:nvPr/>
          </p:nvPicPr>
          <p:blipFill>
            <a:blip r:embed="rId62" cstate="email">
              <a:extLst>
                <a:ext uri="{28A0092B-C50C-407E-A947-70E740481C1C}">
                  <a14:useLocalDpi xmlns:a14="http://schemas.microsoft.com/office/drawing/2010/main"/>
                </a:ext>
              </a:extLst>
            </a:blip>
            <a:stretch>
              <a:fillRect/>
            </a:stretch>
          </p:blipFill>
          <p:spPr>
            <a:xfrm>
              <a:off x="3704209" y="3152648"/>
              <a:ext cx="18668" cy="38353"/>
            </a:xfrm>
            <a:prstGeom prst="rect">
              <a:avLst/>
            </a:prstGeom>
          </p:spPr>
        </p:pic>
        <p:sp>
          <p:nvSpPr>
            <p:cNvPr id="152" name="object 152"/>
            <p:cNvSpPr/>
            <p:nvPr/>
          </p:nvSpPr>
          <p:spPr>
            <a:xfrm>
              <a:off x="3704209" y="3152648"/>
              <a:ext cx="19050" cy="38735"/>
            </a:xfrm>
            <a:custGeom>
              <a:avLst/>
              <a:gdLst/>
              <a:ahLst/>
              <a:cxnLst/>
              <a:rect l="l" t="t" r="r" b="b"/>
              <a:pathLst>
                <a:path w="19050" h="38735">
                  <a:moveTo>
                    <a:pt x="0" y="2412"/>
                  </a:moveTo>
                  <a:lnTo>
                    <a:pt x="8508" y="0"/>
                  </a:lnTo>
                  <a:lnTo>
                    <a:pt x="18668" y="35940"/>
                  </a:lnTo>
                  <a:lnTo>
                    <a:pt x="10160" y="38353"/>
                  </a:lnTo>
                  <a:lnTo>
                    <a:pt x="0" y="2412"/>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3" name="object 153"/>
            <p:cNvPicPr/>
            <p:nvPr/>
          </p:nvPicPr>
          <p:blipFill>
            <a:blip r:embed="rId62" cstate="email">
              <a:extLst>
                <a:ext uri="{28A0092B-C50C-407E-A947-70E740481C1C}">
                  <a14:useLocalDpi xmlns:a14="http://schemas.microsoft.com/office/drawing/2010/main"/>
                </a:ext>
              </a:extLst>
            </a:blip>
            <a:stretch>
              <a:fillRect/>
            </a:stretch>
          </p:blipFill>
          <p:spPr>
            <a:xfrm>
              <a:off x="3719449" y="3153283"/>
              <a:ext cx="18796" cy="38988"/>
            </a:xfrm>
            <a:prstGeom prst="rect">
              <a:avLst/>
            </a:prstGeom>
          </p:spPr>
        </p:pic>
        <p:sp>
          <p:nvSpPr>
            <p:cNvPr id="154" name="object 154"/>
            <p:cNvSpPr/>
            <p:nvPr/>
          </p:nvSpPr>
          <p:spPr>
            <a:xfrm>
              <a:off x="3719449" y="3153283"/>
              <a:ext cx="19050" cy="39370"/>
            </a:xfrm>
            <a:custGeom>
              <a:avLst/>
              <a:gdLst/>
              <a:ahLst/>
              <a:cxnLst/>
              <a:rect l="l" t="t" r="r" b="b"/>
              <a:pathLst>
                <a:path w="19050" h="39369">
                  <a:moveTo>
                    <a:pt x="0" y="2412"/>
                  </a:moveTo>
                  <a:lnTo>
                    <a:pt x="8509" y="0"/>
                  </a:lnTo>
                  <a:lnTo>
                    <a:pt x="18796" y="36575"/>
                  </a:lnTo>
                  <a:lnTo>
                    <a:pt x="10287" y="38988"/>
                  </a:lnTo>
                  <a:lnTo>
                    <a:pt x="0" y="2412"/>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5" name="object 155"/>
            <p:cNvPicPr/>
            <p:nvPr/>
          </p:nvPicPr>
          <p:blipFill>
            <a:blip r:embed="rId63" cstate="email">
              <a:extLst>
                <a:ext uri="{28A0092B-C50C-407E-A947-70E740481C1C}">
                  <a14:useLocalDpi xmlns:a14="http://schemas.microsoft.com/office/drawing/2010/main"/>
                </a:ext>
              </a:extLst>
            </a:blip>
            <a:stretch>
              <a:fillRect/>
            </a:stretch>
          </p:blipFill>
          <p:spPr>
            <a:xfrm>
              <a:off x="3778504" y="3209290"/>
              <a:ext cx="38354" cy="18669"/>
            </a:xfrm>
            <a:prstGeom prst="rect">
              <a:avLst/>
            </a:prstGeom>
          </p:spPr>
        </p:pic>
        <p:sp>
          <p:nvSpPr>
            <p:cNvPr id="156" name="object 156"/>
            <p:cNvSpPr/>
            <p:nvPr/>
          </p:nvSpPr>
          <p:spPr>
            <a:xfrm>
              <a:off x="3778504" y="3209290"/>
              <a:ext cx="38735" cy="19050"/>
            </a:xfrm>
            <a:custGeom>
              <a:avLst/>
              <a:gdLst/>
              <a:ahLst/>
              <a:cxnLst/>
              <a:rect l="l" t="t" r="r" b="b"/>
              <a:pathLst>
                <a:path w="38735" h="19050">
                  <a:moveTo>
                    <a:pt x="0" y="10160"/>
                  </a:moveTo>
                  <a:lnTo>
                    <a:pt x="2412" y="18669"/>
                  </a:lnTo>
                  <a:lnTo>
                    <a:pt x="38354" y="8636"/>
                  </a:lnTo>
                  <a:lnTo>
                    <a:pt x="35941" y="0"/>
                  </a:lnTo>
                  <a:lnTo>
                    <a:pt x="0" y="10160"/>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object 157"/>
            <p:cNvSpPr/>
            <p:nvPr/>
          </p:nvSpPr>
          <p:spPr>
            <a:xfrm>
              <a:off x="3756152" y="3207893"/>
              <a:ext cx="13335" cy="10795"/>
            </a:xfrm>
            <a:custGeom>
              <a:avLst/>
              <a:gdLst/>
              <a:ahLst/>
              <a:cxnLst/>
              <a:rect l="l" t="t" r="r" b="b"/>
              <a:pathLst>
                <a:path w="13335" h="10794">
                  <a:moveTo>
                    <a:pt x="12953" y="2159"/>
                  </a:moveTo>
                  <a:lnTo>
                    <a:pt x="11557" y="1524"/>
                  </a:lnTo>
                  <a:lnTo>
                    <a:pt x="10160" y="635"/>
                  </a:lnTo>
                  <a:lnTo>
                    <a:pt x="8762" y="127"/>
                  </a:lnTo>
                  <a:lnTo>
                    <a:pt x="8382" y="0"/>
                  </a:lnTo>
                  <a:lnTo>
                    <a:pt x="8509" y="635"/>
                  </a:lnTo>
                  <a:lnTo>
                    <a:pt x="8889" y="1270"/>
                  </a:lnTo>
                  <a:lnTo>
                    <a:pt x="9525" y="1651"/>
                  </a:lnTo>
                  <a:lnTo>
                    <a:pt x="9906" y="2032"/>
                  </a:lnTo>
                  <a:lnTo>
                    <a:pt x="10540" y="2540"/>
                  </a:lnTo>
                  <a:lnTo>
                    <a:pt x="10922" y="3302"/>
                  </a:lnTo>
                  <a:lnTo>
                    <a:pt x="11175" y="3429"/>
                  </a:lnTo>
                  <a:lnTo>
                    <a:pt x="11175" y="4191"/>
                  </a:lnTo>
                  <a:lnTo>
                    <a:pt x="11175" y="4699"/>
                  </a:lnTo>
                  <a:lnTo>
                    <a:pt x="11049" y="5587"/>
                  </a:lnTo>
                  <a:lnTo>
                    <a:pt x="10795" y="5461"/>
                  </a:lnTo>
                  <a:lnTo>
                    <a:pt x="10413" y="5461"/>
                  </a:lnTo>
                  <a:lnTo>
                    <a:pt x="10160" y="5334"/>
                  </a:lnTo>
                  <a:lnTo>
                    <a:pt x="9778" y="5080"/>
                  </a:lnTo>
                  <a:lnTo>
                    <a:pt x="9017" y="4191"/>
                  </a:lnTo>
                  <a:lnTo>
                    <a:pt x="8889" y="3810"/>
                  </a:lnTo>
                  <a:lnTo>
                    <a:pt x="8762" y="3556"/>
                  </a:lnTo>
                  <a:lnTo>
                    <a:pt x="8509" y="3175"/>
                  </a:lnTo>
                  <a:lnTo>
                    <a:pt x="8382" y="2921"/>
                  </a:lnTo>
                  <a:lnTo>
                    <a:pt x="7493" y="1778"/>
                  </a:lnTo>
                  <a:lnTo>
                    <a:pt x="6858" y="1651"/>
                  </a:lnTo>
                  <a:lnTo>
                    <a:pt x="6350" y="1143"/>
                  </a:lnTo>
                  <a:lnTo>
                    <a:pt x="5842" y="1270"/>
                  </a:lnTo>
                  <a:lnTo>
                    <a:pt x="5587" y="2667"/>
                  </a:lnTo>
                  <a:lnTo>
                    <a:pt x="5714" y="3048"/>
                  </a:lnTo>
                  <a:lnTo>
                    <a:pt x="6096" y="3175"/>
                  </a:lnTo>
                  <a:lnTo>
                    <a:pt x="6223" y="3429"/>
                  </a:lnTo>
                  <a:lnTo>
                    <a:pt x="6350" y="3683"/>
                  </a:lnTo>
                  <a:lnTo>
                    <a:pt x="6476" y="4064"/>
                  </a:lnTo>
                  <a:lnTo>
                    <a:pt x="6603" y="4318"/>
                  </a:lnTo>
                  <a:lnTo>
                    <a:pt x="6858" y="4572"/>
                  </a:lnTo>
                  <a:lnTo>
                    <a:pt x="7112" y="4699"/>
                  </a:lnTo>
                  <a:lnTo>
                    <a:pt x="7238" y="4953"/>
                  </a:lnTo>
                  <a:lnTo>
                    <a:pt x="7493" y="5207"/>
                  </a:lnTo>
                  <a:lnTo>
                    <a:pt x="7620" y="5461"/>
                  </a:lnTo>
                  <a:lnTo>
                    <a:pt x="7747" y="5715"/>
                  </a:lnTo>
                  <a:lnTo>
                    <a:pt x="7620" y="6731"/>
                  </a:lnTo>
                  <a:lnTo>
                    <a:pt x="7874" y="7366"/>
                  </a:lnTo>
                  <a:lnTo>
                    <a:pt x="6223" y="5587"/>
                  </a:lnTo>
                  <a:lnTo>
                    <a:pt x="5969" y="5334"/>
                  </a:lnTo>
                  <a:lnTo>
                    <a:pt x="6096" y="4953"/>
                  </a:lnTo>
                  <a:lnTo>
                    <a:pt x="5842" y="4572"/>
                  </a:lnTo>
                  <a:lnTo>
                    <a:pt x="5714" y="4318"/>
                  </a:lnTo>
                  <a:lnTo>
                    <a:pt x="5461" y="4064"/>
                  </a:lnTo>
                  <a:lnTo>
                    <a:pt x="5334" y="3810"/>
                  </a:lnTo>
                  <a:lnTo>
                    <a:pt x="4572" y="2412"/>
                  </a:lnTo>
                  <a:lnTo>
                    <a:pt x="5461" y="3302"/>
                  </a:lnTo>
                  <a:lnTo>
                    <a:pt x="4318" y="2286"/>
                  </a:lnTo>
                  <a:lnTo>
                    <a:pt x="4190" y="2032"/>
                  </a:lnTo>
                  <a:lnTo>
                    <a:pt x="4063" y="1651"/>
                  </a:lnTo>
                  <a:lnTo>
                    <a:pt x="3810" y="1524"/>
                  </a:lnTo>
                  <a:lnTo>
                    <a:pt x="2667" y="1143"/>
                  </a:lnTo>
                  <a:lnTo>
                    <a:pt x="2921" y="2540"/>
                  </a:lnTo>
                  <a:lnTo>
                    <a:pt x="3048" y="2794"/>
                  </a:lnTo>
                  <a:lnTo>
                    <a:pt x="3175" y="3175"/>
                  </a:lnTo>
                  <a:lnTo>
                    <a:pt x="4699" y="4572"/>
                  </a:lnTo>
                  <a:lnTo>
                    <a:pt x="4825" y="4826"/>
                  </a:lnTo>
                  <a:lnTo>
                    <a:pt x="4445" y="5080"/>
                  </a:lnTo>
                  <a:lnTo>
                    <a:pt x="3683" y="5715"/>
                  </a:lnTo>
                  <a:lnTo>
                    <a:pt x="3048" y="5715"/>
                  </a:lnTo>
                  <a:lnTo>
                    <a:pt x="2412" y="5842"/>
                  </a:lnTo>
                  <a:lnTo>
                    <a:pt x="1143" y="5715"/>
                  </a:lnTo>
                  <a:lnTo>
                    <a:pt x="0" y="6477"/>
                  </a:lnTo>
                  <a:lnTo>
                    <a:pt x="508" y="5842"/>
                  </a:lnTo>
                  <a:lnTo>
                    <a:pt x="2667" y="7493"/>
                  </a:lnTo>
                  <a:lnTo>
                    <a:pt x="3175" y="7874"/>
                  </a:lnTo>
                  <a:lnTo>
                    <a:pt x="3937" y="8636"/>
                  </a:lnTo>
                  <a:lnTo>
                    <a:pt x="4063" y="8890"/>
                  </a:lnTo>
                  <a:lnTo>
                    <a:pt x="4445" y="9144"/>
                  </a:lnTo>
                  <a:lnTo>
                    <a:pt x="4445" y="9398"/>
                  </a:lnTo>
                  <a:lnTo>
                    <a:pt x="4318" y="9906"/>
                  </a:lnTo>
                  <a:lnTo>
                    <a:pt x="3556" y="10414"/>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8" name="object 158"/>
            <p:cNvPicPr/>
            <p:nvPr/>
          </p:nvPicPr>
          <p:blipFill>
            <a:blip r:embed="rId64" cstate="email">
              <a:extLst>
                <a:ext uri="{28A0092B-C50C-407E-A947-70E740481C1C}">
                  <a14:useLocalDpi xmlns:a14="http://schemas.microsoft.com/office/drawing/2010/main"/>
                </a:ext>
              </a:extLst>
            </a:blip>
            <a:stretch>
              <a:fillRect/>
            </a:stretch>
          </p:blipFill>
          <p:spPr>
            <a:xfrm>
              <a:off x="3725926" y="3213862"/>
              <a:ext cx="37973" cy="53086"/>
            </a:xfrm>
            <a:prstGeom prst="rect">
              <a:avLst/>
            </a:prstGeom>
          </p:spPr>
        </p:pic>
        <p:sp>
          <p:nvSpPr>
            <p:cNvPr id="159" name="object 159"/>
            <p:cNvSpPr/>
            <p:nvPr/>
          </p:nvSpPr>
          <p:spPr>
            <a:xfrm>
              <a:off x="3725926" y="3213862"/>
              <a:ext cx="38100" cy="53340"/>
            </a:xfrm>
            <a:custGeom>
              <a:avLst/>
              <a:gdLst/>
              <a:ahLst/>
              <a:cxnLst/>
              <a:rect l="l" t="t" r="r" b="b"/>
              <a:pathLst>
                <a:path w="38100" h="53339">
                  <a:moveTo>
                    <a:pt x="26035" y="0"/>
                  </a:moveTo>
                  <a:lnTo>
                    <a:pt x="37973" y="6730"/>
                  </a:lnTo>
                  <a:lnTo>
                    <a:pt x="12064" y="53086"/>
                  </a:lnTo>
                  <a:lnTo>
                    <a:pt x="0" y="46354"/>
                  </a:lnTo>
                  <a:lnTo>
                    <a:pt x="26035" y="0"/>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0" name="object 160"/>
            <p:cNvPicPr/>
            <p:nvPr/>
          </p:nvPicPr>
          <p:blipFill>
            <a:blip r:embed="rId63" cstate="email">
              <a:extLst>
                <a:ext uri="{28A0092B-C50C-407E-A947-70E740481C1C}">
                  <a14:useLocalDpi xmlns:a14="http://schemas.microsoft.com/office/drawing/2010/main"/>
                </a:ext>
              </a:extLst>
            </a:blip>
            <a:stretch>
              <a:fillRect/>
            </a:stretch>
          </p:blipFill>
          <p:spPr>
            <a:xfrm>
              <a:off x="3772535" y="3199511"/>
              <a:ext cx="38988" cy="18923"/>
            </a:xfrm>
            <a:prstGeom prst="rect">
              <a:avLst/>
            </a:prstGeom>
          </p:spPr>
        </p:pic>
        <p:sp>
          <p:nvSpPr>
            <p:cNvPr id="161" name="object 161"/>
            <p:cNvSpPr/>
            <p:nvPr/>
          </p:nvSpPr>
          <p:spPr>
            <a:xfrm>
              <a:off x="3772535" y="3199511"/>
              <a:ext cx="39370" cy="19050"/>
            </a:xfrm>
            <a:custGeom>
              <a:avLst/>
              <a:gdLst/>
              <a:ahLst/>
              <a:cxnLst/>
              <a:rect l="l" t="t" r="r" b="b"/>
              <a:pathLst>
                <a:path w="39370" h="19050">
                  <a:moveTo>
                    <a:pt x="0" y="10287"/>
                  </a:moveTo>
                  <a:lnTo>
                    <a:pt x="2412" y="18923"/>
                  </a:lnTo>
                  <a:lnTo>
                    <a:pt x="38988" y="8509"/>
                  </a:lnTo>
                  <a:lnTo>
                    <a:pt x="36575" y="0"/>
                  </a:lnTo>
                  <a:lnTo>
                    <a:pt x="0" y="10287"/>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object 162"/>
            <p:cNvSpPr/>
            <p:nvPr/>
          </p:nvSpPr>
          <p:spPr>
            <a:xfrm>
              <a:off x="3799713" y="3274822"/>
              <a:ext cx="12700" cy="10160"/>
            </a:xfrm>
            <a:custGeom>
              <a:avLst/>
              <a:gdLst/>
              <a:ahLst/>
              <a:cxnLst/>
              <a:rect l="l" t="t" r="r" b="b"/>
              <a:pathLst>
                <a:path w="12700" h="10160">
                  <a:moveTo>
                    <a:pt x="0" y="2031"/>
                  </a:moveTo>
                  <a:lnTo>
                    <a:pt x="1397" y="1397"/>
                  </a:lnTo>
                  <a:lnTo>
                    <a:pt x="2794" y="507"/>
                  </a:lnTo>
                  <a:lnTo>
                    <a:pt x="4317" y="0"/>
                  </a:lnTo>
                  <a:lnTo>
                    <a:pt x="4572" y="0"/>
                  </a:lnTo>
                  <a:lnTo>
                    <a:pt x="4445" y="507"/>
                  </a:lnTo>
                  <a:lnTo>
                    <a:pt x="4317" y="635"/>
                  </a:lnTo>
                  <a:lnTo>
                    <a:pt x="3937" y="1142"/>
                  </a:lnTo>
                  <a:lnTo>
                    <a:pt x="3428" y="1397"/>
                  </a:lnTo>
                  <a:lnTo>
                    <a:pt x="3048" y="1777"/>
                  </a:lnTo>
                  <a:lnTo>
                    <a:pt x="2412" y="2412"/>
                  </a:lnTo>
                  <a:lnTo>
                    <a:pt x="1904" y="3048"/>
                  </a:lnTo>
                  <a:lnTo>
                    <a:pt x="1650" y="3175"/>
                  </a:lnTo>
                  <a:lnTo>
                    <a:pt x="1650" y="3937"/>
                  </a:lnTo>
                  <a:lnTo>
                    <a:pt x="1524" y="4317"/>
                  </a:lnTo>
                  <a:lnTo>
                    <a:pt x="1650" y="5206"/>
                  </a:lnTo>
                  <a:lnTo>
                    <a:pt x="1904" y="5206"/>
                  </a:lnTo>
                  <a:lnTo>
                    <a:pt x="2286" y="5206"/>
                  </a:lnTo>
                  <a:lnTo>
                    <a:pt x="2539" y="5079"/>
                  </a:lnTo>
                  <a:lnTo>
                    <a:pt x="3048" y="4699"/>
                  </a:lnTo>
                  <a:lnTo>
                    <a:pt x="3810" y="3937"/>
                  </a:lnTo>
                  <a:lnTo>
                    <a:pt x="3937" y="3555"/>
                  </a:lnTo>
                  <a:lnTo>
                    <a:pt x="4063" y="3301"/>
                  </a:lnTo>
                  <a:lnTo>
                    <a:pt x="4190" y="2920"/>
                  </a:lnTo>
                  <a:lnTo>
                    <a:pt x="4445" y="2793"/>
                  </a:lnTo>
                  <a:lnTo>
                    <a:pt x="4699" y="2666"/>
                  </a:lnTo>
                  <a:lnTo>
                    <a:pt x="4825" y="2412"/>
                  </a:lnTo>
                  <a:lnTo>
                    <a:pt x="5079" y="2158"/>
                  </a:lnTo>
                  <a:lnTo>
                    <a:pt x="5207" y="1904"/>
                  </a:lnTo>
                  <a:lnTo>
                    <a:pt x="5461" y="1650"/>
                  </a:lnTo>
                  <a:lnTo>
                    <a:pt x="5969" y="1524"/>
                  </a:lnTo>
                  <a:lnTo>
                    <a:pt x="6476" y="1015"/>
                  </a:lnTo>
                  <a:lnTo>
                    <a:pt x="6985" y="1142"/>
                  </a:lnTo>
                  <a:lnTo>
                    <a:pt x="7238" y="2412"/>
                  </a:lnTo>
                  <a:lnTo>
                    <a:pt x="6985" y="2793"/>
                  </a:lnTo>
                  <a:lnTo>
                    <a:pt x="6731" y="2920"/>
                  </a:lnTo>
                  <a:lnTo>
                    <a:pt x="6476" y="3175"/>
                  </a:lnTo>
                  <a:lnTo>
                    <a:pt x="6350" y="3428"/>
                  </a:lnTo>
                  <a:lnTo>
                    <a:pt x="6223" y="3810"/>
                  </a:lnTo>
                  <a:lnTo>
                    <a:pt x="6096" y="4063"/>
                  </a:lnTo>
                  <a:lnTo>
                    <a:pt x="5841" y="4317"/>
                  </a:lnTo>
                  <a:lnTo>
                    <a:pt x="5587" y="4444"/>
                  </a:lnTo>
                  <a:lnTo>
                    <a:pt x="5461" y="4572"/>
                  </a:lnTo>
                  <a:lnTo>
                    <a:pt x="5207" y="4825"/>
                  </a:lnTo>
                  <a:lnTo>
                    <a:pt x="5079" y="5079"/>
                  </a:lnTo>
                  <a:lnTo>
                    <a:pt x="4825" y="5333"/>
                  </a:lnTo>
                  <a:lnTo>
                    <a:pt x="4952" y="6350"/>
                  </a:lnTo>
                  <a:lnTo>
                    <a:pt x="4825" y="6857"/>
                  </a:lnTo>
                  <a:lnTo>
                    <a:pt x="6350" y="5206"/>
                  </a:lnTo>
                  <a:lnTo>
                    <a:pt x="6603" y="4952"/>
                  </a:lnTo>
                  <a:lnTo>
                    <a:pt x="6603" y="4699"/>
                  </a:lnTo>
                  <a:lnTo>
                    <a:pt x="6858" y="4317"/>
                  </a:lnTo>
                  <a:lnTo>
                    <a:pt x="6985" y="4063"/>
                  </a:lnTo>
                  <a:lnTo>
                    <a:pt x="7238" y="3810"/>
                  </a:lnTo>
                  <a:lnTo>
                    <a:pt x="7365" y="3555"/>
                  </a:lnTo>
                  <a:lnTo>
                    <a:pt x="8254" y="2286"/>
                  </a:lnTo>
                  <a:lnTo>
                    <a:pt x="7365" y="3175"/>
                  </a:lnTo>
                  <a:lnTo>
                    <a:pt x="8509" y="2158"/>
                  </a:lnTo>
                  <a:lnTo>
                    <a:pt x="8636" y="1904"/>
                  </a:lnTo>
                  <a:lnTo>
                    <a:pt x="8762" y="1524"/>
                  </a:lnTo>
                  <a:lnTo>
                    <a:pt x="9016" y="1397"/>
                  </a:lnTo>
                  <a:lnTo>
                    <a:pt x="10160" y="1015"/>
                  </a:lnTo>
                  <a:lnTo>
                    <a:pt x="9778" y="2412"/>
                  </a:lnTo>
                  <a:lnTo>
                    <a:pt x="9651" y="2666"/>
                  </a:lnTo>
                  <a:lnTo>
                    <a:pt x="9525" y="2920"/>
                  </a:lnTo>
                  <a:lnTo>
                    <a:pt x="8000" y="4317"/>
                  </a:lnTo>
                  <a:lnTo>
                    <a:pt x="8254" y="4699"/>
                  </a:lnTo>
                  <a:lnTo>
                    <a:pt x="9016" y="5333"/>
                  </a:lnTo>
                  <a:lnTo>
                    <a:pt x="9525" y="5461"/>
                  </a:lnTo>
                  <a:lnTo>
                    <a:pt x="10160" y="5461"/>
                  </a:lnTo>
                  <a:lnTo>
                    <a:pt x="11429" y="5333"/>
                  </a:lnTo>
                  <a:lnTo>
                    <a:pt x="12446" y="6223"/>
                  </a:lnTo>
                  <a:lnTo>
                    <a:pt x="12064" y="5461"/>
                  </a:lnTo>
                  <a:lnTo>
                    <a:pt x="9778" y="7112"/>
                  </a:lnTo>
                  <a:lnTo>
                    <a:pt x="9398" y="7365"/>
                  </a:lnTo>
                  <a:lnTo>
                    <a:pt x="8509" y="8254"/>
                  </a:lnTo>
                  <a:lnTo>
                    <a:pt x="8382" y="8508"/>
                  </a:lnTo>
                  <a:lnTo>
                    <a:pt x="8000" y="8762"/>
                  </a:lnTo>
                  <a:lnTo>
                    <a:pt x="8000" y="9398"/>
                  </a:lnTo>
                  <a:lnTo>
                    <a:pt x="8762" y="9905"/>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3" name="object 163"/>
            <p:cNvPicPr/>
            <p:nvPr/>
          </p:nvPicPr>
          <p:blipFill>
            <a:blip r:embed="rId65" cstate="email">
              <a:extLst>
                <a:ext uri="{28A0092B-C50C-407E-A947-70E740481C1C}">
                  <a14:useLocalDpi xmlns:a14="http://schemas.microsoft.com/office/drawing/2010/main"/>
                </a:ext>
              </a:extLst>
            </a:blip>
            <a:stretch>
              <a:fillRect/>
            </a:stretch>
          </p:blipFill>
          <p:spPr>
            <a:xfrm>
              <a:off x="3804412" y="3281680"/>
              <a:ext cx="35940" cy="53086"/>
            </a:xfrm>
            <a:prstGeom prst="rect">
              <a:avLst/>
            </a:prstGeom>
          </p:spPr>
        </p:pic>
        <p:sp>
          <p:nvSpPr>
            <p:cNvPr id="164" name="object 164"/>
            <p:cNvSpPr/>
            <p:nvPr/>
          </p:nvSpPr>
          <p:spPr>
            <a:xfrm>
              <a:off x="3804412" y="3281680"/>
              <a:ext cx="36195" cy="53340"/>
            </a:xfrm>
            <a:custGeom>
              <a:avLst/>
              <a:gdLst/>
              <a:ahLst/>
              <a:cxnLst/>
              <a:rect l="l" t="t" r="r" b="b"/>
              <a:pathLst>
                <a:path w="36195" h="53339">
                  <a:moveTo>
                    <a:pt x="0" y="5969"/>
                  </a:moveTo>
                  <a:lnTo>
                    <a:pt x="11302" y="0"/>
                  </a:lnTo>
                  <a:lnTo>
                    <a:pt x="35940" y="47117"/>
                  </a:lnTo>
                  <a:lnTo>
                    <a:pt x="24637" y="53086"/>
                  </a:lnTo>
                  <a:lnTo>
                    <a:pt x="0" y="5969"/>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object 165"/>
            <p:cNvPicPr/>
            <p:nvPr/>
          </p:nvPicPr>
          <p:blipFill>
            <a:blip r:embed="rId63" cstate="email">
              <a:extLst>
                <a:ext uri="{28A0092B-C50C-407E-A947-70E740481C1C}">
                  <a14:useLocalDpi xmlns:a14="http://schemas.microsoft.com/office/drawing/2010/main"/>
                </a:ext>
              </a:extLst>
            </a:blip>
            <a:stretch>
              <a:fillRect/>
            </a:stretch>
          </p:blipFill>
          <p:spPr>
            <a:xfrm>
              <a:off x="3748659" y="3276092"/>
              <a:ext cx="38226" cy="19558"/>
            </a:xfrm>
            <a:prstGeom prst="rect">
              <a:avLst/>
            </a:prstGeom>
          </p:spPr>
        </p:pic>
        <p:sp>
          <p:nvSpPr>
            <p:cNvPr id="166" name="object 166"/>
            <p:cNvSpPr/>
            <p:nvPr/>
          </p:nvSpPr>
          <p:spPr>
            <a:xfrm>
              <a:off x="3748659" y="3276092"/>
              <a:ext cx="38735" cy="19685"/>
            </a:xfrm>
            <a:custGeom>
              <a:avLst/>
              <a:gdLst/>
              <a:ahLst/>
              <a:cxnLst/>
              <a:rect l="l" t="t" r="r" b="b"/>
              <a:pathLst>
                <a:path w="38735" h="19685">
                  <a:moveTo>
                    <a:pt x="0" y="8382"/>
                  </a:moveTo>
                  <a:lnTo>
                    <a:pt x="2666" y="0"/>
                  </a:lnTo>
                  <a:lnTo>
                    <a:pt x="38226" y="11049"/>
                  </a:lnTo>
                  <a:lnTo>
                    <a:pt x="35560" y="19558"/>
                  </a:lnTo>
                  <a:lnTo>
                    <a:pt x="0" y="8382"/>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7" name="object 167"/>
            <p:cNvPicPr/>
            <p:nvPr/>
          </p:nvPicPr>
          <p:blipFill>
            <a:blip r:embed="rId66" cstate="email">
              <a:extLst>
                <a:ext uri="{28A0092B-C50C-407E-A947-70E740481C1C}">
                  <a14:useLocalDpi xmlns:a14="http://schemas.microsoft.com/office/drawing/2010/main"/>
                </a:ext>
              </a:extLst>
            </a:blip>
            <a:stretch>
              <a:fillRect/>
            </a:stretch>
          </p:blipFill>
          <p:spPr>
            <a:xfrm>
              <a:off x="3756914" y="3264535"/>
              <a:ext cx="38862" cy="19685"/>
            </a:xfrm>
            <a:prstGeom prst="rect">
              <a:avLst/>
            </a:prstGeom>
          </p:spPr>
        </p:pic>
        <p:sp>
          <p:nvSpPr>
            <p:cNvPr id="168" name="object 168"/>
            <p:cNvSpPr/>
            <p:nvPr/>
          </p:nvSpPr>
          <p:spPr>
            <a:xfrm>
              <a:off x="3756914" y="3264535"/>
              <a:ext cx="39370" cy="19685"/>
            </a:xfrm>
            <a:custGeom>
              <a:avLst/>
              <a:gdLst/>
              <a:ahLst/>
              <a:cxnLst/>
              <a:rect l="l" t="t" r="r" b="b"/>
              <a:pathLst>
                <a:path w="39370" h="19685">
                  <a:moveTo>
                    <a:pt x="0" y="8381"/>
                  </a:moveTo>
                  <a:lnTo>
                    <a:pt x="2666" y="0"/>
                  </a:lnTo>
                  <a:lnTo>
                    <a:pt x="38862" y="11302"/>
                  </a:lnTo>
                  <a:lnTo>
                    <a:pt x="36322" y="19685"/>
                  </a:lnTo>
                  <a:lnTo>
                    <a:pt x="0" y="8381"/>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9" name="object 169"/>
            <p:cNvPicPr/>
            <p:nvPr/>
          </p:nvPicPr>
          <p:blipFill>
            <a:blip r:embed="rId62" cstate="email">
              <a:extLst>
                <a:ext uri="{28A0092B-C50C-407E-A947-70E740481C1C}">
                  <a14:useLocalDpi xmlns:a14="http://schemas.microsoft.com/office/drawing/2010/main"/>
                </a:ext>
              </a:extLst>
            </a:blip>
            <a:stretch>
              <a:fillRect/>
            </a:stretch>
          </p:blipFill>
          <p:spPr>
            <a:xfrm>
              <a:off x="3843020" y="3222752"/>
              <a:ext cx="19684" cy="38226"/>
            </a:xfrm>
            <a:prstGeom prst="rect">
              <a:avLst/>
            </a:prstGeom>
          </p:spPr>
        </p:pic>
        <p:sp>
          <p:nvSpPr>
            <p:cNvPr id="170" name="object 170"/>
            <p:cNvSpPr/>
            <p:nvPr/>
          </p:nvSpPr>
          <p:spPr>
            <a:xfrm>
              <a:off x="3843020" y="3222752"/>
              <a:ext cx="19685" cy="38735"/>
            </a:xfrm>
            <a:custGeom>
              <a:avLst/>
              <a:gdLst/>
              <a:ahLst/>
              <a:cxnLst/>
              <a:rect l="l" t="t" r="r" b="b"/>
              <a:pathLst>
                <a:path w="19685" h="38735">
                  <a:moveTo>
                    <a:pt x="0" y="35560"/>
                  </a:moveTo>
                  <a:lnTo>
                    <a:pt x="8508" y="38226"/>
                  </a:lnTo>
                  <a:lnTo>
                    <a:pt x="19684" y="2667"/>
                  </a:lnTo>
                  <a:lnTo>
                    <a:pt x="11175" y="0"/>
                  </a:lnTo>
                  <a:lnTo>
                    <a:pt x="0" y="35560"/>
                  </a:lnTo>
                  <a:close/>
                </a:path>
              </a:pathLst>
            </a:custGeom>
            <a:ln w="9525">
              <a:solidFill>
                <a:srgbClr val="00B6C8"/>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object 171"/>
            <p:cNvSpPr/>
            <p:nvPr/>
          </p:nvSpPr>
          <p:spPr>
            <a:xfrm>
              <a:off x="3823589" y="3259963"/>
              <a:ext cx="9525" cy="13970"/>
            </a:xfrm>
            <a:custGeom>
              <a:avLst/>
              <a:gdLst/>
              <a:ahLst/>
              <a:cxnLst/>
              <a:rect l="l" t="t" r="r" b="b"/>
              <a:pathLst>
                <a:path w="9525" h="13970">
                  <a:moveTo>
                    <a:pt x="7365" y="0"/>
                  </a:moveTo>
                  <a:lnTo>
                    <a:pt x="5969" y="888"/>
                  </a:lnTo>
                  <a:lnTo>
                    <a:pt x="4318" y="1524"/>
                  </a:lnTo>
                  <a:lnTo>
                    <a:pt x="2921" y="2539"/>
                  </a:lnTo>
                  <a:lnTo>
                    <a:pt x="2666" y="2794"/>
                  </a:lnTo>
                  <a:lnTo>
                    <a:pt x="3175" y="3048"/>
                  </a:lnTo>
                  <a:lnTo>
                    <a:pt x="3428" y="3048"/>
                  </a:lnTo>
                  <a:lnTo>
                    <a:pt x="4063" y="3048"/>
                  </a:lnTo>
                  <a:lnTo>
                    <a:pt x="4699" y="2666"/>
                  </a:lnTo>
                  <a:lnTo>
                    <a:pt x="5334" y="2539"/>
                  </a:lnTo>
                  <a:lnTo>
                    <a:pt x="6223" y="2286"/>
                  </a:lnTo>
                  <a:lnTo>
                    <a:pt x="7112" y="2286"/>
                  </a:lnTo>
                  <a:lnTo>
                    <a:pt x="7365" y="2159"/>
                  </a:lnTo>
                  <a:lnTo>
                    <a:pt x="8127" y="2539"/>
                  </a:lnTo>
                  <a:lnTo>
                    <a:pt x="8509" y="2794"/>
                  </a:lnTo>
                  <a:lnTo>
                    <a:pt x="9144" y="3428"/>
                  </a:lnTo>
                  <a:lnTo>
                    <a:pt x="9016" y="3556"/>
                  </a:lnTo>
                  <a:lnTo>
                    <a:pt x="8762" y="3810"/>
                  </a:lnTo>
                  <a:lnTo>
                    <a:pt x="8509" y="3937"/>
                  </a:lnTo>
                  <a:lnTo>
                    <a:pt x="7874" y="4190"/>
                  </a:lnTo>
                  <a:lnTo>
                    <a:pt x="6603" y="4445"/>
                  </a:lnTo>
                  <a:lnTo>
                    <a:pt x="6350" y="4445"/>
                  </a:lnTo>
                  <a:lnTo>
                    <a:pt x="5969" y="4317"/>
                  </a:lnTo>
                  <a:lnTo>
                    <a:pt x="5587" y="4317"/>
                  </a:lnTo>
                  <a:lnTo>
                    <a:pt x="5207" y="4317"/>
                  </a:lnTo>
                  <a:lnTo>
                    <a:pt x="4952" y="4572"/>
                  </a:lnTo>
                  <a:lnTo>
                    <a:pt x="4572" y="4572"/>
                  </a:lnTo>
                  <a:lnTo>
                    <a:pt x="4318" y="4572"/>
                  </a:lnTo>
                  <a:lnTo>
                    <a:pt x="3937" y="4572"/>
                  </a:lnTo>
                  <a:lnTo>
                    <a:pt x="3556" y="4572"/>
                  </a:lnTo>
                  <a:lnTo>
                    <a:pt x="3048" y="4952"/>
                  </a:lnTo>
                  <a:lnTo>
                    <a:pt x="2286" y="5207"/>
                  </a:lnTo>
                  <a:lnTo>
                    <a:pt x="2032" y="5714"/>
                  </a:lnTo>
                  <a:lnTo>
                    <a:pt x="3175" y="6731"/>
                  </a:lnTo>
                  <a:lnTo>
                    <a:pt x="3556" y="6731"/>
                  </a:lnTo>
                  <a:lnTo>
                    <a:pt x="3937" y="6603"/>
                  </a:lnTo>
                  <a:lnTo>
                    <a:pt x="4190" y="6476"/>
                  </a:lnTo>
                  <a:lnTo>
                    <a:pt x="4572" y="6476"/>
                  </a:lnTo>
                  <a:lnTo>
                    <a:pt x="4952" y="6603"/>
                  </a:lnTo>
                  <a:lnTo>
                    <a:pt x="5334" y="6603"/>
                  </a:lnTo>
                  <a:lnTo>
                    <a:pt x="5587" y="6603"/>
                  </a:lnTo>
                  <a:lnTo>
                    <a:pt x="5969" y="6350"/>
                  </a:lnTo>
                  <a:lnTo>
                    <a:pt x="6223" y="6350"/>
                  </a:lnTo>
                  <a:lnTo>
                    <a:pt x="6603" y="6350"/>
                  </a:lnTo>
                  <a:lnTo>
                    <a:pt x="6985" y="6350"/>
                  </a:lnTo>
                  <a:lnTo>
                    <a:pt x="7238" y="6350"/>
                  </a:lnTo>
                  <a:lnTo>
                    <a:pt x="8000" y="6985"/>
                  </a:lnTo>
                  <a:lnTo>
                    <a:pt x="8762" y="7112"/>
                  </a:lnTo>
                  <a:lnTo>
                    <a:pt x="6223" y="7620"/>
                  </a:lnTo>
                  <a:lnTo>
                    <a:pt x="5841" y="7620"/>
                  </a:lnTo>
                  <a:lnTo>
                    <a:pt x="5461" y="7492"/>
                  </a:lnTo>
                  <a:lnTo>
                    <a:pt x="5080" y="7492"/>
                  </a:lnTo>
                  <a:lnTo>
                    <a:pt x="4825" y="7492"/>
                  </a:lnTo>
                  <a:lnTo>
                    <a:pt x="4445" y="7492"/>
                  </a:lnTo>
                  <a:lnTo>
                    <a:pt x="4063" y="7492"/>
                  </a:lnTo>
                  <a:lnTo>
                    <a:pt x="2286" y="7365"/>
                  </a:lnTo>
                  <a:lnTo>
                    <a:pt x="3683" y="7238"/>
                  </a:lnTo>
                  <a:lnTo>
                    <a:pt x="2032" y="7620"/>
                  </a:lnTo>
                  <a:lnTo>
                    <a:pt x="1777" y="7620"/>
                  </a:lnTo>
                  <a:lnTo>
                    <a:pt x="1397" y="7492"/>
                  </a:lnTo>
                  <a:lnTo>
                    <a:pt x="1015" y="7620"/>
                  </a:lnTo>
                  <a:lnTo>
                    <a:pt x="0" y="8382"/>
                  </a:lnTo>
                  <a:lnTo>
                    <a:pt x="1397" y="8889"/>
                  </a:lnTo>
                  <a:lnTo>
                    <a:pt x="1777" y="9016"/>
                  </a:lnTo>
                  <a:lnTo>
                    <a:pt x="2032" y="9016"/>
                  </a:lnTo>
                  <a:lnTo>
                    <a:pt x="4318" y="8509"/>
                  </a:lnTo>
                  <a:lnTo>
                    <a:pt x="4572" y="8509"/>
                  </a:lnTo>
                  <a:lnTo>
                    <a:pt x="4572" y="8889"/>
                  </a:lnTo>
                  <a:lnTo>
                    <a:pt x="4572" y="9906"/>
                  </a:lnTo>
                  <a:lnTo>
                    <a:pt x="4318" y="10540"/>
                  </a:lnTo>
                  <a:lnTo>
                    <a:pt x="3937" y="11049"/>
                  </a:lnTo>
                  <a:lnTo>
                    <a:pt x="3048" y="12191"/>
                  </a:lnTo>
                  <a:lnTo>
                    <a:pt x="3048" y="13588"/>
                  </a:lnTo>
                  <a:lnTo>
                    <a:pt x="2794" y="12826"/>
                  </a:lnTo>
                  <a:lnTo>
                    <a:pt x="5587" y="11811"/>
                  </a:lnTo>
                  <a:lnTo>
                    <a:pt x="6223" y="11557"/>
                  </a:lnTo>
                  <a:lnTo>
                    <a:pt x="7493" y="11302"/>
                  </a:lnTo>
                  <a:lnTo>
                    <a:pt x="7747" y="11302"/>
                  </a:lnTo>
                  <a:lnTo>
                    <a:pt x="8255" y="11049"/>
                  </a:lnTo>
                  <a:lnTo>
                    <a:pt x="8509" y="11175"/>
                  </a:lnTo>
                  <a:lnTo>
                    <a:pt x="8762" y="11557"/>
                  </a:lnTo>
                  <a:lnTo>
                    <a:pt x="8762" y="12573"/>
                  </a:lnTo>
                </a:path>
              </a:pathLst>
            </a:custGeom>
            <a:ln w="12700">
              <a:solidFill>
                <a:srgbClr val="FF66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2" name="object 172"/>
            <p:cNvPicPr/>
            <p:nvPr/>
          </p:nvPicPr>
          <p:blipFill>
            <a:blip r:embed="rId67" cstate="email">
              <a:extLst>
                <a:ext uri="{28A0092B-C50C-407E-A947-70E740481C1C}">
                  <a14:useLocalDpi xmlns:a14="http://schemas.microsoft.com/office/drawing/2010/main"/>
                </a:ext>
              </a:extLst>
            </a:blip>
            <a:stretch>
              <a:fillRect/>
            </a:stretch>
          </p:blipFill>
          <p:spPr>
            <a:xfrm>
              <a:off x="3823208" y="3270758"/>
              <a:ext cx="36956" cy="53593"/>
            </a:xfrm>
            <a:prstGeom prst="rect">
              <a:avLst/>
            </a:prstGeom>
          </p:spPr>
        </p:pic>
        <p:sp>
          <p:nvSpPr>
            <p:cNvPr id="173" name="object 173"/>
            <p:cNvSpPr/>
            <p:nvPr/>
          </p:nvSpPr>
          <p:spPr>
            <a:xfrm>
              <a:off x="3823208" y="3270758"/>
              <a:ext cx="37465" cy="53975"/>
            </a:xfrm>
            <a:custGeom>
              <a:avLst/>
              <a:gdLst/>
              <a:ahLst/>
              <a:cxnLst/>
              <a:rect l="l" t="t" r="r" b="b"/>
              <a:pathLst>
                <a:path w="37464" h="53975">
                  <a:moveTo>
                    <a:pt x="0" y="6476"/>
                  </a:moveTo>
                  <a:lnTo>
                    <a:pt x="12318" y="0"/>
                  </a:lnTo>
                  <a:lnTo>
                    <a:pt x="36956" y="47116"/>
                  </a:lnTo>
                  <a:lnTo>
                    <a:pt x="24637" y="53593"/>
                  </a:lnTo>
                  <a:lnTo>
                    <a:pt x="0" y="6476"/>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 name="object 174"/>
            <p:cNvPicPr/>
            <p:nvPr/>
          </p:nvPicPr>
          <p:blipFill>
            <a:blip r:embed="rId62" cstate="email">
              <a:extLst>
                <a:ext uri="{28A0092B-C50C-407E-A947-70E740481C1C}">
                  <a14:useLocalDpi xmlns:a14="http://schemas.microsoft.com/office/drawing/2010/main"/>
                </a:ext>
              </a:extLst>
            </a:blip>
            <a:stretch>
              <a:fillRect/>
            </a:stretch>
          </p:blipFill>
          <p:spPr>
            <a:xfrm>
              <a:off x="3831463" y="3220339"/>
              <a:ext cx="20827" cy="39243"/>
            </a:xfrm>
            <a:prstGeom prst="rect">
              <a:avLst/>
            </a:prstGeom>
          </p:spPr>
        </p:pic>
        <p:sp>
          <p:nvSpPr>
            <p:cNvPr id="175" name="object 175"/>
            <p:cNvSpPr/>
            <p:nvPr/>
          </p:nvSpPr>
          <p:spPr>
            <a:xfrm>
              <a:off x="3831463" y="3220339"/>
              <a:ext cx="20955" cy="39370"/>
            </a:xfrm>
            <a:custGeom>
              <a:avLst/>
              <a:gdLst/>
              <a:ahLst/>
              <a:cxnLst/>
              <a:rect l="l" t="t" r="r" b="b"/>
              <a:pathLst>
                <a:path w="20954" h="39370">
                  <a:moveTo>
                    <a:pt x="0" y="36322"/>
                  </a:moveTo>
                  <a:lnTo>
                    <a:pt x="9525" y="39243"/>
                  </a:lnTo>
                  <a:lnTo>
                    <a:pt x="20827" y="2921"/>
                  </a:lnTo>
                  <a:lnTo>
                    <a:pt x="11429" y="0"/>
                  </a:lnTo>
                  <a:lnTo>
                    <a:pt x="0" y="36322"/>
                  </a:lnTo>
                  <a:close/>
                </a:path>
              </a:pathLst>
            </a:custGeom>
            <a:ln w="9525">
              <a:solidFill>
                <a:srgbClr val="9A8A7C"/>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object 176"/>
            <p:cNvSpPr/>
            <p:nvPr/>
          </p:nvSpPr>
          <p:spPr>
            <a:xfrm>
              <a:off x="3684905" y="4128388"/>
              <a:ext cx="164465" cy="81280"/>
            </a:xfrm>
            <a:custGeom>
              <a:avLst/>
              <a:gdLst/>
              <a:ahLst/>
              <a:cxnLst/>
              <a:rect l="l" t="t" r="r" b="b"/>
              <a:pathLst>
                <a:path w="164464" h="81279">
                  <a:moveTo>
                    <a:pt x="58547" y="0"/>
                  </a:moveTo>
                  <a:lnTo>
                    <a:pt x="48514" y="0"/>
                  </a:lnTo>
                  <a:lnTo>
                    <a:pt x="37719" y="1143"/>
                  </a:lnTo>
                  <a:lnTo>
                    <a:pt x="1270" y="17653"/>
                  </a:lnTo>
                  <a:lnTo>
                    <a:pt x="0" y="23494"/>
                  </a:lnTo>
                  <a:lnTo>
                    <a:pt x="762" y="26797"/>
                  </a:lnTo>
                  <a:lnTo>
                    <a:pt x="34544" y="60452"/>
                  </a:lnTo>
                  <a:lnTo>
                    <a:pt x="59817" y="71628"/>
                  </a:lnTo>
                  <a:lnTo>
                    <a:pt x="68325" y="73533"/>
                  </a:lnTo>
                  <a:lnTo>
                    <a:pt x="82423" y="75437"/>
                  </a:lnTo>
                  <a:lnTo>
                    <a:pt x="103378" y="77469"/>
                  </a:lnTo>
                  <a:lnTo>
                    <a:pt x="118110" y="80263"/>
                  </a:lnTo>
                  <a:lnTo>
                    <a:pt x="127127" y="80899"/>
                  </a:lnTo>
                  <a:lnTo>
                    <a:pt x="134112" y="80772"/>
                  </a:lnTo>
                  <a:lnTo>
                    <a:pt x="143764" y="79629"/>
                  </a:lnTo>
                  <a:lnTo>
                    <a:pt x="155956" y="72517"/>
                  </a:lnTo>
                  <a:lnTo>
                    <a:pt x="154559" y="69468"/>
                  </a:lnTo>
                  <a:lnTo>
                    <a:pt x="152654" y="66802"/>
                  </a:lnTo>
                  <a:lnTo>
                    <a:pt x="151511" y="64516"/>
                  </a:lnTo>
                  <a:lnTo>
                    <a:pt x="161798" y="51054"/>
                  </a:lnTo>
                  <a:lnTo>
                    <a:pt x="163449" y="49403"/>
                  </a:lnTo>
                  <a:lnTo>
                    <a:pt x="163957" y="47117"/>
                  </a:lnTo>
                  <a:lnTo>
                    <a:pt x="163449" y="44450"/>
                  </a:lnTo>
                  <a:lnTo>
                    <a:pt x="162052" y="41529"/>
                  </a:lnTo>
                  <a:lnTo>
                    <a:pt x="127127" y="19304"/>
                  </a:lnTo>
                  <a:lnTo>
                    <a:pt x="106553" y="14605"/>
                  </a:lnTo>
                  <a:lnTo>
                    <a:pt x="94615" y="10541"/>
                  </a:lnTo>
                  <a:lnTo>
                    <a:pt x="83058" y="5842"/>
                  </a:lnTo>
                  <a:lnTo>
                    <a:pt x="74422" y="3048"/>
                  </a:lnTo>
                  <a:lnTo>
                    <a:pt x="67183" y="1143"/>
                  </a:lnTo>
                  <a:lnTo>
                    <a:pt x="58547" y="0"/>
                  </a:lnTo>
                  <a:close/>
                </a:path>
              </a:pathLst>
            </a:custGeom>
            <a:solidFill>
              <a:srgbClr val="92D05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object 177"/>
            <p:cNvSpPr/>
            <p:nvPr/>
          </p:nvSpPr>
          <p:spPr>
            <a:xfrm>
              <a:off x="3684905" y="4128262"/>
              <a:ext cx="164465" cy="81280"/>
            </a:xfrm>
            <a:custGeom>
              <a:avLst/>
              <a:gdLst/>
              <a:ahLst/>
              <a:cxnLst/>
              <a:rect l="l" t="t" r="r" b="b"/>
              <a:pathLst>
                <a:path w="164464" h="81279">
                  <a:moveTo>
                    <a:pt x="59817" y="71755"/>
                  </a:moveTo>
                  <a:lnTo>
                    <a:pt x="64135" y="72770"/>
                  </a:lnTo>
                  <a:lnTo>
                    <a:pt x="68325" y="73660"/>
                  </a:lnTo>
                  <a:lnTo>
                    <a:pt x="72262" y="74168"/>
                  </a:lnTo>
                  <a:lnTo>
                    <a:pt x="75946" y="74802"/>
                  </a:lnTo>
                  <a:lnTo>
                    <a:pt x="79248" y="75183"/>
                  </a:lnTo>
                  <a:lnTo>
                    <a:pt x="82423" y="75564"/>
                  </a:lnTo>
                  <a:lnTo>
                    <a:pt x="88773" y="76200"/>
                  </a:lnTo>
                  <a:lnTo>
                    <a:pt x="109728" y="78739"/>
                  </a:lnTo>
                  <a:lnTo>
                    <a:pt x="113030" y="79375"/>
                  </a:lnTo>
                  <a:lnTo>
                    <a:pt x="114681" y="79756"/>
                  </a:lnTo>
                  <a:lnTo>
                    <a:pt x="116459" y="80010"/>
                  </a:lnTo>
                  <a:lnTo>
                    <a:pt x="118110" y="80390"/>
                  </a:lnTo>
                  <a:lnTo>
                    <a:pt x="119887" y="80518"/>
                  </a:lnTo>
                  <a:lnTo>
                    <a:pt x="123571" y="80899"/>
                  </a:lnTo>
                  <a:lnTo>
                    <a:pt x="127127" y="81025"/>
                  </a:lnTo>
                  <a:lnTo>
                    <a:pt x="130556" y="81025"/>
                  </a:lnTo>
                  <a:lnTo>
                    <a:pt x="134112" y="80899"/>
                  </a:lnTo>
                  <a:lnTo>
                    <a:pt x="155956" y="73406"/>
                  </a:lnTo>
                  <a:lnTo>
                    <a:pt x="155956" y="72643"/>
                  </a:lnTo>
                  <a:lnTo>
                    <a:pt x="152654" y="66929"/>
                  </a:lnTo>
                  <a:lnTo>
                    <a:pt x="151892" y="65531"/>
                  </a:lnTo>
                  <a:lnTo>
                    <a:pt x="151511" y="64643"/>
                  </a:lnTo>
                  <a:lnTo>
                    <a:pt x="151511" y="63881"/>
                  </a:lnTo>
                  <a:lnTo>
                    <a:pt x="151384" y="62992"/>
                  </a:lnTo>
                  <a:lnTo>
                    <a:pt x="151637" y="62230"/>
                  </a:lnTo>
                  <a:lnTo>
                    <a:pt x="152400" y="58927"/>
                  </a:lnTo>
                  <a:lnTo>
                    <a:pt x="152908" y="57657"/>
                  </a:lnTo>
                  <a:lnTo>
                    <a:pt x="160528" y="51815"/>
                  </a:lnTo>
                  <a:lnTo>
                    <a:pt x="161798" y="51181"/>
                  </a:lnTo>
                  <a:lnTo>
                    <a:pt x="162687" y="50418"/>
                  </a:lnTo>
                  <a:lnTo>
                    <a:pt x="163449" y="49530"/>
                  </a:lnTo>
                  <a:lnTo>
                    <a:pt x="163703" y="48387"/>
                  </a:lnTo>
                  <a:lnTo>
                    <a:pt x="163957" y="47243"/>
                  </a:lnTo>
                  <a:lnTo>
                    <a:pt x="163703" y="45974"/>
                  </a:lnTo>
                  <a:lnTo>
                    <a:pt x="163449" y="44576"/>
                  </a:lnTo>
                  <a:lnTo>
                    <a:pt x="162814" y="43180"/>
                  </a:lnTo>
                  <a:lnTo>
                    <a:pt x="162052" y="41656"/>
                  </a:lnTo>
                  <a:lnTo>
                    <a:pt x="161036" y="40131"/>
                  </a:lnTo>
                  <a:lnTo>
                    <a:pt x="160020" y="38481"/>
                  </a:lnTo>
                  <a:lnTo>
                    <a:pt x="158623" y="36830"/>
                  </a:lnTo>
                  <a:lnTo>
                    <a:pt x="157225" y="35179"/>
                  </a:lnTo>
                  <a:lnTo>
                    <a:pt x="155575" y="33527"/>
                  </a:lnTo>
                  <a:lnTo>
                    <a:pt x="143129" y="24892"/>
                  </a:lnTo>
                  <a:lnTo>
                    <a:pt x="140716" y="23749"/>
                  </a:lnTo>
                  <a:lnTo>
                    <a:pt x="138049" y="22860"/>
                  </a:lnTo>
                  <a:lnTo>
                    <a:pt x="135509" y="21970"/>
                  </a:lnTo>
                  <a:lnTo>
                    <a:pt x="132842" y="21081"/>
                  </a:lnTo>
                  <a:lnTo>
                    <a:pt x="130175" y="20319"/>
                  </a:lnTo>
                  <a:lnTo>
                    <a:pt x="127127" y="19431"/>
                  </a:lnTo>
                  <a:lnTo>
                    <a:pt x="121539" y="18161"/>
                  </a:lnTo>
                  <a:lnTo>
                    <a:pt x="109474" y="15367"/>
                  </a:lnTo>
                  <a:lnTo>
                    <a:pt x="106553" y="14731"/>
                  </a:lnTo>
                  <a:lnTo>
                    <a:pt x="103886" y="13969"/>
                  </a:lnTo>
                  <a:lnTo>
                    <a:pt x="101346" y="13081"/>
                  </a:lnTo>
                  <a:lnTo>
                    <a:pt x="99060" y="12318"/>
                  </a:lnTo>
                  <a:lnTo>
                    <a:pt x="96900" y="11556"/>
                  </a:lnTo>
                  <a:lnTo>
                    <a:pt x="94615" y="10668"/>
                  </a:lnTo>
                  <a:lnTo>
                    <a:pt x="90170" y="8762"/>
                  </a:lnTo>
                  <a:lnTo>
                    <a:pt x="85598" y="6985"/>
                  </a:lnTo>
                  <a:lnTo>
                    <a:pt x="83058" y="5968"/>
                  </a:lnTo>
                  <a:lnTo>
                    <a:pt x="80391" y="5080"/>
                  </a:lnTo>
                  <a:lnTo>
                    <a:pt x="77470" y="4063"/>
                  </a:lnTo>
                  <a:lnTo>
                    <a:pt x="74422" y="3175"/>
                  </a:lnTo>
                  <a:lnTo>
                    <a:pt x="70993" y="2286"/>
                  </a:lnTo>
                  <a:lnTo>
                    <a:pt x="67183" y="1269"/>
                  </a:lnTo>
                  <a:lnTo>
                    <a:pt x="65278" y="1015"/>
                  </a:lnTo>
                  <a:lnTo>
                    <a:pt x="63119" y="635"/>
                  </a:lnTo>
                  <a:lnTo>
                    <a:pt x="60833" y="381"/>
                  </a:lnTo>
                  <a:lnTo>
                    <a:pt x="58547" y="126"/>
                  </a:lnTo>
                  <a:lnTo>
                    <a:pt x="56134" y="126"/>
                  </a:lnTo>
                  <a:lnTo>
                    <a:pt x="53594" y="0"/>
                  </a:lnTo>
                  <a:lnTo>
                    <a:pt x="51054" y="0"/>
                  </a:lnTo>
                  <a:lnTo>
                    <a:pt x="48514" y="126"/>
                  </a:lnTo>
                  <a:lnTo>
                    <a:pt x="45847" y="381"/>
                  </a:lnTo>
                  <a:lnTo>
                    <a:pt x="43180" y="635"/>
                  </a:lnTo>
                  <a:lnTo>
                    <a:pt x="40386" y="888"/>
                  </a:lnTo>
                  <a:lnTo>
                    <a:pt x="37719" y="1269"/>
                  </a:lnTo>
                  <a:lnTo>
                    <a:pt x="35179" y="1777"/>
                  </a:lnTo>
                  <a:lnTo>
                    <a:pt x="32385" y="2286"/>
                  </a:lnTo>
                  <a:lnTo>
                    <a:pt x="29718" y="2793"/>
                  </a:lnTo>
                  <a:lnTo>
                    <a:pt x="27178" y="3429"/>
                  </a:lnTo>
                  <a:lnTo>
                    <a:pt x="24637" y="4063"/>
                  </a:lnTo>
                  <a:lnTo>
                    <a:pt x="22098" y="4952"/>
                  </a:lnTo>
                  <a:lnTo>
                    <a:pt x="19812" y="5587"/>
                  </a:lnTo>
                  <a:lnTo>
                    <a:pt x="17399" y="6476"/>
                  </a:lnTo>
                  <a:lnTo>
                    <a:pt x="15112" y="7365"/>
                  </a:lnTo>
                  <a:lnTo>
                    <a:pt x="13081" y="8381"/>
                  </a:lnTo>
                  <a:lnTo>
                    <a:pt x="11049" y="9398"/>
                  </a:lnTo>
                  <a:lnTo>
                    <a:pt x="9144" y="10413"/>
                  </a:lnTo>
                  <a:lnTo>
                    <a:pt x="7366" y="11556"/>
                  </a:lnTo>
                  <a:lnTo>
                    <a:pt x="5969" y="12700"/>
                  </a:lnTo>
                  <a:lnTo>
                    <a:pt x="4572" y="13843"/>
                  </a:lnTo>
                  <a:lnTo>
                    <a:pt x="127" y="22098"/>
                  </a:lnTo>
                  <a:lnTo>
                    <a:pt x="0" y="23621"/>
                  </a:lnTo>
                  <a:lnTo>
                    <a:pt x="15240" y="45974"/>
                  </a:lnTo>
                  <a:lnTo>
                    <a:pt x="17399" y="48006"/>
                  </a:lnTo>
                  <a:lnTo>
                    <a:pt x="19685" y="49783"/>
                  </a:lnTo>
                  <a:lnTo>
                    <a:pt x="21971" y="51688"/>
                  </a:lnTo>
                  <a:lnTo>
                    <a:pt x="24257" y="53593"/>
                  </a:lnTo>
                  <a:lnTo>
                    <a:pt x="26797" y="55371"/>
                  </a:lnTo>
                  <a:lnTo>
                    <a:pt x="29337" y="57150"/>
                  </a:lnTo>
                  <a:lnTo>
                    <a:pt x="32004" y="58927"/>
                  </a:lnTo>
                  <a:lnTo>
                    <a:pt x="34544" y="60579"/>
                  </a:lnTo>
                  <a:lnTo>
                    <a:pt x="37211" y="62102"/>
                  </a:lnTo>
                  <a:lnTo>
                    <a:pt x="39750" y="63626"/>
                  </a:lnTo>
                  <a:lnTo>
                    <a:pt x="42291" y="65024"/>
                  </a:lnTo>
                  <a:lnTo>
                    <a:pt x="44958" y="66293"/>
                  </a:lnTo>
                  <a:lnTo>
                    <a:pt x="47625" y="67563"/>
                  </a:lnTo>
                  <a:lnTo>
                    <a:pt x="50037" y="68706"/>
                  </a:lnTo>
                  <a:lnTo>
                    <a:pt x="52578" y="69595"/>
                  </a:lnTo>
                  <a:lnTo>
                    <a:pt x="55118" y="70485"/>
                  </a:lnTo>
                  <a:lnTo>
                    <a:pt x="57531" y="71246"/>
                  </a:lnTo>
                  <a:lnTo>
                    <a:pt x="59817" y="71755"/>
                  </a:lnTo>
                  <a:close/>
                </a:path>
              </a:pathLst>
            </a:custGeom>
            <a:ln w="317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8" name="object 178"/>
            <p:cNvPicPr/>
            <p:nvPr/>
          </p:nvPicPr>
          <p:blipFill>
            <a:blip r:embed="rId68" cstate="print"/>
            <a:stretch>
              <a:fillRect/>
            </a:stretch>
          </p:blipFill>
          <p:spPr>
            <a:xfrm>
              <a:off x="3729228" y="4165091"/>
              <a:ext cx="79248" cy="12191"/>
            </a:xfrm>
            <a:prstGeom prst="rect">
              <a:avLst/>
            </a:prstGeom>
          </p:spPr>
        </p:pic>
        <p:sp>
          <p:nvSpPr>
            <p:cNvPr id="179" name="object 179"/>
            <p:cNvSpPr/>
            <p:nvPr/>
          </p:nvSpPr>
          <p:spPr>
            <a:xfrm>
              <a:off x="3729228" y="4165091"/>
              <a:ext cx="79375" cy="12700"/>
            </a:xfrm>
            <a:custGeom>
              <a:avLst/>
              <a:gdLst/>
              <a:ahLst/>
              <a:cxnLst/>
              <a:rect l="l" t="t" r="r" b="b"/>
              <a:pathLst>
                <a:path w="79375" h="12700">
                  <a:moveTo>
                    <a:pt x="0" y="6095"/>
                  </a:moveTo>
                  <a:lnTo>
                    <a:pt x="381" y="5460"/>
                  </a:lnTo>
                  <a:lnTo>
                    <a:pt x="762" y="4825"/>
                  </a:lnTo>
                  <a:lnTo>
                    <a:pt x="1650" y="4317"/>
                  </a:lnTo>
                  <a:lnTo>
                    <a:pt x="14605" y="1396"/>
                  </a:lnTo>
                  <a:lnTo>
                    <a:pt x="17399" y="1015"/>
                  </a:lnTo>
                  <a:lnTo>
                    <a:pt x="20700" y="634"/>
                  </a:lnTo>
                  <a:lnTo>
                    <a:pt x="24130" y="507"/>
                  </a:lnTo>
                  <a:lnTo>
                    <a:pt x="27812" y="253"/>
                  </a:lnTo>
                  <a:lnTo>
                    <a:pt x="31623" y="126"/>
                  </a:lnTo>
                  <a:lnTo>
                    <a:pt x="35813" y="0"/>
                  </a:lnTo>
                  <a:lnTo>
                    <a:pt x="39624" y="0"/>
                  </a:lnTo>
                  <a:lnTo>
                    <a:pt x="43814" y="0"/>
                  </a:lnTo>
                  <a:lnTo>
                    <a:pt x="47751" y="126"/>
                  </a:lnTo>
                  <a:lnTo>
                    <a:pt x="51562" y="253"/>
                  </a:lnTo>
                  <a:lnTo>
                    <a:pt x="55118" y="507"/>
                  </a:lnTo>
                  <a:lnTo>
                    <a:pt x="58674" y="634"/>
                  </a:lnTo>
                  <a:lnTo>
                    <a:pt x="61849" y="1015"/>
                  </a:lnTo>
                  <a:lnTo>
                    <a:pt x="64770" y="1396"/>
                  </a:lnTo>
                  <a:lnTo>
                    <a:pt x="67691" y="1777"/>
                  </a:lnTo>
                  <a:lnTo>
                    <a:pt x="70231" y="2158"/>
                  </a:lnTo>
                  <a:lnTo>
                    <a:pt x="72517" y="2666"/>
                  </a:lnTo>
                  <a:lnTo>
                    <a:pt x="74422" y="3174"/>
                  </a:lnTo>
                  <a:lnTo>
                    <a:pt x="76326" y="3682"/>
                  </a:lnTo>
                  <a:lnTo>
                    <a:pt x="77724" y="4317"/>
                  </a:lnTo>
                  <a:lnTo>
                    <a:pt x="78612" y="4825"/>
                  </a:lnTo>
                  <a:lnTo>
                    <a:pt x="79248" y="5460"/>
                  </a:lnTo>
                  <a:lnTo>
                    <a:pt x="79248" y="6095"/>
                  </a:lnTo>
                  <a:lnTo>
                    <a:pt x="79248" y="6730"/>
                  </a:lnTo>
                  <a:lnTo>
                    <a:pt x="78612" y="7365"/>
                  </a:lnTo>
                  <a:lnTo>
                    <a:pt x="77724" y="7873"/>
                  </a:lnTo>
                  <a:lnTo>
                    <a:pt x="76326" y="8508"/>
                  </a:lnTo>
                  <a:lnTo>
                    <a:pt x="74422" y="9016"/>
                  </a:lnTo>
                  <a:lnTo>
                    <a:pt x="72517" y="9524"/>
                  </a:lnTo>
                  <a:lnTo>
                    <a:pt x="70231" y="10032"/>
                  </a:lnTo>
                  <a:lnTo>
                    <a:pt x="67691" y="10413"/>
                  </a:lnTo>
                  <a:lnTo>
                    <a:pt x="64770" y="10794"/>
                  </a:lnTo>
                  <a:lnTo>
                    <a:pt x="61849" y="11175"/>
                  </a:lnTo>
                  <a:lnTo>
                    <a:pt x="58674" y="11429"/>
                  </a:lnTo>
                  <a:lnTo>
                    <a:pt x="55118" y="11683"/>
                  </a:lnTo>
                  <a:lnTo>
                    <a:pt x="51562" y="11937"/>
                  </a:lnTo>
                  <a:lnTo>
                    <a:pt x="47751" y="12064"/>
                  </a:lnTo>
                  <a:lnTo>
                    <a:pt x="43814" y="12191"/>
                  </a:lnTo>
                  <a:lnTo>
                    <a:pt x="39624" y="12191"/>
                  </a:lnTo>
                  <a:lnTo>
                    <a:pt x="35813" y="12191"/>
                  </a:lnTo>
                  <a:lnTo>
                    <a:pt x="14605" y="10794"/>
                  </a:lnTo>
                  <a:lnTo>
                    <a:pt x="11684" y="10413"/>
                  </a:lnTo>
                  <a:lnTo>
                    <a:pt x="381" y="6730"/>
                  </a:lnTo>
                  <a:lnTo>
                    <a:pt x="0" y="6095"/>
                  </a:lnTo>
                  <a:close/>
                </a:path>
              </a:pathLst>
            </a:custGeom>
            <a:ln w="3175">
              <a:solidFill>
                <a:srgbClr val="83F3FF"/>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object 180"/>
            <p:cNvSpPr/>
            <p:nvPr/>
          </p:nvSpPr>
          <p:spPr>
            <a:xfrm>
              <a:off x="3566922" y="4168140"/>
              <a:ext cx="163830" cy="80645"/>
            </a:xfrm>
            <a:custGeom>
              <a:avLst/>
              <a:gdLst/>
              <a:ahLst/>
              <a:cxnLst/>
              <a:rect l="l" t="t" r="r" b="b"/>
              <a:pathLst>
                <a:path w="163829" h="80645">
                  <a:moveTo>
                    <a:pt x="53339" y="0"/>
                  </a:moveTo>
                  <a:lnTo>
                    <a:pt x="14858" y="7366"/>
                  </a:lnTo>
                  <a:lnTo>
                    <a:pt x="0" y="20447"/>
                  </a:lnTo>
                  <a:lnTo>
                    <a:pt x="0" y="25146"/>
                  </a:lnTo>
                  <a:lnTo>
                    <a:pt x="34416" y="60325"/>
                  </a:lnTo>
                  <a:lnTo>
                    <a:pt x="59689" y="71501"/>
                  </a:lnTo>
                  <a:lnTo>
                    <a:pt x="68199" y="73406"/>
                  </a:lnTo>
                  <a:lnTo>
                    <a:pt x="82295" y="75311"/>
                  </a:lnTo>
                  <a:lnTo>
                    <a:pt x="103250" y="77343"/>
                  </a:lnTo>
                  <a:lnTo>
                    <a:pt x="117982" y="80137"/>
                  </a:lnTo>
                  <a:lnTo>
                    <a:pt x="123316" y="80645"/>
                  </a:lnTo>
                  <a:lnTo>
                    <a:pt x="133985" y="80645"/>
                  </a:lnTo>
                  <a:lnTo>
                    <a:pt x="155828" y="72390"/>
                  </a:lnTo>
                  <a:lnTo>
                    <a:pt x="154431" y="69468"/>
                  </a:lnTo>
                  <a:lnTo>
                    <a:pt x="151383" y="64516"/>
                  </a:lnTo>
                  <a:lnTo>
                    <a:pt x="151383" y="62103"/>
                  </a:lnTo>
                  <a:lnTo>
                    <a:pt x="161543" y="51181"/>
                  </a:lnTo>
                  <a:lnTo>
                    <a:pt x="162560" y="50292"/>
                  </a:lnTo>
                  <a:lnTo>
                    <a:pt x="163194" y="49403"/>
                  </a:lnTo>
                  <a:lnTo>
                    <a:pt x="163829" y="47117"/>
                  </a:lnTo>
                  <a:lnTo>
                    <a:pt x="163322" y="44577"/>
                  </a:lnTo>
                  <a:lnTo>
                    <a:pt x="127000" y="19431"/>
                  </a:lnTo>
                  <a:lnTo>
                    <a:pt x="106299" y="14732"/>
                  </a:lnTo>
                  <a:lnTo>
                    <a:pt x="98805" y="12446"/>
                  </a:lnTo>
                  <a:lnTo>
                    <a:pt x="82930" y="5968"/>
                  </a:lnTo>
                  <a:lnTo>
                    <a:pt x="77342" y="4064"/>
                  </a:lnTo>
                  <a:lnTo>
                    <a:pt x="62991" y="635"/>
                  </a:lnTo>
                  <a:lnTo>
                    <a:pt x="53339" y="0"/>
                  </a:lnTo>
                  <a:close/>
                </a:path>
              </a:pathLst>
            </a:custGeom>
            <a:solidFill>
              <a:srgbClr val="92D05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object 181"/>
            <p:cNvSpPr/>
            <p:nvPr/>
          </p:nvSpPr>
          <p:spPr>
            <a:xfrm>
              <a:off x="3566795" y="4168140"/>
              <a:ext cx="164465" cy="81280"/>
            </a:xfrm>
            <a:custGeom>
              <a:avLst/>
              <a:gdLst/>
              <a:ahLst/>
              <a:cxnLst/>
              <a:rect l="l" t="t" r="r" b="b"/>
              <a:pathLst>
                <a:path w="164464" h="81279">
                  <a:moveTo>
                    <a:pt x="59816" y="71501"/>
                  </a:moveTo>
                  <a:lnTo>
                    <a:pt x="64134" y="72517"/>
                  </a:lnTo>
                  <a:lnTo>
                    <a:pt x="68325" y="73406"/>
                  </a:lnTo>
                  <a:lnTo>
                    <a:pt x="72135" y="73914"/>
                  </a:lnTo>
                  <a:lnTo>
                    <a:pt x="75818" y="74549"/>
                  </a:lnTo>
                  <a:lnTo>
                    <a:pt x="79247" y="74930"/>
                  </a:lnTo>
                  <a:lnTo>
                    <a:pt x="82422" y="75311"/>
                  </a:lnTo>
                  <a:lnTo>
                    <a:pt x="88772" y="75946"/>
                  </a:lnTo>
                  <a:lnTo>
                    <a:pt x="94614" y="76327"/>
                  </a:lnTo>
                  <a:lnTo>
                    <a:pt x="97535" y="76708"/>
                  </a:lnTo>
                  <a:lnTo>
                    <a:pt x="100583" y="76962"/>
                  </a:lnTo>
                  <a:lnTo>
                    <a:pt x="103377" y="77343"/>
                  </a:lnTo>
                  <a:lnTo>
                    <a:pt x="106552" y="77851"/>
                  </a:lnTo>
                  <a:lnTo>
                    <a:pt x="109727" y="78486"/>
                  </a:lnTo>
                  <a:lnTo>
                    <a:pt x="113029" y="79121"/>
                  </a:lnTo>
                  <a:lnTo>
                    <a:pt x="114553" y="79502"/>
                  </a:lnTo>
                  <a:lnTo>
                    <a:pt x="116458" y="79756"/>
                  </a:lnTo>
                  <a:lnTo>
                    <a:pt x="118109" y="80137"/>
                  </a:lnTo>
                  <a:lnTo>
                    <a:pt x="119887" y="80264"/>
                  </a:lnTo>
                  <a:lnTo>
                    <a:pt x="123443" y="80645"/>
                  </a:lnTo>
                  <a:lnTo>
                    <a:pt x="127126" y="80772"/>
                  </a:lnTo>
                  <a:lnTo>
                    <a:pt x="130555" y="80772"/>
                  </a:lnTo>
                  <a:lnTo>
                    <a:pt x="134112" y="80645"/>
                  </a:lnTo>
                  <a:lnTo>
                    <a:pt x="137413" y="80391"/>
                  </a:lnTo>
                  <a:lnTo>
                    <a:pt x="140715" y="79883"/>
                  </a:lnTo>
                  <a:lnTo>
                    <a:pt x="143637" y="79502"/>
                  </a:lnTo>
                  <a:lnTo>
                    <a:pt x="155955" y="72390"/>
                  </a:lnTo>
                  <a:lnTo>
                    <a:pt x="155701" y="71628"/>
                  </a:lnTo>
                  <a:lnTo>
                    <a:pt x="155320" y="70866"/>
                  </a:lnTo>
                  <a:lnTo>
                    <a:pt x="154558" y="69468"/>
                  </a:lnTo>
                  <a:lnTo>
                    <a:pt x="153669" y="68072"/>
                  </a:lnTo>
                  <a:lnTo>
                    <a:pt x="152653" y="66675"/>
                  </a:lnTo>
                  <a:lnTo>
                    <a:pt x="151891" y="65278"/>
                  </a:lnTo>
                  <a:lnTo>
                    <a:pt x="151510" y="64516"/>
                  </a:lnTo>
                  <a:lnTo>
                    <a:pt x="151510" y="63754"/>
                  </a:lnTo>
                  <a:lnTo>
                    <a:pt x="151383" y="62865"/>
                  </a:lnTo>
                  <a:lnTo>
                    <a:pt x="160400" y="51816"/>
                  </a:lnTo>
                  <a:lnTo>
                    <a:pt x="161670" y="51181"/>
                  </a:lnTo>
                  <a:lnTo>
                    <a:pt x="162687" y="50292"/>
                  </a:lnTo>
                  <a:lnTo>
                    <a:pt x="163321" y="49403"/>
                  </a:lnTo>
                  <a:lnTo>
                    <a:pt x="163575" y="48260"/>
                  </a:lnTo>
                  <a:lnTo>
                    <a:pt x="163956" y="47117"/>
                  </a:lnTo>
                  <a:lnTo>
                    <a:pt x="163702" y="45847"/>
                  </a:lnTo>
                  <a:lnTo>
                    <a:pt x="163449" y="44577"/>
                  </a:lnTo>
                  <a:lnTo>
                    <a:pt x="162813" y="43053"/>
                  </a:lnTo>
                  <a:lnTo>
                    <a:pt x="162051" y="41529"/>
                  </a:lnTo>
                  <a:lnTo>
                    <a:pt x="160908" y="40005"/>
                  </a:lnTo>
                  <a:lnTo>
                    <a:pt x="159892" y="38354"/>
                  </a:lnTo>
                  <a:lnTo>
                    <a:pt x="158495" y="36830"/>
                  </a:lnTo>
                  <a:lnTo>
                    <a:pt x="157099" y="35179"/>
                  </a:lnTo>
                  <a:lnTo>
                    <a:pt x="155447" y="33528"/>
                  </a:lnTo>
                  <a:lnTo>
                    <a:pt x="153669" y="31877"/>
                  </a:lnTo>
                  <a:lnTo>
                    <a:pt x="151891" y="30226"/>
                  </a:lnTo>
                  <a:lnTo>
                    <a:pt x="149859" y="28702"/>
                  </a:lnTo>
                  <a:lnTo>
                    <a:pt x="147574" y="27305"/>
                  </a:lnTo>
                  <a:lnTo>
                    <a:pt x="145541" y="26035"/>
                  </a:lnTo>
                  <a:lnTo>
                    <a:pt x="143128" y="24892"/>
                  </a:lnTo>
                  <a:lnTo>
                    <a:pt x="130047" y="20320"/>
                  </a:lnTo>
                  <a:lnTo>
                    <a:pt x="127126" y="19431"/>
                  </a:lnTo>
                  <a:lnTo>
                    <a:pt x="121412" y="18161"/>
                  </a:lnTo>
                  <a:lnTo>
                    <a:pt x="109346" y="15367"/>
                  </a:lnTo>
                  <a:lnTo>
                    <a:pt x="106425" y="14732"/>
                  </a:lnTo>
                  <a:lnTo>
                    <a:pt x="94614" y="10668"/>
                  </a:lnTo>
                  <a:lnTo>
                    <a:pt x="90042" y="8890"/>
                  </a:lnTo>
                  <a:lnTo>
                    <a:pt x="85470" y="6985"/>
                  </a:lnTo>
                  <a:lnTo>
                    <a:pt x="83057" y="5968"/>
                  </a:lnTo>
                  <a:lnTo>
                    <a:pt x="80263" y="5080"/>
                  </a:lnTo>
                  <a:lnTo>
                    <a:pt x="77469" y="4064"/>
                  </a:lnTo>
                  <a:lnTo>
                    <a:pt x="74421" y="3302"/>
                  </a:lnTo>
                  <a:lnTo>
                    <a:pt x="70865" y="2286"/>
                  </a:lnTo>
                  <a:lnTo>
                    <a:pt x="53466" y="0"/>
                  </a:lnTo>
                  <a:lnTo>
                    <a:pt x="50926" y="127"/>
                  </a:lnTo>
                  <a:lnTo>
                    <a:pt x="48387" y="127"/>
                  </a:lnTo>
                  <a:lnTo>
                    <a:pt x="45719" y="381"/>
                  </a:lnTo>
                  <a:lnTo>
                    <a:pt x="43179" y="635"/>
                  </a:lnTo>
                  <a:lnTo>
                    <a:pt x="40385" y="889"/>
                  </a:lnTo>
                  <a:lnTo>
                    <a:pt x="37718" y="1270"/>
                  </a:lnTo>
                  <a:lnTo>
                    <a:pt x="35051" y="1778"/>
                  </a:lnTo>
                  <a:lnTo>
                    <a:pt x="32384" y="2286"/>
                  </a:lnTo>
                  <a:lnTo>
                    <a:pt x="29717" y="2793"/>
                  </a:lnTo>
                  <a:lnTo>
                    <a:pt x="27177" y="3429"/>
                  </a:lnTo>
                  <a:lnTo>
                    <a:pt x="24637" y="4064"/>
                  </a:lnTo>
                  <a:lnTo>
                    <a:pt x="13080" y="8382"/>
                  </a:lnTo>
                  <a:lnTo>
                    <a:pt x="10921" y="9271"/>
                  </a:lnTo>
                  <a:lnTo>
                    <a:pt x="9143" y="10414"/>
                  </a:lnTo>
                  <a:lnTo>
                    <a:pt x="7365" y="11557"/>
                  </a:lnTo>
                  <a:lnTo>
                    <a:pt x="5841" y="12573"/>
                  </a:lnTo>
                  <a:lnTo>
                    <a:pt x="0" y="21971"/>
                  </a:lnTo>
                  <a:lnTo>
                    <a:pt x="0" y="23495"/>
                  </a:lnTo>
                  <a:lnTo>
                    <a:pt x="126" y="25146"/>
                  </a:lnTo>
                  <a:lnTo>
                    <a:pt x="762" y="26797"/>
                  </a:lnTo>
                  <a:lnTo>
                    <a:pt x="1396" y="28575"/>
                  </a:lnTo>
                  <a:lnTo>
                    <a:pt x="26796" y="55118"/>
                  </a:lnTo>
                  <a:lnTo>
                    <a:pt x="29209" y="56896"/>
                  </a:lnTo>
                  <a:lnTo>
                    <a:pt x="32003" y="58674"/>
                  </a:lnTo>
                  <a:lnTo>
                    <a:pt x="34543" y="60325"/>
                  </a:lnTo>
                  <a:lnTo>
                    <a:pt x="37083" y="61849"/>
                  </a:lnTo>
                  <a:lnTo>
                    <a:pt x="39624" y="63373"/>
                  </a:lnTo>
                  <a:lnTo>
                    <a:pt x="42290" y="64770"/>
                  </a:lnTo>
                  <a:lnTo>
                    <a:pt x="44957" y="66167"/>
                  </a:lnTo>
                  <a:lnTo>
                    <a:pt x="47625" y="67310"/>
                  </a:lnTo>
                  <a:lnTo>
                    <a:pt x="50037" y="68453"/>
                  </a:lnTo>
                  <a:lnTo>
                    <a:pt x="52577" y="69342"/>
                  </a:lnTo>
                  <a:lnTo>
                    <a:pt x="55117" y="70231"/>
                  </a:lnTo>
                  <a:lnTo>
                    <a:pt x="57530" y="70993"/>
                  </a:lnTo>
                  <a:lnTo>
                    <a:pt x="59816" y="71501"/>
                  </a:lnTo>
                  <a:close/>
                </a:path>
              </a:pathLst>
            </a:custGeom>
            <a:ln w="317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2" name="object 182"/>
            <p:cNvPicPr/>
            <p:nvPr/>
          </p:nvPicPr>
          <p:blipFill>
            <a:blip r:embed="rId68" cstate="print"/>
            <a:stretch>
              <a:fillRect/>
            </a:stretch>
          </p:blipFill>
          <p:spPr>
            <a:xfrm>
              <a:off x="3619500" y="4198619"/>
              <a:ext cx="79248" cy="12192"/>
            </a:xfrm>
            <a:prstGeom prst="rect">
              <a:avLst/>
            </a:prstGeom>
          </p:spPr>
        </p:pic>
        <p:sp>
          <p:nvSpPr>
            <p:cNvPr id="183" name="object 183"/>
            <p:cNvSpPr/>
            <p:nvPr/>
          </p:nvSpPr>
          <p:spPr>
            <a:xfrm>
              <a:off x="3619500" y="4198619"/>
              <a:ext cx="79375" cy="12700"/>
            </a:xfrm>
            <a:custGeom>
              <a:avLst/>
              <a:gdLst/>
              <a:ahLst/>
              <a:cxnLst/>
              <a:rect l="l" t="t" r="r" b="b"/>
              <a:pathLst>
                <a:path w="79375" h="12700">
                  <a:moveTo>
                    <a:pt x="0" y="6095"/>
                  </a:moveTo>
                  <a:lnTo>
                    <a:pt x="14604" y="1396"/>
                  </a:lnTo>
                  <a:lnTo>
                    <a:pt x="17399" y="1015"/>
                  </a:lnTo>
                  <a:lnTo>
                    <a:pt x="20700" y="634"/>
                  </a:lnTo>
                  <a:lnTo>
                    <a:pt x="24129" y="507"/>
                  </a:lnTo>
                  <a:lnTo>
                    <a:pt x="27812" y="253"/>
                  </a:lnTo>
                  <a:lnTo>
                    <a:pt x="31623" y="126"/>
                  </a:lnTo>
                  <a:lnTo>
                    <a:pt x="35813" y="0"/>
                  </a:lnTo>
                  <a:lnTo>
                    <a:pt x="39624" y="0"/>
                  </a:lnTo>
                  <a:lnTo>
                    <a:pt x="43814" y="0"/>
                  </a:lnTo>
                  <a:lnTo>
                    <a:pt x="47751" y="126"/>
                  </a:lnTo>
                  <a:lnTo>
                    <a:pt x="51562" y="253"/>
                  </a:lnTo>
                  <a:lnTo>
                    <a:pt x="55117" y="507"/>
                  </a:lnTo>
                  <a:lnTo>
                    <a:pt x="58674" y="634"/>
                  </a:lnTo>
                  <a:lnTo>
                    <a:pt x="79248" y="5460"/>
                  </a:lnTo>
                  <a:lnTo>
                    <a:pt x="79248" y="6095"/>
                  </a:lnTo>
                  <a:lnTo>
                    <a:pt x="79248" y="6730"/>
                  </a:lnTo>
                  <a:lnTo>
                    <a:pt x="43814" y="12191"/>
                  </a:lnTo>
                  <a:lnTo>
                    <a:pt x="39624" y="12191"/>
                  </a:lnTo>
                  <a:lnTo>
                    <a:pt x="35813" y="12191"/>
                  </a:lnTo>
                  <a:lnTo>
                    <a:pt x="14604" y="10794"/>
                  </a:lnTo>
                  <a:lnTo>
                    <a:pt x="11684" y="10413"/>
                  </a:lnTo>
                  <a:lnTo>
                    <a:pt x="380" y="6730"/>
                  </a:lnTo>
                  <a:lnTo>
                    <a:pt x="0" y="6095"/>
                  </a:lnTo>
                  <a:close/>
                </a:path>
              </a:pathLst>
            </a:custGeom>
            <a:ln w="3175">
              <a:solidFill>
                <a:srgbClr val="83F3FF"/>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object 184"/>
            <p:cNvSpPr/>
            <p:nvPr/>
          </p:nvSpPr>
          <p:spPr>
            <a:xfrm>
              <a:off x="3584829" y="4090288"/>
              <a:ext cx="163195" cy="80645"/>
            </a:xfrm>
            <a:custGeom>
              <a:avLst/>
              <a:gdLst/>
              <a:ahLst/>
              <a:cxnLst/>
              <a:rect l="l" t="t" r="r" b="b"/>
              <a:pathLst>
                <a:path w="163195" h="80645">
                  <a:moveTo>
                    <a:pt x="53212" y="0"/>
                  </a:moveTo>
                  <a:lnTo>
                    <a:pt x="14859" y="7366"/>
                  </a:lnTo>
                  <a:lnTo>
                    <a:pt x="0" y="20447"/>
                  </a:lnTo>
                  <a:lnTo>
                    <a:pt x="0" y="25146"/>
                  </a:lnTo>
                  <a:lnTo>
                    <a:pt x="26416" y="55118"/>
                  </a:lnTo>
                  <a:lnTo>
                    <a:pt x="75437" y="74549"/>
                  </a:lnTo>
                  <a:lnTo>
                    <a:pt x="102743" y="77343"/>
                  </a:lnTo>
                  <a:lnTo>
                    <a:pt x="109093" y="78359"/>
                  </a:lnTo>
                  <a:lnTo>
                    <a:pt x="113919" y="79502"/>
                  </a:lnTo>
                  <a:lnTo>
                    <a:pt x="122809" y="80518"/>
                  </a:lnTo>
                  <a:lnTo>
                    <a:pt x="133350" y="80518"/>
                  </a:lnTo>
                  <a:lnTo>
                    <a:pt x="155067" y="73152"/>
                  </a:lnTo>
                  <a:lnTo>
                    <a:pt x="154940" y="71500"/>
                  </a:lnTo>
                  <a:lnTo>
                    <a:pt x="153797" y="69342"/>
                  </a:lnTo>
                  <a:lnTo>
                    <a:pt x="150749" y="64388"/>
                  </a:lnTo>
                  <a:lnTo>
                    <a:pt x="150749" y="61975"/>
                  </a:lnTo>
                  <a:lnTo>
                    <a:pt x="160909" y="51054"/>
                  </a:lnTo>
                  <a:lnTo>
                    <a:pt x="162560" y="49275"/>
                  </a:lnTo>
                  <a:lnTo>
                    <a:pt x="163068" y="46990"/>
                  </a:lnTo>
                  <a:lnTo>
                    <a:pt x="162560" y="44450"/>
                  </a:lnTo>
                  <a:lnTo>
                    <a:pt x="161290" y="41402"/>
                  </a:lnTo>
                  <a:lnTo>
                    <a:pt x="120776" y="18034"/>
                  </a:lnTo>
                  <a:lnTo>
                    <a:pt x="105791" y="14605"/>
                  </a:lnTo>
                  <a:lnTo>
                    <a:pt x="98425" y="12318"/>
                  </a:lnTo>
                  <a:lnTo>
                    <a:pt x="82550" y="5968"/>
                  </a:lnTo>
                  <a:lnTo>
                    <a:pt x="73913" y="3175"/>
                  </a:lnTo>
                  <a:lnTo>
                    <a:pt x="66675" y="1269"/>
                  </a:lnTo>
                  <a:lnTo>
                    <a:pt x="58038" y="127"/>
                  </a:lnTo>
                  <a:lnTo>
                    <a:pt x="53212" y="0"/>
                  </a:lnTo>
                  <a:close/>
                </a:path>
              </a:pathLst>
            </a:custGeom>
            <a:solidFill>
              <a:srgbClr val="92D05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object 185"/>
            <p:cNvSpPr/>
            <p:nvPr/>
          </p:nvSpPr>
          <p:spPr>
            <a:xfrm>
              <a:off x="3584702" y="4090288"/>
              <a:ext cx="163195" cy="80645"/>
            </a:xfrm>
            <a:custGeom>
              <a:avLst/>
              <a:gdLst/>
              <a:ahLst/>
              <a:cxnLst/>
              <a:rect l="l" t="t" r="r" b="b"/>
              <a:pathLst>
                <a:path w="163195" h="80645">
                  <a:moveTo>
                    <a:pt x="59436" y="71500"/>
                  </a:moveTo>
                  <a:lnTo>
                    <a:pt x="63753" y="72390"/>
                  </a:lnTo>
                  <a:lnTo>
                    <a:pt x="67945" y="73279"/>
                  </a:lnTo>
                  <a:lnTo>
                    <a:pt x="71882" y="73913"/>
                  </a:lnTo>
                  <a:lnTo>
                    <a:pt x="75564" y="74549"/>
                  </a:lnTo>
                  <a:lnTo>
                    <a:pt x="78867" y="74930"/>
                  </a:lnTo>
                  <a:lnTo>
                    <a:pt x="82042" y="75311"/>
                  </a:lnTo>
                  <a:lnTo>
                    <a:pt x="114046" y="79502"/>
                  </a:lnTo>
                  <a:lnTo>
                    <a:pt x="115824" y="79629"/>
                  </a:lnTo>
                  <a:lnTo>
                    <a:pt x="117601" y="80010"/>
                  </a:lnTo>
                  <a:lnTo>
                    <a:pt x="119380" y="80137"/>
                  </a:lnTo>
                  <a:lnTo>
                    <a:pt x="122936" y="80518"/>
                  </a:lnTo>
                  <a:lnTo>
                    <a:pt x="126492" y="80644"/>
                  </a:lnTo>
                  <a:lnTo>
                    <a:pt x="130048" y="80644"/>
                  </a:lnTo>
                  <a:lnTo>
                    <a:pt x="154939" y="74422"/>
                  </a:lnTo>
                  <a:lnTo>
                    <a:pt x="154939" y="73913"/>
                  </a:lnTo>
                  <a:lnTo>
                    <a:pt x="155194" y="73152"/>
                  </a:lnTo>
                  <a:lnTo>
                    <a:pt x="155194" y="72262"/>
                  </a:lnTo>
                  <a:lnTo>
                    <a:pt x="155067" y="71500"/>
                  </a:lnTo>
                  <a:lnTo>
                    <a:pt x="154686" y="70738"/>
                  </a:lnTo>
                  <a:lnTo>
                    <a:pt x="153924" y="69342"/>
                  </a:lnTo>
                  <a:lnTo>
                    <a:pt x="152908" y="67944"/>
                  </a:lnTo>
                  <a:lnTo>
                    <a:pt x="152019" y="66548"/>
                  </a:lnTo>
                  <a:lnTo>
                    <a:pt x="151257" y="65150"/>
                  </a:lnTo>
                  <a:lnTo>
                    <a:pt x="150875" y="64388"/>
                  </a:lnTo>
                  <a:lnTo>
                    <a:pt x="150875" y="63627"/>
                  </a:lnTo>
                  <a:lnTo>
                    <a:pt x="150749" y="62737"/>
                  </a:lnTo>
                  <a:lnTo>
                    <a:pt x="159765" y="51688"/>
                  </a:lnTo>
                  <a:lnTo>
                    <a:pt x="161036" y="51054"/>
                  </a:lnTo>
                  <a:lnTo>
                    <a:pt x="161925" y="50165"/>
                  </a:lnTo>
                  <a:lnTo>
                    <a:pt x="162687" y="49275"/>
                  </a:lnTo>
                  <a:lnTo>
                    <a:pt x="162940" y="48133"/>
                  </a:lnTo>
                  <a:lnTo>
                    <a:pt x="163195" y="46990"/>
                  </a:lnTo>
                  <a:lnTo>
                    <a:pt x="162940" y="45719"/>
                  </a:lnTo>
                  <a:lnTo>
                    <a:pt x="162687" y="44450"/>
                  </a:lnTo>
                  <a:lnTo>
                    <a:pt x="162051" y="42925"/>
                  </a:lnTo>
                  <a:lnTo>
                    <a:pt x="161417" y="41402"/>
                  </a:lnTo>
                  <a:lnTo>
                    <a:pt x="160274" y="39878"/>
                  </a:lnTo>
                  <a:lnTo>
                    <a:pt x="159258" y="38227"/>
                  </a:lnTo>
                  <a:lnTo>
                    <a:pt x="157861" y="36703"/>
                  </a:lnTo>
                  <a:lnTo>
                    <a:pt x="156463" y="35052"/>
                  </a:lnTo>
                  <a:lnTo>
                    <a:pt x="154812" y="33400"/>
                  </a:lnTo>
                  <a:lnTo>
                    <a:pt x="153035" y="31750"/>
                  </a:lnTo>
                  <a:lnTo>
                    <a:pt x="151257" y="30099"/>
                  </a:lnTo>
                  <a:lnTo>
                    <a:pt x="149225" y="28575"/>
                  </a:lnTo>
                  <a:lnTo>
                    <a:pt x="108965" y="15367"/>
                  </a:lnTo>
                  <a:lnTo>
                    <a:pt x="105918" y="14605"/>
                  </a:lnTo>
                  <a:lnTo>
                    <a:pt x="103377" y="13843"/>
                  </a:lnTo>
                  <a:lnTo>
                    <a:pt x="100837" y="13081"/>
                  </a:lnTo>
                  <a:lnTo>
                    <a:pt x="98551" y="12318"/>
                  </a:lnTo>
                  <a:lnTo>
                    <a:pt x="96393" y="11430"/>
                  </a:lnTo>
                  <a:lnTo>
                    <a:pt x="94234" y="10541"/>
                  </a:lnTo>
                  <a:lnTo>
                    <a:pt x="89662" y="8762"/>
                  </a:lnTo>
                  <a:lnTo>
                    <a:pt x="85217" y="6858"/>
                  </a:lnTo>
                  <a:lnTo>
                    <a:pt x="82676" y="5968"/>
                  </a:lnTo>
                  <a:lnTo>
                    <a:pt x="80010" y="5080"/>
                  </a:lnTo>
                  <a:lnTo>
                    <a:pt x="77088" y="4063"/>
                  </a:lnTo>
                  <a:lnTo>
                    <a:pt x="74040" y="3175"/>
                  </a:lnTo>
                  <a:lnTo>
                    <a:pt x="70612" y="2286"/>
                  </a:lnTo>
                  <a:lnTo>
                    <a:pt x="66801" y="1269"/>
                  </a:lnTo>
                  <a:lnTo>
                    <a:pt x="64897" y="1016"/>
                  </a:lnTo>
                  <a:lnTo>
                    <a:pt x="62864" y="635"/>
                  </a:lnTo>
                  <a:lnTo>
                    <a:pt x="60578" y="381"/>
                  </a:lnTo>
                  <a:lnTo>
                    <a:pt x="58165" y="127"/>
                  </a:lnTo>
                  <a:lnTo>
                    <a:pt x="55752" y="127"/>
                  </a:lnTo>
                  <a:lnTo>
                    <a:pt x="53339" y="0"/>
                  </a:lnTo>
                  <a:lnTo>
                    <a:pt x="50673" y="127"/>
                  </a:lnTo>
                  <a:lnTo>
                    <a:pt x="48133" y="127"/>
                  </a:lnTo>
                  <a:lnTo>
                    <a:pt x="45593" y="381"/>
                  </a:lnTo>
                  <a:lnTo>
                    <a:pt x="42925" y="635"/>
                  </a:lnTo>
                  <a:lnTo>
                    <a:pt x="40132" y="888"/>
                  </a:lnTo>
                  <a:lnTo>
                    <a:pt x="37464" y="1269"/>
                  </a:lnTo>
                  <a:lnTo>
                    <a:pt x="34925" y="1778"/>
                  </a:lnTo>
                  <a:lnTo>
                    <a:pt x="32258" y="2286"/>
                  </a:lnTo>
                  <a:lnTo>
                    <a:pt x="29590" y="2793"/>
                  </a:lnTo>
                  <a:lnTo>
                    <a:pt x="27050" y="3429"/>
                  </a:lnTo>
                  <a:lnTo>
                    <a:pt x="24511" y="4063"/>
                  </a:lnTo>
                  <a:lnTo>
                    <a:pt x="21971" y="4825"/>
                  </a:lnTo>
                  <a:lnTo>
                    <a:pt x="19558" y="5587"/>
                  </a:lnTo>
                  <a:lnTo>
                    <a:pt x="17272" y="6477"/>
                  </a:lnTo>
                  <a:lnTo>
                    <a:pt x="14986" y="7366"/>
                  </a:lnTo>
                  <a:lnTo>
                    <a:pt x="5842" y="12700"/>
                  </a:lnTo>
                  <a:lnTo>
                    <a:pt x="4445" y="13843"/>
                  </a:lnTo>
                  <a:lnTo>
                    <a:pt x="3175" y="15112"/>
                  </a:lnTo>
                  <a:lnTo>
                    <a:pt x="2159" y="16383"/>
                  </a:lnTo>
                  <a:lnTo>
                    <a:pt x="1143" y="17780"/>
                  </a:lnTo>
                  <a:lnTo>
                    <a:pt x="635" y="19177"/>
                  </a:lnTo>
                  <a:lnTo>
                    <a:pt x="126" y="20447"/>
                  </a:lnTo>
                  <a:lnTo>
                    <a:pt x="0" y="21971"/>
                  </a:lnTo>
                  <a:lnTo>
                    <a:pt x="0" y="23494"/>
                  </a:lnTo>
                  <a:lnTo>
                    <a:pt x="126" y="25146"/>
                  </a:lnTo>
                  <a:lnTo>
                    <a:pt x="762" y="26797"/>
                  </a:lnTo>
                  <a:lnTo>
                    <a:pt x="1397" y="28575"/>
                  </a:lnTo>
                  <a:lnTo>
                    <a:pt x="19431" y="49656"/>
                  </a:lnTo>
                  <a:lnTo>
                    <a:pt x="21717" y="51562"/>
                  </a:lnTo>
                  <a:lnTo>
                    <a:pt x="24130" y="53340"/>
                  </a:lnTo>
                  <a:lnTo>
                    <a:pt x="26543" y="55118"/>
                  </a:lnTo>
                  <a:lnTo>
                    <a:pt x="29083" y="56896"/>
                  </a:lnTo>
                  <a:lnTo>
                    <a:pt x="31876" y="58674"/>
                  </a:lnTo>
                  <a:lnTo>
                    <a:pt x="34417" y="60325"/>
                  </a:lnTo>
                  <a:lnTo>
                    <a:pt x="36957" y="61849"/>
                  </a:lnTo>
                  <a:lnTo>
                    <a:pt x="39497" y="63373"/>
                  </a:lnTo>
                  <a:lnTo>
                    <a:pt x="42037" y="64769"/>
                  </a:lnTo>
                  <a:lnTo>
                    <a:pt x="44703" y="66040"/>
                  </a:lnTo>
                  <a:lnTo>
                    <a:pt x="47371" y="67310"/>
                  </a:lnTo>
                  <a:lnTo>
                    <a:pt x="49784" y="68453"/>
                  </a:lnTo>
                  <a:lnTo>
                    <a:pt x="52324" y="69342"/>
                  </a:lnTo>
                  <a:lnTo>
                    <a:pt x="54863" y="70231"/>
                  </a:lnTo>
                  <a:lnTo>
                    <a:pt x="57276" y="70866"/>
                  </a:lnTo>
                  <a:lnTo>
                    <a:pt x="59436" y="71500"/>
                  </a:lnTo>
                  <a:close/>
                </a:path>
              </a:pathLst>
            </a:custGeom>
            <a:ln w="3175">
              <a:solidFill>
                <a:srgbClr val="008796"/>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6" name="object 186"/>
            <p:cNvPicPr/>
            <p:nvPr/>
          </p:nvPicPr>
          <p:blipFill>
            <a:blip r:embed="rId68" cstate="print"/>
            <a:stretch>
              <a:fillRect/>
            </a:stretch>
          </p:blipFill>
          <p:spPr>
            <a:xfrm>
              <a:off x="3628644" y="4128516"/>
              <a:ext cx="79247" cy="12191"/>
            </a:xfrm>
            <a:prstGeom prst="rect">
              <a:avLst/>
            </a:prstGeom>
          </p:spPr>
        </p:pic>
        <p:sp>
          <p:nvSpPr>
            <p:cNvPr id="187" name="object 187"/>
            <p:cNvSpPr/>
            <p:nvPr/>
          </p:nvSpPr>
          <p:spPr>
            <a:xfrm>
              <a:off x="3628644" y="4128516"/>
              <a:ext cx="79375" cy="12700"/>
            </a:xfrm>
            <a:custGeom>
              <a:avLst/>
              <a:gdLst/>
              <a:ahLst/>
              <a:cxnLst/>
              <a:rect l="l" t="t" r="r" b="b"/>
              <a:pathLst>
                <a:path w="79375" h="12700">
                  <a:moveTo>
                    <a:pt x="0" y="6095"/>
                  </a:moveTo>
                  <a:lnTo>
                    <a:pt x="14604" y="1396"/>
                  </a:lnTo>
                  <a:lnTo>
                    <a:pt x="17398" y="1015"/>
                  </a:lnTo>
                  <a:lnTo>
                    <a:pt x="20700" y="634"/>
                  </a:lnTo>
                  <a:lnTo>
                    <a:pt x="24129" y="507"/>
                  </a:lnTo>
                  <a:lnTo>
                    <a:pt x="27812" y="253"/>
                  </a:lnTo>
                  <a:lnTo>
                    <a:pt x="31622" y="126"/>
                  </a:lnTo>
                  <a:lnTo>
                    <a:pt x="35813" y="0"/>
                  </a:lnTo>
                  <a:lnTo>
                    <a:pt x="39623" y="0"/>
                  </a:lnTo>
                  <a:lnTo>
                    <a:pt x="43814" y="0"/>
                  </a:lnTo>
                  <a:lnTo>
                    <a:pt x="47751" y="126"/>
                  </a:lnTo>
                  <a:lnTo>
                    <a:pt x="51561" y="253"/>
                  </a:lnTo>
                  <a:lnTo>
                    <a:pt x="55117" y="507"/>
                  </a:lnTo>
                  <a:lnTo>
                    <a:pt x="58673" y="634"/>
                  </a:lnTo>
                  <a:lnTo>
                    <a:pt x="61848" y="1015"/>
                  </a:lnTo>
                  <a:lnTo>
                    <a:pt x="64769" y="1396"/>
                  </a:lnTo>
                  <a:lnTo>
                    <a:pt x="67690" y="1777"/>
                  </a:lnTo>
                  <a:lnTo>
                    <a:pt x="70230" y="2158"/>
                  </a:lnTo>
                  <a:lnTo>
                    <a:pt x="72516" y="2666"/>
                  </a:lnTo>
                  <a:lnTo>
                    <a:pt x="74421" y="3174"/>
                  </a:lnTo>
                  <a:lnTo>
                    <a:pt x="76326" y="3682"/>
                  </a:lnTo>
                  <a:lnTo>
                    <a:pt x="77723" y="4317"/>
                  </a:lnTo>
                  <a:lnTo>
                    <a:pt x="78612" y="4825"/>
                  </a:lnTo>
                  <a:lnTo>
                    <a:pt x="79247" y="5460"/>
                  </a:lnTo>
                  <a:lnTo>
                    <a:pt x="79247" y="6095"/>
                  </a:lnTo>
                  <a:lnTo>
                    <a:pt x="79247" y="6730"/>
                  </a:lnTo>
                  <a:lnTo>
                    <a:pt x="78612" y="7365"/>
                  </a:lnTo>
                  <a:lnTo>
                    <a:pt x="77723" y="7873"/>
                  </a:lnTo>
                  <a:lnTo>
                    <a:pt x="76326" y="8508"/>
                  </a:lnTo>
                  <a:lnTo>
                    <a:pt x="74421" y="9016"/>
                  </a:lnTo>
                  <a:lnTo>
                    <a:pt x="72516" y="9524"/>
                  </a:lnTo>
                  <a:lnTo>
                    <a:pt x="70230" y="10032"/>
                  </a:lnTo>
                  <a:lnTo>
                    <a:pt x="67690" y="10413"/>
                  </a:lnTo>
                  <a:lnTo>
                    <a:pt x="64769" y="10794"/>
                  </a:lnTo>
                  <a:lnTo>
                    <a:pt x="61848" y="11175"/>
                  </a:lnTo>
                  <a:lnTo>
                    <a:pt x="43814" y="12191"/>
                  </a:lnTo>
                  <a:lnTo>
                    <a:pt x="39623" y="12191"/>
                  </a:lnTo>
                  <a:lnTo>
                    <a:pt x="35813" y="12191"/>
                  </a:lnTo>
                  <a:lnTo>
                    <a:pt x="14604" y="10794"/>
                  </a:lnTo>
                  <a:lnTo>
                    <a:pt x="11683" y="10413"/>
                  </a:lnTo>
                  <a:lnTo>
                    <a:pt x="380" y="6730"/>
                  </a:lnTo>
                  <a:lnTo>
                    <a:pt x="0" y="6095"/>
                  </a:lnTo>
                  <a:close/>
                </a:path>
              </a:pathLst>
            </a:custGeom>
            <a:ln w="3175">
              <a:solidFill>
                <a:srgbClr val="83F3FF"/>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8" name="object 188"/>
            <p:cNvPicPr/>
            <p:nvPr/>
          </p:nvPicPr>
          <p:blipFill>
            <a:blip r:embed="rId69" cstate="email">
              <a:extLst>
                <a:ext uri="{28A0092B-C50C-407E-A947-70E740481C1C}">
                  <a14:useLocalDpi xmlns:a14="http://schemas.microsoft.com/office/drawing/2010/main"/>
                </a:ext>
              </a:extLst>
            </a:blip>
            <a:stretch>
              <a:fillRect/>
            </a:stretch>
          </p:blipFill>
          <p:spPr>
            <a:xfrm>
              <a:off x="3541268" y="3644900"/>
              <a:ext cx="324104" cy="305816"/>
            </a:xfrm>
            <a:prstGeom prst="rect">
              <a:avLst/>
            </a:prstGeom>
          </p:spPr>
        </p:pic>
        <p:sp>
          <p:nvSpPr>
            <p:cNvPr id="189" name="object 189"/>
            <p:cNvSpPr/>
            <p:nvPr/>
          </p:nvSpPr>
          <p:spPr>
            <a:xfrm>
              <a:off x="3015488" y="3470148"/>
              <a:ext cx="344170" cy="132715"/>
            </a:xfrm>
            <a:custGeom>
              <a:avLst/>
              <a:gdLst/>
              <a:ahLst/>
              <a:cxnLst/>
              <a:rect l="l" t="t" r="r" b="b"/>
              <a:pathLst>
                <a:path w="344170" h="132714">
                  <a:moveTo>
                    <a:pt x="262592" y="81654"/>
                  </a:moveTo>
                  <a:lnTo>
                    <a:pt x="214630" y="107314"/>
                  </a:lnTo>
                  <a:lnTo>
                    <a:pt x="211962" y="115950"/>
                  </a:lnTo>
                  <a:lnTo>
                    <a:pt x="215773" y="122936"/>
                  </a:lnTo>
                  <a:lnTo>
                    <a:pt x="219456" y="129921"/>
                  </a:lnTo>
                  <a:lnTo>
                    <a:pt x="228092" y="132461"/>
                  </a:lnTo>
                  <a:lnTo>
                    <a:pt x="319505" y="83565"/>
                  </a:lnTo>
                  <a:lnTo>
                    <a:pt x="315340" y="83565"/>
                  </a:lnTo>
                  <a:lnTo>
                    <a:pt x="262592" y="81654"/>
                  </a:lnTo>
                  <a:close/>
                </a:path>
                <a:path w="344170" h="132714">
                  <a:moveTo>
                    <a:pt x="287447" y="68323"/>
                  </a:moveTo>
                  <a:lnTo>
                    <a:pt x="262592" y="81654"/>
                  </a:lnTo>
                  <a:lnTo>
                    <a:pt x="315340" y="83565"/>
                  </a:lnTo>
                  <a:lnTo>
                    <a:pt x="315417" y="81406"/>
                  </a:lnTo>
                  <a:lnTo>
                    <a:pt x="308101" y="81406"/>
                  </a:lnTo>
                  <a:lnTo>
                    <a:pt x="287447" y="68323"/>
                  </a:lnTo>
                  <a:close/>
                </a:path>
                <a:path w="344170" h="132714">
                  <a:moveTo>
                    <a:pt x="232918" y="0"/>
                  </a:moveTo>
                  <a:lnTo>
                    <a:pt x="224028" y="1904"/>
                  </a:lnTo>
                  <a:lnTo>
                    <a:pt x="219837" y="8636"/>
                  </a:lnTo>
                  <a:lnTo>
                    <a:pt x="215645" y="15239"/>
                  </a:lnTo>
                  <a:lnTo>
                    <a:pt x="217678" y="24129"/>
                  </a:lnTo>
                  <a:lnTo>
                    <a:pt x="263402" y="53092"/>
                  </a:lnTo>
                  <a:lnTo>
                    <a:pt x="316357" y="54990"/>
                  </a:lnTo>
                  <a:lnTo>
                    <a:pt x="315340" y="83565"/>
                  </a:lnTo>
                  <a:lnTo>
                    <a:pt x="319505" y="83565"/>
                  </a:lnTo>
                  <a:lnTo>
                    <a:pt x="344170" y="70357"/>
                  </a:lnTo>
                  <a:lnTo>
                    <a:pt x="232918" y="0"/>
                  </a:lnTo>
                  <a:close/>
                </a:path>
                <a:path w="344170" h="132714">
                  <a:moveTo>
                    <a:pt x="1016" y="43687"/>
                  </a:moveTo>
                  <a:lnTo>
                    <a:pt x="0" y="72136"/>
                  </a:lnTo>
                  <a:lnTo>
                    <a:pt x="262592" y="81654"/>
                  </a:lnTo>
                  <a:lnTo>
                    <a:pt x="287447" y="68323"/>
                  </a:lnTo>
                  <a:lnTo>
                    <a:pt x="263402" y="53092"/>
                  </a:lnTo>
                  <a:lnTo>
                    <a:pt x="1016" y="43687"/>
                  </a:lnTo>
                  <a:close/>
                </a:path>
                <a:path w="344170" h="132714">
                  <a:moveTo>
                    <a:pt x="308990" y="56768"/>
                  </a:moveTo>
                  <a:lnTo>
                    <a:pt x="287447" y="68323"/>
                  </a:lnTo>
                  <a:lnTo>
                    <a:pt x="308101" y="81406"/>
                  </a:lnTo>
                  <a:lnTo>
                    <a:pt x="308990" y="56768"/>
                  </a:lnTo>
                  <a:close/>
                </a:path>
                <a:path w="344170" h="132714">
                  <a:moveTo>
                    <a:pt x="316293" y="56768"/>
                  </a:moveTo>
                  <a:lnTo>
                    <a:pt x="308990" y="56768"/>
                  </a:lnTo>
                  <a:lnTo>
                    <a:pt x="308101" y="81406"/>
                  </a:lnTo>
                  <a:lnTo>
                    <a:pt x="315417" y="81406"/>
                  </a:lnTo>
                  <a:lnTo>
                    <a:pt x="316293" y="56768"/>
                  </a:lnTo>
                  <a:close/>
                </a:path>
                <a:path w="344170" h="132714">
                  <a:moveTo>
                    <a:pt x="263402" y="53092"/>
                  </a:moveTo>
                  <a:lnTo>
                    <a:pt x="287447" y="68323"/>
                  </a:lnTo>
                  <a:lnTo>
                    <a:pt x="308990" y="56768"/>
                  </a:lnTo>
                  <a:lnTo>
                    <a:pt x="316293" y="56768"/>
                  </a:lnTo>
                  <a:lnTo>
                    <a:pt x="316357" y="54990"/>
                  </a:lnTo>
                  <a:lnTo>
                    <a:pt x="263402" y="53092"/>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0" name="object 210"/>
          <p:cNvSpPr txBox="1"/>
          <p:nvPr/>
        </p:nvSpPr>
        <p:spPr>
          <a:xfrm>
            <a:off x="4835616" y="1761229"/>
            <a:ext cx="7229384" cy="672749"/>
          </a:xfrm>
          <a:prstGeom prst="rect">
            <a:avLst/>
          </a:prstGeom>
        </p:spPr>
        <p:txBody>
          <a:bodyPr vert="horz" wrap="square" lIns="0" tIns="13971" rIns="0" bIns="0" rtlCol="0">
            <a:spAutoFit/>
          </a:bodyPr>
          <a:lstStyle/>
          <a:p>
            <a:pPr marL="285750" marR="464808" lvl="0" indent="-285750" algn="l" defTabSz="457189" rtl="0" eaLnBrk="1" fontAlgn="auto" latinLnBrk="0" hangingPunct="1">
              <a:lnSpc>
                <a:spcPct val="90000"/>
              </a:lnSpc>
              <a:spcAft>
                <a:spcPts val="600"/>
              </a:spcAft>
              <a:buClrTx/>
              <a:buSzTx/>
              <a:buFontTx/>
              <a:buChar char="•"/>
              <a:defRPr/>
            </a:pP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C</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o</a:t>
            </a:r>
            <a:r>
              <a:rPr kumimoji="0" lang="fr-CA" sz="1400" b="0" i="0" u="none" strike="noStrike" kern="1200" cap="none" spc="15" normalizeH="0" baseline="0">
                <a:ln>
                  <a:noFill/>
                </a:ln>
                <a:effectLst/>
                <a:uLnTx/>
                <a:uFillTx/>
                <a:latin typeface="Calibri" panose="020F0502020204030204" pitchFamily="34" charset="0"/>
                <a:ea typeface="+mn-ea"/>
                <a:cs typeface="Calibri" panose="020F0502020204030204" pitchFamily="34" charset="0"/>
              </a:rPr>
              <a:t>m</a:t>
            </a:r>
            <a:r>
              <a:rPr kumimoji="0" lang="fr-CA" sz="1400" b="0" i="0" u="none" strike="noStrike" kern="1200" cap="none" spc="20" normalizeH="0" baseline="0">
                <a:ln>
                  <a:noFill/>
                </a:ln>
                <a:effectLst/>
                <a:uLnTx/>
                <a:uFillTx/>
                <a:latin typeface="Calibri" panose="020F0502020204030204" pitchFamily="34" charset="0"/>
                <a:ea typeface="+mn-ea"/>
                <a:cs typeface="Calibri" panose="020F0502020204030204" pitchFamily="34" charset="0"/>
              </a:rPr>
              <a:t>m</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e</a:t>
            </a:r>
            <a:r>
              <a:rPr kumimoji="0" lang="fr-CA" sz="1400" b="0" i="0" u="none" strike="noStrike" kern="1200" cap="none" spc="-6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les</a:t>
            </a:r>
            <a:r>
              <a:rPr kumimoji="0" lang="fr-CA" sz="1400" b="0" i="0" u="none" strike="noStrike" kern="1200" cap="none" spc="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autres</a:t>
            </a:r>
            <a:r>
              <a:rPr kumimoji="0" lang="fr-CA" sz="1400" b="0" i="0" u="none" strike="noStrike" kern="1200" cap="none" spc="-51"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ad</a:t>
            </a:r>
            <a:r>
              <a:rPr kumimoji="0" lang="fr-CA" sz="1400" b="0" i="0" u="none" strike="noStrike" kern="1200" cap="none" spc="20" normalizeH="0" baseline="0">
                <a:ln>
                  <a:noFill/>
                </a:ln>
                <a:effectLst/>
                <a:uLnTx/>
                <a:uFillTx/>
                <a:latin typeface="Calibri" panose="020F0502020204030204" pitchFamily="34" charset="0"/>
                <a:ea typeface="+mn-ea"/>
                <a:cs typeface="Calibri" panose="020F0502020204030204" pitchFamily="34" charset="0"/>
              </a:rPr>
              <a:t>j</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u</a:t>
            </a:r>
            <a:r>
              <a:rPr kumimoji="0" lang="fr-CA" sz="1400" b="0" i="0" u="none" strike="noStrike" kern="1200" cap="none" spc="35" normalizeH="0" baseline="0">
                <a:ln>
                  <a:noFill/>
                </a:ln>
                <a:effectLst/>
                <a:uLnTx/>
                <a:uFillTx/>
                <a:latin typeface="Calibri" panose="020F0502020204030204" pitchFamily="34" charset="0"/>
                <a:ea typeface="+mn-ea"/>
                <a:cs typeface="Calibri" panose="020F0502020204030204" pitchFamily="34" charset="0"/>
              </a:rPr>
              <a:t>v</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an</a:t>
            </a:r>
            <a:r>
              <a:rPr kumimoji="0" lang="fr-CA" sz="1400" b="0" i="0" u="none" strike="noStrike" kern="1200" cap="none" spc="-15" normalizeH="0" baseline="0">
                <a:ln>
                  <a:noFill/>
                </a:ln>
                <a:effectLst/>
                <a:uLnTx/>
                <a:uFillTx/>
                <a:latin typeface="Calibri" panose="020F0502020204030204" pitchFamily="34" charset="0"/>
                <a:ea typeface="+mn-ea"/>
                <a:cs typeface="Calibri" panose="020F0502020204030204" pitchFamily="34" charset="0"/>
              </a:rPr>
              <a:t>t</a:t>
            </a:r>
            <a:r>
              <a:rPr kumimoji="0" lang="fr-CA" sz="1400" b="0"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s</a:t>
            </a:r>
            <a:r>
              <a:rPr kumimoji="0" lang="fr-CA" sz="1400" b="0" i="0" u="none" strike="noStrike" kern="1200" cap="none" spc="0" normalizeH="0" baseline="0">
                <a:ln>
                  <a:noFill/>
                </a:ln>
                <a:effectLst/>
                <a:uLnTx/>
                <a:uFillTx/>
                <a:latin typeface="Calibri" panose="020F0502020204030204" pitchFamily="34" charset="0"/>
                <a:ea typeface="+mn-ea"/>
                <a:cs typeface="Calibri" panose="020F0502020204030204" pitchFamily="34" charset="0"/>
              </a:rPr>
              <a:t>,</a:t>
            </a:r>
            <a:r>
              <a:rPr kumimoji="0" lang="fr-CA" sz="1400" b="0" i="0" u="none" strike="noStrike" kern="1200" cap="none" spc="-16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AS01</a:t>
            </a:r>
            <a:r>
              <a:rPr kumimoji="0" lang="fr-CA" sz="1400" b="0" i="0" u="none" strike="noStrike" kern="1200" cap="none" spc="-31"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0" normalizeH="0" baseline="0">
                <a:ln>
                  <a:noFill/>
                </a:ln>
                <a:effectLst/>
                <a:uLnTx/>
                <a:uFillTx/>
                <a:latin typeface="Calibri" panose="020F0502020204030204" pitchFamily="34" charset="0"/>
                <a:ea typeface="+mn-ea"/>
                <a:cs typeface="Calibri" panose="020F0502020204030204" pitchFamily="34" charset="0"/>
              </a:rPr>
              <a:t>induit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une réponse</a:t>
            </a:r>
            <a:r>
              <a:rPr kumimoji="0" lang="fr-CA" sz="1400" b="0" i="0" u="none" strike="noStrike" kern="1200" cap="none" spc="-4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inflammatoire</a:t>
            </a:r>
            <a:r>
              <a:rPr kumimoji="0" lang="fr-CA" sz="1400" b="0" i="0" u="none" strike="noStrike" kern="1200" cap="none" spc="-91"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locale</a:t>
            </a:r>
            <a:r>
              <a:rPr kumimoji="0" lang="fr-CA" sz="1400" b="0" i="0" u="none" strike="noStrike" kern="1200" cap="none" spc="-4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et</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passagère</a:t>
            </a:r>
            <a:r>
              <a:rPr kumimoji="0" lang="fr-CA" sz="1400" b="0" i="0" u="none" strike="noStrike" kern="1200" cap="none" spc="7" normalizeH="0" baseline="25000">
                <a:ln>
                  <a:noFill/>
                </a:ln>
                <a:effectLst/>
                <a:uLnTx/>
                <a:uFillTx/>
                <a:latin typeface="Calibri" panose="020F0502020204030204" pitchFamily="34" charset="0"/>
                <a:ea typeface="+mn-ea"/>
                <a:cs typeface="Calibri" panose="020F0502020204030204" pitchFamily="34" charset="0"/>
              </a:rPr>
              <a:t>1</a:t>
            </a:r>
            <a:endParaRPr kumimoji="0" lang="fr-CA" sz="1400" b="0" i="0" u="none" strike="noStrike" kern="1200" cap="none" spc="0" normalizeH="0" baseline="0">
              <a:ln>
                <a:noFill/>
              </a:ln>
              <a:effectLst/>
              <a:uLnTx/>
              <a:uFillTx/>
              <a:latin typeface="Calibri" panose="020F0502020204030204" pitchFamily="34" charset="0"/>
              <a:ea typeface="+mn-ea"/>
              <a:cs typeface="Calibri" panose="020F0502020204030204" pitchFamily="34" charset="0"/>
            </a:endParaRPr>
          </a:p>
          <a:p>
            <a:pPr marL="285750" marR="55879" lvl="0" indent="-285750" algn="l" defTabSz="457189" rtl="0" eaLnBrk="1" fontAlgn="auto" latinLnBrk="0" hangingPunct="1">
              <a:lnSpc>
                <a:spcPct val="90000"/>
              </a:lnSpc>
              <a:spcAft>
                <a:spcPts val="600"/>
              </a:spcAft>
              <a:buClrTx/>
              <a:buSzTx/>
              <a:buFontTx/>
              <a:buChar char="•"/>
              <a:defRPr/>
            </a:pP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Cette</a:t>
            </a:r>
            <a:r>
              <a:rPr kumimoji="0" lang="fr-CA" sz="1400" b="0" i="0" u="none" strike="noStrike" kern="1200" cap="none" spc="-4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inflammation</a:t>
            </a:r>
            <a:r>
              <a:rPr kumimoji="0" lang="fr-CA" sz="1400" b="0" i="0" u="none" strike="noStrike" kern="1200" cap="none" spc="-91"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passagère,</a:t>
            </a:r>
            <a:r>
              <a:rPr kumimoji="0" lang="fr-CA" sz="1400" b="0" i="0" u="none" strike="noStrike" kern="1200" cap="none" spc="-7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11" normalizeH="0" baseline="0">
                <a:ln>
                  <a:noFill/>
                </a:ln>
                <a:effectLst/>
                <a:uLnTx/>
                <a:uFillTx/>
                <a:latin typeface="Calibri" panose="020F0502020204030204" pitchFamily="34" charset="0"/>
                <a:ea typeface="+mn-ea"/>
                <a:cs typeface="Calibri" panose="020F0502020204030204" pitchFamily="34" charset="0"/>
              </a:rPr>
              <a:t>souvent</a:t>
            </a:r>
            <a:r>
              <a:rPr kumimoji="0" lang="fr-CA" sz="1400" b="0" i="0" u="none" strike="noStrike" kern="1200" cap="none" spc="-7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associée</a:t>
            </a:r>
            <a:r>
              <a:rPr kumimoji="0" lang="fr-CA" sz="1400" b="0" i="0" u="none" strike="noStrike" kern="1200" cap="none" spc="-91"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à des symptômes locaux ou </a:t>
            </a:r>
            <a:r>
              <a:rPr kumimoji="0" lang="fr-CA" sz="1400" b="0" i="0" u="none" strike="noStrike" kern="1200" cap="none" spc="0" normalizeH="0" baseline="0">
                <a:ln>
                  <a:noFill/>
                </a:ln>
                <a:effectLst/>
                <a:uLnTx/>
                <a:uFillTx/>
                <a:latin typeface="Calibri" panose="020F0502020204030204" pitchFamily="34" charset="0"/>
                <a:ea typeface="+mn-ea"/>
                <a:cs typeface="Calibri" panose="020F0502020204030204" pitchFamily="34" charset="0"/>
              </a:rPr>
              <a:t>généraux,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stimule une réponse</a:t>
            </a:r>
            <a:r>
              <a:rPr kumimoji="0" lang="fr-CA" sz="1400" b="0" i="0" u="none" strike="noStrike" kern="1200" cap="none" spc="-4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puissante</a:t>
            </a:r>
            <a:r>
              <a:rPr kumimoji="0" lang="fr-CA" sz="1400" b="0" i="0" u="none" strike="noStrike" kern="1200" cap="none" spc="-91"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et</a:t>
            </a:r>
            <a:r>
              <a:rPr kumimoji="0" lang="fr-CA" sz="1400" b="0" i="0" u="none" strike="noStrike" kern="1200" cap="none" spc="-2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durable</a:t>
            </a:r>
            <a:r>
              <a:rPr kumimoji="0" lang="fr-CA" sz="1400" b="0" i="0" u="none" strike="noStrike" kern="1200" cap="none" spc="-20"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spécifique</a:t>
            </a:r>
            <a:r>
              <a:rPr kumimoji="0" lang="fr-CA" sz="1400" b="0" i="0" u="none" strike="noStrike" kern="1200" cap="none" spc="-8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du</a:t>
            </a:r>
            <a:r>
              <a:rPr kumimoji="0" lang="fr-CA" sz="1400" b="0" i="0" u="none" strike="noStrike" kern="1200" cap="none" spc="-15" normalizeH="0" baseline="0">
                <a:ln>
                  <a:noFill/>
                </a:ln>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5" normalizeH="0" baseline="0">
                <a:ln>
                  <a:noFill/>
                </a:ln>
                <a:effectLst/>
                <a:uLnTx/>
                <a:uFillTx/>
                <a:latin typeface="Calibri" panose="020F0502020204030204" pitchFamily="34" charset="0"/>
                <a:ea typeface="+mn-ea"/>
                <a:cs typeface="Calibri" panose="020F0502020204030204" pitchFamily="34" charset="0"/>
              </a:rPr>
              <a:t>VVZ</a:t>
            </a:r>
            <a:r>
              <a:rPr kumimoji="0" lang="fr-CA" sz="1400" b="0" i="0" u="none" strike="noStrike" kern="1200" cap="none" spc="7" normalizeH="0" baseline="25000">
                <a:ln>
                  <a:noFill/>
                </a:ln>
                <a:effectLst/>
                <a:uLnTx/>
                <a:uFillTx/>
                <a:latin typeface="Calibri" panose="020F0502020204030204" pitchFamily="34" charset="0"/>
                <a:ea typeface="+mn-ea"/>
                <a:cs typeface="Calibri" panose="020F0502020204030204" pitchFamily="34" charset="0"/>
              </a:rPr>
              <a:t>2</a:t>
            </a:r>
            <a:endParaRPr kumimoji="0" lang="fr-CA" sz="1400" b="0" i="0" u="none" strike="noStrike" kern="1200" cap="none" spc="0" normalizeH="0" baseline="0">
              <a:ln>
                <a:noFill/>
              </a:ln>
              <a:effectLst/>
              <a:uLnTx/>
              <a:uFillTx/>
              <a:latin typeface="Calibri" panose="020F0502020204030204" pitchFamily="34" charset="0"/>
              <a:ea typeface="+mn-ea"/>
              <a:cs typeface="Calibri" panose="020F0502020204030204" pitchFamily="34" charset="0"/>
            </a:endParaRPr>
          </a:p>
        </p:txBody>
      </p:sp>
      <p:sp>
        <p:nvSpPr>
          <p:cNvPr id="211" name="object 211"/>
          <p:cNvSpPr txBox="1"/>
          <p:nvPr/>
        </p:nvSpPr>
        <p:spPr>
          <a:xfrm>
            <a:off x="6250847" y="5626153"/>
            <a:ext cx="3981673" cy="289182"/>
          </a:xfrm>
          <a:prstGeom prst="rect">
            <a:avLst/>
          </a:prstGeom>
        </p:spPr>
        <p:txBody>
          <a:bodyPr vert="horz" wrap="square" lIns="0" tIns="12065" rIns="0" bIns="0" rtlCol="0">
            <a:spAutoFit/>
          </a:bodyPr>
          <a:lstStyle/>
          <a:p>
            <a:pPr marL="38099" marR="0" lvl="0" indent="0" algn="l" defTabSz="457189" rtl="0" eaLnBrk="1" fontAlgn="auto" latinLnBrk="0" hangingPunct="1">
              <a:lnSpc>
                <a:spcPct val="100000"/>
              </a:lnSpc>
              <a:spcBef>
                <a:spcPts val="95"/>
              </a:spcBef>
              <a:spcAft>
                <a:spcPts val="0"/>
              </a:spcAft>
              <a:buClrTx/>
              <a:buSzTx/>
              <a:buFontTx/>
              <a:buNone/>
              <a:tabLst/>
              <a:defRPr/>
            </a:pPr>
            <a:r>
              <a:rPr kumimoji="0" lang="fr-CA" sz="900" b="0" i="0" u="none" strike="noStrike" kern="1200" cap="none" spc="-11" normalizeH="0" baseline="0">
                <a:ln>
                  <a:noFill/>
                </a:ln>
                <a:solidFill>
                  <a:srgbClr val="534F40"/>
                </a:solidFill>
                <a:effectLst/>
                <a:uLnTx/>
                <a:uFillTx/>
                <a:latin typeface="Calibri" panose="020F0502020204030204" pitchFamily="34" charset="0"/>
                <a:ea typeface="+mn-ea"/>
                <a:cs typeface="Calibri" panose="020F0502020204030204" pitchFamily="34" charset="0"/>
              </a:rPr>
              <a:t>Aux</a:t>
            </a:r>
            <a:r>
              <a:rPr kumimoji="0" lang="fr-CA" sz="900" b="0" i="0" u="none" strike="noStrike" kern="1200" cap="none" spc="11"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fins</a:t>
            </a:r>
            <a:r>
              <a:rPr kumimoji="0" lang="fr-CA" sz="900" b="0" i="0" u="none" strike="noStrike" kern="1200" cap="none" spc="20"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de</a:t>
            </a:r>
            <a:r>
              <a:rPr kumimoji="0" lang="fr-CA" sz="900" b="0" i="0" u="none" strike="noStrike" kern="1200" cap="none" spc="25"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conceptualisation</a:t>
            </a:r>
            <a:r>
              <a:rPr kumimoji="0" lang="fr-CA" sz="900" b="0" i="0" u="none" strike="noStrike" kern="1200" cap="none" spc="-51"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seulement.</a:t>
            </a:r>
            <a:endParaRPr kumimoji="0" lang="fr-CA" sz="9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pPr marL="38099" marR="0" lvl="0" indent="0" algn="l" defTabSz="457189"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Figure </a:t>
            </a:r>
            <a:r>
              <a:rPr kumimoji="0" lang="fr-CA" sz="900" b="0" i="0" u="none" strike="noStrike" kern="1200" cap="none" spc="-11" normalizeH="0" baseline="0">
                <a:ln>
                  <a:noFill/>
                </a:ln>
                <a:solidFill>
                  <a:srgbClr val="534F40"/>
                </a:solidFill>
                <a:effectLst/>
                <a:uLnTx/>
                <a:uFillTx/>
                <a:latin typeface="Calibri" panose="020F0502020204030204" pitchFamily="34" charset="0"/>
                <a:ea typeface="+mn-ea"/>
                <a:cs typeface="Calibri" panose="020F0502020204030204" pitchFamily="34" charset="0"/>
              </a:rPr>
              <a:t>adaptée</a:t>
            </a:r>
            <a:r>
              <a:rPr kumimoji="0" lang="fr-CA" sz="900" b="0" i="0" u="none" strike="noStrike" kern="1200" cap="none" spc="20"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de</a:t>
            </a:r>
            <a:r>
              <a:rPr kumimoji="0" lang="fr-CA" sz="900" b="0" i="0" u="none" strike="noStrike" kern="1200" cap="none" spc="15"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Garçon</a:t>
            </a:r>
            <a:r>
              <a:rPr kumimoji="0" lang="fr-CA" sz="900" b="0" i="0" u="none" strike="noStrike" kern="1200" cap="none" spc="0"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N, et coll</a:t>
            </a:r>
            <a:r>
              <a:rPr kumimoji="0" lang="fr-CA" sz="900" b="0" i="0" u="none" strike="noStrike" kern="1200" cap="none" spc="0"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1" u="none" strike="noStrike" kern="1200" cap="none" spc="-5" normalizeH="0" baseline="0" err="1">
                <a:ln>
                  <a:noFill/>
                </a:ln>
                <a:solidFill>
                  <a:srgbClr val="534F40"/>
                </a:solidFill>
                <a:effectLst/>
                <a:uLnTx/>
                <a:uFillTx/>
                <a:latin typeface="Calibri" panose="020F0502020204030204" pitchFamily="34" charset="0"/>
                <a:ea typeface="+mn-ea"/>
                <a:cs typeface="Calibri" panose="020F0502020204030204" pitchFamily="34" charset="0"/>
              </a:rPr>
              <a:t>Perspect</a:t>
            </a:r>
            <a:r>
              <a:rPr kumimoji="0" lang="fr-CA" sz="900" b="0" i="1" u="none" strike="noStrike" kern="1200" cap="none" spc="0"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1" u="none" strike="noStrike" kern="1200" cap="none" spc="0" normalizeH="0" baseline="0" err="1">
                <a:ln>
                  <a:noFill/>
                </a:ln>
                <a:solidFill>
                  <a:srgbClr val="534F40"/>
                </a:solidFill>
                <a:effectLst/>
                <a:uLnTx/>
                <a:uFillTx/>
                <a:latin typeface="Calibri" panose="020F0502020204030204" pitchFamily="34" charset="0"/>
                <a:ea typeface="+mn-ea"/>
                <a:cs typeface="Calibri" panose="020F0502020204030204" pitchFamily="34" charset="0"/>
              </a:rPr>
              <a:t>Vaccinol</a:t>
            </a:r>
            <a:r>
              <a:rPr kumimoji="0" lang="fr-CA" sz="900" b="0" i="0" u="none" strike="noStrike" kern="1200" cap="none" spc="0" normalizeH="0" baseline="0">
                <a:ln>
                  <a:noFill/>
                </a:ln>
                <a:solidFill>
                  <a:srgbClr val="534F40"/>
                </a:solidFill>
                <a:effectLst/>
                <a:uLnTx/>
                <a:uFillTx/>
                <a:latin typeface="Calibri" panose="020F0502020204030204" pitchFamily="34" charset="0"/>
                <a:ea typeface="+mn-ea"/>
                <a:cs typeface="Calibri" panose="020F0502020204030204" pitchFamily="34" charset="0"/>
              </a:rPr>
              <a:t>.</a:t>
            </a:r>
            <a:r>
              <a:rPr kumimoji="0" lang="fr-CA" sz="900" b="0" i="0" u="none" strike="noStrike" kern="1200" cap="none" spc="-31" normalizeH="0" baseline="0">
                <a:ln>
                  <a:noFill/>
                </a:ln>
                <a:solidFill>
                  <a:srgbClr val="534F40"/>
                </a:solidFill>
                <a:effectLst/>
                <a:uLnTx/>
                <a:uFillTx/>
                <a:latin typeface="Calibri" panose="020F0502020204030204" pitchFamily="34" charset="0"/>
                <a:ea typeface="+mn-ea"/>
                <a:cs typeface="Calibri" panose="020F0502020204030204" pitchFamily="34" charset="0"/>
              </a:rPr>
              <a:t> </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2011</a:t>
            </a:r>
            <a:r>
              <a:rPr kumimoji="0" lang="fr-CA" sz="900" b="0" i="0" u="none" strike="noStrike" kern="1200" cap="none" spc="-7" normalizeH="0" baseline="24691">
                <a:ln>
                  <a:noFill/>
                </a:ln>
                <a:solidFill>
                  <a:srgbClr val="534F40"/>
                </a:solidFill>
                <a:effectLst/>
                <a:uLnTx/>
                <a:uFillTx/>
                <a:latin typeface="Calibri" panose="020F0502020204030204" pitchFamily="34" charset="0"/>
                <a:ea typeface="+mn-ea"/>
                <a:cs typeface="Calibri" panose="020F0502020204030204" pitchFamily="34" charset="0"/>
              </a:rPr>
              <a:t>3</a:t>
            </a:r>
            <a:r>
              <a:rPr kumimoji="0" lang="fr-CA" sz="900" b="0" i="0" u="none" strike="noStrike" kern="1200" cap="none" spc="-5" normalizeH="0" baseline="0">
                <a:ln>
                  <a:noFill/>
                </a:ln>
                <a:solidFill>
                  <a:srgbClr val="534F40"/>
                </a:solidFill>
                <a:effectLst/>
                <a:uLnTx/>
                <a:uFillTx/>
                <a:latin typeface="Calibri" panose="020F0502020204030204" pitchFamily="34" charset="0"/>
                <a:ea typeface="+mn-ea"/>
                <a:cs typeface="Calibri" panose="020F0502020204030204" pitchFamily="34" charset="0"/>
              </a:rPr>
              <a:t>.</a:t>
            </a:r>
            <a:endParaRPr kumimoji="0" lang="fr-CA" sz="9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0" name="Slide Number Placeholder 219">
            <a:extLst>
              <a:ext uri="{FF2B5EF4-FFF2-40B4-BE49-F238E27FC236}">
                <a16:creationId xmlns:a16="http://schemas.microsoft.com/office/drawing/2014/main" id="{D95FBF0D-BC02-4ABA-8228-450DE27730E8}"/>
              </a:ext>
            </a:extLst>
          </p:cNvPr>
          <p:cNvSpPr>
            <a:spLocks noGrp="1"/>
          </p:cNvSpPr>
          <p:nvPr>
            <p:ph type="sldNum" sz="quarter" idx="12"/>
          </p:nvPr>
        </p:nvSpPr>
        <p:spPr/>
        <p:txBody>
          <a:bodyPr/>
          <a:lstStyle/>
          <a:p>
            <a:fld id="{2789393D-23C3-F148-91BA-4F8B005EBEDD}" type="slidenum">
              <a:rPr lang="en-US" smtClean="0"/>
              <a:pPr/>
              <a:t>85</a:t>
            </a:fld>
            <a:endParaRPr lang="en-US"/>
          </a:p>
        </p:txBody>
      </p:sp>
      <p:sp>
        <p:nvSpPr>
          <p:cNvPr id="224" name="TextBox 223">
            <a:extLst>
              <a:ext uri="{FF2B5EF4-FFF2-40B4-BE49-F238E27FC236}">
                <a16:creationId xmlns:a16="http://schemas.microsoft.com/office/drawing/2014/main" id="{8E7C3F32-DB66-4009-9878-D9366B73FBDD}"/>
              </a:ext>
            </a:extLst>
          </p:cNvPr>
          <p:cNvSpPr txBox="1"/>
          <p:nvPr/>
        </p:nvSpPr>
        <p:spPr>
          <a:xfrm>
            <a:off x="775279" y="5626153"/>
            <a:ext cx="2687634" cy="230832"/>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11"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D’après</a:t>
            </a:r>
            <a:r>
              <a:rPr kumimoji="0" lang="fr-FR" sz="900" b="0" i="0" u="none" strike="noStrike" kern="1200" cap="none" spc="5"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err="1">
                <a:ln>
                  <a:noFill/>
                </a:ln>
                <a:solidFill>
                  <a:srgbClr val="555555"/>
                </a:solidFill>
                <a:effectLst/>
                <a:uLnTx/>
                <a:uFillTx/>
                <a:latin typeface="Calibri" panose="020F0502020204030204" pitchFamily="34" charset="0"/>
                <a:ea typeface="+mn-ea"/>
                <a:cs typeface="Calibri" panose="020F0502020204030204" pitchFamily="34" charset="0"/>
              </a:rPr>
              <a:t>Didierlaurent</a:t>
            </a:r>
            <a:r>
              <a:rPr kumimoji="0" lang="fr-FR" sz="900" b="0" i="0" u="none" strike="noStrike" kern="1200" cap="none" spc="-20"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11"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AM, et coll</a:t>
            </a:r>
            <a:r>
              <a:rPr kumimoji="0" lang="fr-FR" sz="900" b="0" i="0" u="none" strike="noStrike" kern="1200" cap="none" spc="0"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fr-FR" sz="900" b="0" i="0" u="none" strike="noStrike" kern="1200" cap="none" spc="-5"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fr-FR" sz="900" b="0" i="1" u="none" strike="noStrike" kern="1200" cap="none" spc="-5" normalizeH="0" baseline="0" noProof="0" err="1">
                <a:ln>
                  <a:noFill/>
                </a:ln>
                <a:solidFill>
                  <a:srgbClr val="555555"/>
                </a:solidFill>
                <a:effectLst/>
                <a:uLnTx/>
                <a:uFillTx/>
                <a:latin typeface="Calibri" panose="020F0502020204030204" pitchFamily="34" charset="0"/>
                <a:ea typeface="+mn-ea"/>
                <a:cs typeface="Calibri" panose="020F0502020204030204" pitchFamily="34" charset="0"/>
              </a:rPr>
              <a:t>Exp</a:t>
            </a:r>
            <a:r>
              <a:rPr kumimoji="0" lang="fr-FR" sz="900" b="0" i="1" u="none" strike="noStrike" kern="1200" cap="none" spc="20"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fr-FR" sz="900" b="0" i="1" u="none" strike="noStrike" kern="1200" cap="none" spc="-5" normalizeH="0" baseline="0" noProof="0" err="1">
                <a:ln>
                  <a:noFill/>
                </a:ln>
                <a:solidFill>
                  <a:srgbClr val="555555"/>
                </a:solidFill>
                <a:effectLst/>
                <a:uLnTx/>
                <a:uFillTx/>
                <a:latin typeface="Calibri" panose="020F0502020204030204" pitchFamily="34" charset="0"/>
                <a:ea typeface="+mn-ea"/>
                <a:cs typeface="Calibri" panose="020F0502020204030204" pitchFamily="34" charset="0"/>
              </a:rPr>
              <a:t>Rev</a:t>
            </a:r>
            <a:r>
              <a:rPr kumimoji="0" lang="fr-FR" sz="900" b="0" i="1" u="none" strike="noStrike" kern="1200" cap="none" spc="-20"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fr-FR" sz="900" b="0" i="1" u="none" strike="noStrike" kern="1200" cap="none" spc="-5"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Vac</a:t>
            </a:r>
            <a:r>
              <a:rPr kumimoji="0" lang="fr-FR" sz="900" b="0" i="0" u="none" strike="noStrike" kern="1200" cap="none" spc="-5"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a:t>
            </a:r>
            <a:r>
              <a:rPr kumimoji="0" lang="fr-FR" sz="900" b="0" i="0" u="none" strike="noStrike" kern="1200" cap="none" spc="20"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 </a:t>
            </a:r>
            <a:r>
              <a:rPr kumimoji="0" lang="fr-FR" sz="900" b="0" i="0" u="none" strike="noStrike" kern="1200" cap="none" spc="-5"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2017</a:t>
            </a:r>
            <a:r>
              <a:rPr kumimoji="0" lang="fr-FR" sz="900" b="0" i="0" u="none" strike="noStrike" kern="1200" cap="none" spc="-7" normalizeH="0" baseline="24691" noProof="0">
                <a:ln>
                  <a:noFill/>
                </a:ln>
                <a:solidFill>
                  <a:srgbClr val="555555"/>
                </a:solidFill>
                <a:effectLst/>
                <a:uLnTx/>
                <a:uFillTx/>
                <a:latin typeface="Calibri" panose="020F0502020204030204" pitchFamily="34" charset="0"/>
                <a:ea typeface="+mn-ea"/>
                <a:cs typeface="Calibri" panose="020F0502020204030204" pitchFamily="34" charset="0"/>
              </a:rPr>
              <a:t>1</a:t>
            </a:r>
            <a:r>
              <a:rPr kumimoji="0" lang="fr-FR" sz="900" b="0" i="0" u="none" strike="noStrike" kern="1200" cap="none" spc="-5" normalizeH="0" baseline="0" noProof="0">
                <a:ln>
                  <a:noFill/>
                </a:ln>
                <a:solidFill>
                  <a:srgbClr val="555555"/>
                </a:solidFill>
                <a:effectLst/>
                <a:uLnTx/>
                <a:uFillTx/>
                <a:latin typeface="Calibri" panose="020F0502020204030204" pitchFamily="34" charset="0"/>
                <a:ea typeface="+mn-ea"/>
                <a:cs typeface="Calibri" panose="020F0502020204030204" pitchFamily="34" charset="0"/>
              </a:rPr>
              <a:t>.</a:t>
            </a:r>
            <a:endParaRPr kumimoji="0" lang="fr-FR" sz="900" b="0" i="0" u="none" strike="noStrike" kern="1200" cap="none" spc="0" normalizeH="0" baseline="0" noProof="0">
              <a:ln>
                <a:noFill/>
              </a:ln>
              <a:solidFill>
                <a:srgbClr val="555555"/>
              </a:solidFill>
              <a:effectLst/>
              <a:uLnTx/>
              <a:uFillTx/>
              <a:latin typeface="Calibri" panose="020F0502020204030204" pitchFamily="34" charset="0"/>
              <a:ea typeface="+mn-ea"/>
              <a:cs typeface="Calibri" panose="020F0502020204030204" pitchFamily="34" charset="0"/>
            </a:endParaRPr>
          </a:p>
        </p:txBody>
      </p:sp>
      <p:sp>
        <p:nvSpPr>
          <p:cNvPr id="218" name="TextBox 217">
            <a:extLst>
              <a:ext uri="{FF2B5EF4-FFF2-40B4-BE49-F238E27FC236}">
                <a16:creationId xmlns:a16="http://schemas.microsoft.com/office/drawing/2014/main" id="{85B18213-E752-4C13-A7D1-ACB68557D86C}"/>
              </a:ext>
            </a:extLst>
          </p:cNvPr>
          <p:cNvSpPr txBox="1"/>
          <p:nvPr/>
        </p:nvSpPr>
        <p:spPr>
          <a:xfrm>
            <a:off x="4049775" y="2124463"/>
            <a:ext cx="971531" cy="232500"/>
          </a:xfrm>
          <a:prstGeom prst="rect">
            <a:avLst/>
          </a:prstGeom>
          <a:noFill/>
        </p:spPr>
        <p:txBody>
          <a:bodyPr wrap="square">
            <a:spAutoFit/>
          </a:bodyPr>
          <a:lstStyle/>
          <a:p>
            <a:pPr marL="38099" marR="0" lvl="0" indent="0" algn="l" defTabSz="457189" rtl="0" eaLnBrk="1" fontAlgn="auto" latinLnBrk="0" hangingPunct="1">
              <a:lnSpc>
                <a:spcPts val="969"/>
              </a:lnSpc>
              <a:spcBef>
                <a:spcPts val="0"/>
              </a:spcBef>
              <a:spcAft>
                <a:spcPts val="0"/>
              </a:spcAft>
              <a:buClrTx/>
              <a:buSzTx/>
              <a:buFontTx/>
              <a:buNone/>
              <a:tabLst/>
              <a:defRPr/>
            </a:pPr>
            <a:r>
              <a:rPr kumimoji="0" lang="en-US" sz="13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Muscle</a:t>
            </a:r>
            <a:endParaRPr kumimoji="0" lang="en-US" sz="13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sp>
        <p:nvSpPr>
          <p:cNvPr id="226" name="TextBox 225">
            <a:extLst>
              <a:ext uri="{FF2B5EF4-FFF2-40B4-BE49-F238E27FC236}">
                <a16:creationId xmlns:a16="http://schemas.microsoft.com/office/drawing/2014/main" id="{69E3EEBE-0834-460F-BE19-1D0AE3A4BD15}"/>
              </a:ext>
            </a:extLst>
          </p:cNvPr>
          <p:cNvSpPr txBox="1"/>
          <p:nvPr/>
        </p:nvSpPr>
        <p:spPr>
          <a:xfrm>
            <a:off x="3364706" y="5002017"/>
            <a:ext cx="1712022" cy="400110"/>
          </a:xfrm>
          <a:prstGeom prst="rect">
            <a:avLst/>
          </a:prstGeom>
          <a:noFill/>
        </p:spPr>
        <p:txBody>
          <a:bodyPr wrap="square">
            <a:spAutoFit/>
          </a:bodyPr>
          <a:lstStyle/>
          <a:p>
            <a:pPr algn="ctr"/>
            <a:r>
              <a:rPr lang="fr-FR" sz="1000" b="1">
                <a:latin typeface="Calibri" panose="020F0502020204030204" pitchFamily="34" charset="0"/>
                <a:cs typeface="Calibri" panose="020F0502020204030204" pitchFamily="34" charset="0"/>
              </a:rPr>
              <a:t>Cellules immunitaires  dirigées contre la </a:t>
            </a:r>
            <a:r>
              <a:rPr lang="fr-FR" sz="1000" b="1" err="1">
                <a:latin typeface="Calibri" panose="020F0502020204030204" pitchFamily="34" charset="0"/>
                <a:cs typeface="Calibri" panose="020F0502020204030204" pitchFamily="34" charset="0"/>
              </a:rPr>
              <a:t>gE</a:t>
            </a:r>
            <a:endParaRPr lang="en-US" sz="1000" b="1">
              <a:latin typeface="Calibri" panose="020F0502020204030204" pitchFamily="34" charset="0"/>
              <a:cs typeface="Calibri" panose="020F0502020204030204" pitchFamily="34" charset="0"/>
            </a:endParaRPr>
          </a:p>
        </p:txBody>
      </p:sp>
      <p:sp>
        <p:nvSpPr>
          <p:cNvPr id="227" name="object 117">
            <a:extLst>
              <a:ext uri="{FF2B5EF4-FFF2-40B4-BE49-F238E27FC236}">
                <a16:creationId xmlns:a16="http://schemas.microsoft.com/office/drawing/2014/main" id="{48E999EB-AAF5-4186-AC3D-970BFCEB6D5A}"/>
              </a:ext>
            </a:extLst>
          </p:cNvPr>
          <p:cNvSpPr txBox="1"/>
          <p:nvPr/>
        </p:nvSpPr>
        <p:spPr>
          <a:xfrm>
            <a:off x="5847836" y="3008974"/>
            <a:ext cx="1245722" cy="352019"/>
          </a:xfrm>
          <a:prstGeom prst="rect">
            <a:avLst/>
          </a:prstGeom>
        </p:spPr>
        <p:txBody>
          <a:bodyPr vert="horz" wrap="square" lIns="0" tIns="13335" rIns="0" bIns="0" rtlCol="0">
            <a:spAutoFit/>
          </a:bodyPr>
          <a:lstStyle/>
          <a:p>
            <a:pPr marL="12700" marR="5080" lvl="0" indent="0" algn="l" defTabSz="457189" rtl="0" eaLnBrk="1" fontAlgn="auto" latinLnBrk="0" hangingPunct="1">
              <a:lnSpc>
                <a:spcPct val="100000"/>
              </a:lnSpc>
              <a:spcBef>
                <a:spcPts val="105"/>
              </a:spcBef>
              <a:spcAft>
                <a:spcPts val="0"/>
              </a:spcAft>
              <a:buClrTx/>
              <a:buSzTx/>
              <a:buFontTx/>
              <a:buNone/>
              <a:tabLst/>
              <a:defRPr/>
            </a:pPr>
            <a:r>
              <a:rPr kumimoji="0" sz="1100" b="1" i="0" u="none" strike="noStrike" kern="1200" cap="none" spc="-31" normalizeH="0" baseline="0" noProof="0">
                <a:ln>
                  <a:noFill/>
                </a:ln>
                <a:effectLst/>
                <a:uLnTx/>
                <a:uFillTx/>
                <a:latin typeface="Calibri" panose="020F0502020204030204" pitchFamily="34" charset="0"/>
                <a:ea typeface="+mn-ea"/>
                <a:cs typeface="Calibri" panose="020F0502020204030204" pitchFamily="34" charset="0"/>
              </a:rPr>
              <a:t>A</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n</a:t>
            </a:r>
            <a:r>
              <a:rPr kumimoji="0" sz="1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a:t>
            </a:r>
            <a:r>
              <a:rPr kumimoji="0" sz="11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c</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o</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r</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p</a:t>
            </a:r>
            <a:r>
              <a:rPr kumimoji="0" sz="1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a:t>
            </a:r>
            <a:r>
              <a:rPr kumimoji="0" sz="1100" b="1" i="0" u="none" strike="noStrike" kern="1200" cap="none" spc="-25" normalizeH="0" baseline="0" noProof="0">
                <a:ln>
                  <a:noFill/>
                </a:ln>
                <a:effectLst/>
                <a:uLnTx/>
                <a:uFillTx/>
                <a:latin typeface="Calibri" panose="020F0502020204030204" pitchFamily="34" charset="0"/>
                <a:ea typeface="+mn-ea"/>
                <a:cs typeface="Calibri" panose="020F0502020204030204" pitchFamily="34" charset="0"/>
              </a:rPr>
              <a:t> </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d</a:t>
            </a:r>
            <a:r>
              <a:rPr kumimoji="0" sz="11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r</a:t>
            </a:r>
            <a:r>
              <a:rPr kumimoji="0" sz="11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100" b="1" i="0" u="none" strike="noStrike" kern="1200" cap="none" spc="-15" normalizeH="0" baseline="0" noProof="0">
                <a:ln>
                  <a:noFill/>
                </a:ln>
                <a:effectLst/>
                <a:uLnTx/>
                <a:uFillTx/>
                <a:latin typeface="Calibri" panose="020F0502020204030204" pitchFamily="34" charset="0"/>
                <a:ea typeface="+mn-ea"/>
                <a:cs typeface="Calibri" panose="020F0502020204030204" pitchFamily="34" charset="0"/>
              </a:rPr>
              <a:t>g</a:t>
            </a:r>
            <a:r>
              <a:rPr kumimoji="0" sz="1100" b="1" i="0" u="none" strike="noStrike" kern="1200" cap="none" spc="-35" normalizeH="0" baseline="0" noProof="0">
                <a:ln>
                  <a:noFill/>
                </a:ln>
                <a:effectLst/>
                <a:uLnTx/>
                <a:uFillTx/>
                <a:latin typeface="Calibri" panose="020F0502020204030204" pitchFamily="34" charset="0"/>
                <a:ea typeface="+mn-ea"/>
                <a:cs typeface="Calibri" panose="020F0502020204030204" pitchFamily="34" charset="0"/>
              </a:rPr>
              <a:t>é</a:t>
            </a:r>
            <a:r>
              <a:rPr kumimoji="0" sz="1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  contre</a:t>
            </a:r>
            <a:r>
              <a:rPr kumimoji="0" sz="1100" b="1" i="0" u="none" strike="noStrike" kern="1200" cap="none" spc="-35" normalizeH="0" baseline="0" noProof="0">
                <a:ln>
                  <a:noFill/>
                </a:ln>
                <a:effectLst/>
                <a:uLnTx/>
                <a:uFillTx/>
                <a:latin typeface="Calibri" panose="020F0502020204030204" pitchFamily="34" charset="0"/>
                <a:ea typeface="+mn-ea"/>
                <a:cs typeface="Calibri" panose="020F0502020204030204" pitchFamily="34" charset="0"/>
              </a:rPr>
              <a:t> </a:t>
            </a:r>
            <a:r>
              <a:rPr kumimoji="0" sz="11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la</a:t>
            </a:r>
            <a:r>
              <a:rPr kumimoji="0" sz="1100" b="1" i="0" u="none" strike="noStrike" kern="1200" cap="none" spc="-51" normalizeH="0" baseline="0" noProof="0">
                <a:ln>
                  <a:noFill/>
                </a:ln>
                <a:effectLst/>
                <a:uLnTx/>
                <a:uFillTx/>
                <a:latin typeface="Calibri" panose="020F0502020204030204" pitchFamily="34" charset="0"/>
                <a:ea typeface="+mn-ea"/>
                <a:cs typeface="Calibri" panose="020F0502020204030204" pitchFamily="34" charset="0"/>
              </a:rPr>
              <a:t> </a:t>
            </a:r>
            <a:r>
              <a:rPr kumimoji="0" sz="11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gE</a:t>
            </a:r>
            <a:endParaRPr kumimoji="0" sz="11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228" name="object 191">
            <a:extLst>
              <a:ext uri="{FF2B5EF4-FFF2-40B4-BE49-F238E27FC236}">
                <a16:creationId xmlns:a16="http://schemas.microsoft.com/office/drawing/2014/main" id="{C6AA4A9A-28E2-418F-84D9-88B8FD2C8E3F}"/>
              </a:ext>
            </a:extLst>
          </p:cNvPr>
          <p:cNvSpPr txBox="1"/>
          <p:nvPr/>
        </p:nvSpPr>
        <p:spPr>
          <a:xfrm>
            <a:off x="7642998" y="3373046"/>
            <a:ext cx="909681" cy="777095"/>
          </a:xfrm>
          <a:prstGeom prst="rect">
            <a:avLst/>
          </a:prstGeom>
          <a:solidFill>
            <a:schemeClr val="accent2"/>
          </a:solidFill>
        </p:spPr>
        <p:txBody>
          <a:bodyPr vert="horz" wrap="square" lIns="0" tIns="0" rIns="0" bIns="0" rtlCol="0" anchor="ctr">
            <a:noAutofit/>
          </a:bodyPr>
          <a:lstStyle/>
          <a:p>
            <a:pPr marL="56513" marR="49529" lvl="0" indent="1271" algn="ctr" defTabSz="457189" rtl="0" eaLnBrk="1" fontAlgn="auto" latinLnBrk="0" hangingPunct="1">
              <a:lnSpc>
                <a:spcPct val="90000"/>
              </a:lnSpc>
              <a:spcBef>
                <a:spcPts val="825"/>
              </a:spcBef>
              <a:spcAft>
                <a:spcPts val="0"/>
              </a:spcAft>
              <a:buClrTx/>
              <a:buSzTx/>
              <a:buFontTx/>
              <a:buNone/>
              <a:tabLst/>
              <a:defRPr/>
            </a:pP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Réponse </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immunitaire </a:t>
            </a:r>
            <a:r>
              <a:rPr kumimoji="0" sz="1000" b="1" i="0" u="none" strike="noStrike" kern="1200" cap="none" spc="-2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pu</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ssa</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a:t>
            </a:r>
            <a:r>
              <a:rPr kumimoji="0"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te</a:t>
            </a:r>
            <a:r>
              <a:rPr kumimoji="0" sz="1000" b="1" i="0" u="none" strike="noStrike" kern="1200" cap="none" spc="-6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et  plus</a:t>
            </a:r>
            <a:r>
              <a:rPr kumimoji="0" sz="1000" b="1" i="0" u="none" strike="noStrike" kern="1200" cap="none" spc="-31"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large</a:t>
            </a:r>
            <a:endParaRPr kumimoji="0"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9" name="object 192">
            <a:extLst>
              <a:ext uri="{FF2B5EF4-FFF2-40B4-BE49-F238E27FC236}">
                <a16:creationId xmlns:a16="http://schemas.microsoft.com/office/drawing/2014/main" id="{E8AB8435-2133-4F60-B3DB-CFAAF558181F}"/>
              </a:ext>
            </a:extLst>
          </p:cNvPr>
          <p:cNvSpPr/>
          <p:nvPr/>
        </p:nvSpPr>
        <p:spPr>
          <a:xfrm>
            <a:off x="10471075" y="3320149"/>
            <a:ext cx="831962" cy="838623"/>
          </a:xfrm>
          <a:custGeom>
            <a:avLst/>
            <a:gdLst/>
            <a:ahLst/>
            <a:cxnLst/>
            <a:rect l="l" t="t" r="r" b="b"/>
            <a:pathLst>
              <a:path w="713740" h="719454">
                <a:moveTo>
                  <a:pt x="713231" y="0"/>
                </a:moveTo>
                <a:lnTo>
                  <a:pt x="0" y="0"/>
                </a:lnTo>
                <a:lnTo>
                  <a:pt x="0" y="719328"/>
                </a:lnTo>
                <a:lnTo>
                  <a:pt x="713231" y="719328"/>
                </a:lnTo>
                <a:lnTo>
                  <a:pt x="713231" y="0"/>
                </a:lnTo>
                <a:close/>
              </a:path>
            </a:pathLst>
          </a:custGeom>
          <a:solidFill>
            <a:schemeClr val="accent2"/>
          </a:solidFill>
        </p:spPr>
        <p:txBody>
          <a:bodyPr wrap="square" lIns="0" tIns="0" rIns="0" bIns="0" rtlCol="0" anchor="ctr"/>
          <a:lstStyle/>
          <a:p>
            <a:pPr marL="12700" marR="5080" lvl="0" indent="-2540" algn="ctr" defTabSz="457189" rtl="0" eaLnBrk="1" fontAlgn="auto" latinLnBrk="0" hangingPunct="1">
              <a:lnSpc>
                <a:spcPct val="90000"/>
              </a:lnSpc>
              <a:spcBef>
                <a:spcPts val="111"/>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Réponse </a:t>
            </a:r>
            <a:r>
              <a:rPr kumimoji="0" lang="fr-FR"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immunitaire </a:t>
            </a:r>
            <a:r>
              <a:rPr kumimoji="0" lang="fr-FR" sz="1000" b="1" i="0" u="none" strike="noStrike" kern="1200" cap="none" spc="-2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br>
              <a:rPr kumimoji="0" lang="fr-FR" sz="1000" b="1" i="0" u="none" strike="noStrike" kern="1200" cap="none" spc="-2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fr-FR" sz="1000" b="1" i="0" u="none" strike="noStrike" kern="1200" cap="none" spc="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à</a:t>
            </a:r>
            <a:r>
              <a:rPr kumimoji="0" lang="fr-FR" sz="1000" b="1" i="0" u="none" strike="noStrike" kern="1200" cap="none" spc="-5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long</a:t>
            </a:r>
            <a:r>
              <a:rPr kumimoji="0" lang="fr-FR" sz="1000" b="1" i="0" u="none" strike="noStrike" kern="1200" cap="none" spc="-5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fr-FR" sz="1000" b="1" i="0" u="none" strike="noStrike" kern="1200" cap="none" spc="11"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terme</a:t>
            </a:r>
            <a:endParaRPr kumimoji="0" 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30" name="object 194">
            <a:extLst>
              <a:ext uri="{FF2B5EF4-FFF2-40B4-BE49-F238E27FC236}">
                <a16:creationId xmlns:a16="http://schemas.microsoft.com/office/drawing/2014/main" id="{CAF4C837-0CBB-440A-8074-61EC960F4081}"/>
              </a:ext>
            </a:extLst>
          </p:cNvPr>
          <p:cNvGrpSpPr/>
          <p:nvPr/>
        </p:nvGrpSpPr>
        <p:grpSpPr>
          <a:xfrm>
            <a:off x="7192228" y="2937031"/>
            <a:ext cx="3729765" cy="2416686"/>
            <a:chOff x="5319140" y="2963164"/>
            <a:chExt cx="3199765" cy="2073275"/>
          </a:xfrm>
        </p:grpSpPr>
        <p:sp>
          <p:nvSpPr>
            <p:cNvPr id="231" name="object 195">
              <a:extLst>
                <a:ext uri="{FF2B5EF4-FFF2-40B4-BE49-F238E27FC236}">
                  <a16:creationId xmlns:a16="http://schemas.microsoft.com/office/drawing/2014/main" id="{F8E77C7E-77AD-4A4D-8F8B-7D8DA30B3597}"/>
                </a:ext>
              </a:extLst>
            </p:cNvPr>
            <p:cNvSpPr/>
            <p:nvPr/>
          </p:nvSpPr>
          <p:spPr>
            <a:xfrm>
              <a:off x="7915655" y="3715512"/>
              <a:ext cx="216535" cy="1304925"/>
            </a:xfrm>
            <a:prstGeom prst="ellipse">
              <a:avLst/>
            </a:prstGeom>
            <a:ln w="31750">
              <a:solidFill>
                <a:srgbClr val="0000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object 196">
              <a:extLst>
                <a:ext uri="{FF2B5EF4-FFF2-40B4-BE49-F238E27FC236}">
                  <a16:creationId xmlns:a16="http://schemas.microsoft.com/office/drawing/2014/main" id="{46270017-FE95-47A9-BD2D-0B997FE1C204}"/>
                </a:ext>
              </a:extLst>
            </p:cNvPr>
            <p:cNvSpPr/>
            <p:nvPr/>
          </p:nvSpPr>
          <p:spPr>
            <a:xfrm>
              <a:off x="5358383" y="2963164"/>
              <a:ext cx="701040" cy="127000"/>
            </a:xfrm>
            <a:custGeom>
              <a:avLst/>
              <a:gdLst/>
              <a:ahLst/>
              <a:cxnLst/>
              <a:rect l="l" t="t" r="r" b="b"/>
              <a:pathLst>
                <a:path w="701039" h="127000">
                  <a:moveTo>
                    <a:pt x="701039" y="53975"/>
                  </a:moveTo>
                  <a:lnTo>
                    <a:pt x="643889" y="53975"/>
                  </a:lnTo>
                  <a:lnTo>
                    <a:pt x="643889" y="73025"/>
                  </a:lnTo>
                  <a:lnTo>
                    <a:pt x="701039" y="73025"/>
                  </a:lnTo>
                  <a:lnTo>
                    <a:pt x="701039" y="53975"/>
                  </a:lnTo>
                  <a:close/>
                </a:path>
                <a:path w="701039" h="127000">
                  <a:moveTo>
                    <a:pt x="624839" y="53975"/>
                  </a:moveTo>
                  <a:lnTo>
                    <a:pt x="567689" y="53975"/>
                  </a:lnTo>
                  <a:lnTo>
                    <a:pt x="567689" y="73025"/>
                  </a:lnTo>
                  <a:lnTo>
                    <a:pt x="624839" y="73025"/>
                  </a:lnTo>
                  <a:lnTo>
                    <a:pt x="624839" y="53975"/>
                  </a:lnTo>
                  <a:close/>
                </a:path>
                <a:path w="701039" h="127000">
                  <a:moveTo>
                    <a:pt x="548639" y="53975"/>
                  </a:moveTo>
                  <a:lnTo>
                    <a:pt x="491489" y="53975"/>
                  </a:lnTo>
                  <a:lnTo>
                    <a:pt x="491489" y="73025"/>
                  </a:lnTo>
                  <a:lnTo>
                    <a:pt x="548639" y="73025"/>
                  </a:lnTo>
                  <a:lnTo>
                    <a:pt x="548639" y="53975"/>
                  </a:lnTo>
                  <a:close/>
                </a:path>
                <a:path w="701039" h="127000">
                  <a:moveTo>
                    <a:pt x="472439" y="53975"/>
                  </a:moveTo>
                  <a:lnTo>
                    <a:pt x="415289" y="53975"/>
                  </a:lnTo>
                  <a:lnTo>
                    <a:pt x="415289" y="73025"/>
                  </a:lnTo>
                  <a:lnTo>
                    <a:pt x="472439" y="73025"/>
                  </a:lnTo>
                  <a:lnTo>
                    <a:pt x="472439" y="53975"/>
                  </a:lnTo>
                  <a:close/>
                </a:path>
                <a:path w="701039" h="127000">
                  <a:moveTo>
                    <a:pt x="396239" y="53975"/>
                  </a:moveTo>
                  <a:lnTo>
                    <a:pt x="339089" y="53975"/>
                  </a:lnTo>
                  <a:lnTo>
                    <a:pt x="339089" y="73025"/>
                  </a:lnTo>
                  <a:lnTo>
                    <a:pt x="396239" y="73025"/>
                  </a:lnTo>
                  <a:lnTo>
                    <a:pt x="396239" y="53975"/>
                  </a:lnTo>
                  <a:close/>
                </a:path>
                <a:path w="701039" h="127000">
                  <a:moveTo>
                    <a:pt x="320039" y="53975"/>
                  </a:moveTo>
                  <a:lnTo>
                    <a:pt x="262889" y="53975"/>
                  </a:lnTo>
                  <a:lnTo>
                    <a:pt x="262889" y="73025"/>
                  </a:lnTo>
                  <a:lnTo>
                    <a:pt x="320039" y="73025"/>
                  </a:lnTo>
                  <a:lnTo>
                    <a:pt x="320039" y="53975"/>
                  </a:lnTo>
                  <a:close/>
                </a:path>
                <a:path w="701039" h="127000">
                  <a:moveTo>
                    <a:pt x="243839" y="53975"/>
                  </a:moveTo>
                  <a:lnTo>
                    <a:pt x="186689" y="53975"/>
                  </a:lnTo>
                  <a:lnTo>
                    <a:pt x="186689" y="73025"/>
                  </a:lnTo>
                  <a:lnTo>
                    <a:pt x="243839" y="73025"/>
                  </a:lnTo>
                  <a:lnTo>
                    <a:pt x="243839" y="53975"/>
                  </a:lnTo>
                  <a:close/>
                </a:path>
                <a:path w="701039" h="127000">
                  <a:moveTo>
                    <a:pt x="127000" y="0"/>
                  </a:moveTo>
                  <a:lnTo>
                    <a:pt x="0" y="63500"/>
                  </a:lnTo>
                  <a:lnTo>
                    <a:pt x="127000" y="127000"/>
                  </a:lnTo>
                  <a:lnTo>
                    <a:pt x="127000" y="73025"/>
                  </a:lnTo>
                  <a:lnTo>
                    <a:pt x="114300" y="73025"/>
                  </a:lnTo>
                  <a:lnTo>
                    <a:pt x="114300" y="53975"/>
                  </a:lnTo>
                  <a:lnTo>
                    <a:pt x="127000" y="53975"/>
                  </a:lnTo>
                  <a:lnTo>
                    <a:pt x="127000" y="0"/>
                  </a:lnTo>
                  <a:close/>
                </a:path>
                <a:path w="701039" h="127000">
                  <a:moveTo>
                    <a:pt x="127000" y="53975"/>
                  </a:moveTo>
                  <a:lnTo>
                    <a:pt x="114300" y="53975"/>
                  </a:lnTo>
                  <a:lnTo>
                    <a:pt x="114300" y="73025"/>
                  </a:lnTo>
                  <a:lnTo>
                    <a:pt x="127000" y="73025"/>
                  </a:lnTo>
                  <a:lnTo>
                    <a:pt x="127000" y="53975"/>
                  </a:lnTo>
                  <a:close/>
                </a:path>
                <a:path w="701039" h="127000">
                  <a:moveTo>
                    <a:pt x="167639" y="53975"/>
                  </a:moveTo>
                  <a:lnTo>
                    <a:pt x="127000" y="53975"/>
                  </a:lnTo>
                  <a:lnTo>
                    <a:pt x="127000" y="73025"/>
                  </a:lnTo>
                  <a:lnTo>
                    <a:pt x="167639" y="73025"/>
                  </a:lnTo>
                  <a:lnTo>
                    <a:pt x="167639" y="53975"/>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object 197">
              <a:extLst>
                <a:ext uri="{FF2B5EF4-FFF2-40B4-BE49-F238E27FC236}">
                  <a16:creationId xmlns:a16="http://schemas.microsoft.com/office/drawing/2014/main" id="{EED8AE7F-7BCB-4479-8424-B4D73489F903}"/>
                </a:ext>
              </a:extLst>
            </p:cNvPr>
            <p:cNvSpPr/>
            <p:nvPr/>
          </p:nvSpPr>
          <p:spPr>
            <a:xfrm>
              <a:off x="5347715" y="3011970"/>
              <a:ext cx="3142615" cy="1696085"/>
            </a:xfrm>
            <a:custGeom>
              <a:avLst/>
              <a:gdLst/>
              <a:ahLst/>
              <a:cxnLst/>
              <a:rect l="l" t="t" r="r" b="b"/>
              <a:pathLst>
                <a:path w="3142615" h="1696085">
                  <a:moveTo>
                    <a:pt x="0" y="1695665"/>
                  </a:moveTo>
                  <a:lnTo>
                    <a:pt x="9083" y="1649711"/>
                  </a:lnTo>
                  <a:lnTo>
                    <a:pt x="18350" y="1603529"/>
                  </a:lnTo>
                  <a:lnTo>
                    <a:pt x="27947" y="1556851"/>
                  </a:lnTo>
                  <a:lnTo>
                    <a:pt x="38019" y="1509410"/>
                  </a:lnTo>
                  <a:lnTo>
                    <a:pt x="48714" y="1460940"/>
                  </a:lnTo>
                  <a:lnTo>
                    <a:pt x="60176" y="1411174"/>
                  </a:lnTo>
                  <a:lnTo>
                    <a:pt x="72552" y="1359844"/>
                  </a:lnTo>
                  <a:lnTo>
                    <a:pt x="85987" y="1306685"/>
                  </a:lnTo>
                  <a:lnTo>
                    <a:pt x="100628" y="1251430"/>
                  </a:lnTo>
                  <a:lnTo>
                    <a:pt x="116621" y="1193811"/>
                  </a:lnTo>
                  <a:lnTo>
                    <a:pt x="134112" y="1133563"/>
                  </a:lnTo>
                  <a:lnTo>
                    <a:pt x="146333" y="1092165"/>
                  </a:lnTo>
                  <a:lnTo>
                    <a:pt x="159290" y="1047994"/>
                  </a:lnTo>
                  <a:lnTo>
                    <a:pt x="172923" y="1001474"/>
                  </a:lnTo>
                  <a:lnTo>
                    <a:pt x="187172" y="953027"/>
                  </a:lnTo>
                  <a:lnTo>
                    <a:pt x="201975" y="903076"/>
                  </a:lnTo>
                  <a:lnTo>
                    <a:pt x="217273" y="852044"/>
                  </a:lnTo>
                  <a:lnTo>
                    <a:pt x="233005" y="800354"/>
                  </a:lnTo>
                  <a:lnTo>
                    <a:pt x="249111" y="748430"/>
                  </a:lnTo>
                  <a:lnTo>
                    <a:pt x="265531" y="696693"/>
                  </a:lnTo>
                  <a:lnTo>
                    <a:pt x="282204" y="645567"/>
                  </a:lnTo>
                  <a:lnTo>
                    <a:pt x="299070" y="595475"/>
                  </a:lnTo>
                  <a:lnTo>
                    <a:pt x="316068" y="546840"/>
                  </a:lnTo>
                  <a:lnTo>
                    <a:pt x="333139" y="500085"/>
                  </a:lnTo>
                  <a:lnTo>
                    <a:pt x="350222" y="455632"/>
                  </a:lnTo>
                  <a:lnTo>
                    <a:pt x="367256" y="413905"/>
                  </a:lnTo>
                  <a:lnTo>
                    <a:pt x="384182" y="375327"/>
                  </a:lnTo>
                  <a:lnTo>
                    <a:pt x="400938" y="340321"/>
                  </a:lnTo>
                  <a:lnTo>
                    <a:pt x="432827" y="280717"/>
                  </a:lnTo>
                  <a:lnTo>
                    <a:pt x="465481" y="226797"/>
                  </a:lnTo>
                  <a:lnTo>
                    <a:pt x="498743" y="178570"/>
                  </a:lnTo>
                  <a:lnTo>
                    <a:pt x="532456" y="136047"/>
                  </a:lnTo>
                  <a:lnTo>
                    <a:pt x="566464" y="99238"/>
                  </a:lnTo>
                  <a:lnTo>
                    <a:pt x="600611" y="68155"/>
                  </a:lnTo>
                  <a:lnTo>
                    <a:pt x="634738" y="42807"/>
                  </a:lnTo>
                  <a:lnTo>
                    <a:pt x="668690" y="23205"/>
                  </a:lnTo>
                  <a:lnTo>
                    <a:pt x="744368" y="0"/>
                  </a:lnTo>
                  <a:lnTo>
                    <a:pt x="785246" y="18"/>
                  </a:lnTo>
                  <a:lnTo>
                    <a:pt x="825833" y="9429"/>
                  </a:lnTo>
                  <a:lnTo>
                    <a:pt x="867019" y="28248"/>
                  </a:lnTo>
                  <a:lnTo>
                    <a:pt x="909690" y="56491"/>
                  </a:lnTo>
                  <a:lnTo>
                    <a:pt x="954736" y="94174"/>
                  </a:lnTo>
                  <a:lnTo>
                    <a:pt x="1003046" y="141312"/>
                  </a:lnTo>
                  <a:lnTo>
                    <a:pt x="1028411" y="170088"/>
                  </a:lnTo>
                  <a:lnTo>
                    <a:pt x="1054273" y="204037"/>
                  </a:lnTo>
                  <a:lnTo>
                    <a:pt x="1080632" y="242395"/>
                  </a:lnTo>
                  <a:lnTo>
                    <a:pt x="1107491" y="284400"/>
                  </a:lnTo>
                  <a:lnTo>
                    <a:pt x="1134852" y="329286"/>
                  </a:lnTo>
                  <a:lnTo>
                    <a:pt x="1162716" y="376290"/>
                  </a:lnTo>
                  <a:lnTo>
                    <a:pt x="1191085" y="424649"/>
                  </a:lnTo>
                  <a:lnTo>
                    <a:pt x="1219962" y="473598"/>
                  </a:lnTo>
                  <a:lnTo>
                    <a:pt x="1249347" y="522375"/>
                  </a:lnTo>
                  <a:lnTo>
                    <a:pt x="1279245" y="570216"/>
                  </a:lnTo>
                  <a:lnTo>
                    <a:pt x="1309655" y="616357"/>
                  </a:lnTo>
                  <a:lnTo>
                    <a:pt x="1340580" y="660034"/>
                  </a:lnTo>
                  <a:lnTo>
                    <a:pt x="1372023" y="700483"/>
                  </a:lnTo>
                  <a:lnTo>
                    <a:pt x="1403985" y="736942"/>
                  </a:lnTo>
                  <a:lnTo>
                    <a:pt x="1437257" y="773371"/>
                  </a:lnTo>
                  <a:lnTo>
                    <a:pt x="1468252" y="808890"/>
                  </a:lnTo>
                  <a:lnTo>
                    <a:pt x="1497831" y="843362"/>
                  </a:lnTo>
                  <a:lnTo>
                    <a:pt x="1526860" y="876654"/>
                  </a:lnTo>
                  <a:lnTo>
                    <a:pt x="1556202" y="908628"/>
                  </a:lnTo>
                  <a:lnTo>
                    <a:pt x="1586721" y="939151"/>
                  </a:lnTo>
                  <a:lnTo>
                    <a:pt x="1619281" y="968087"/>
                  </a:lnTo>
                  <a:lnTo>
                    <a:pt x="1654746" y="995300"/>
                  </a:lnTo>
                  <a:lnTo>
                    <a:pt x="1693981" y="1020656"/>
                  </a:lnTo>
                  <a:lnTo>
                    <a:pt x="1737848" y="1044019"/>
                  </a:lnTo>
                  <a:lnTo>
                    <a:pt x="1787213" y="1065253"/>
                  </a:lnTo>
                  <a:lnTo>
                    <a:pt x="1842938" y="1084224"/>
                  </a:lnTo>
                  <a:lnTo>
                    <a:pt x="1905889" y="1100797"/>
                  </a:lnTo>
                  <a:lnTo>
                    <a:pt x="1983450" y="1114769"/>
                  </a:lnTo>
                  <a:lnTo>
                    <a:pt x="2027722" y="1120387"/>
                  </a:lnTo>
                  <a:lnTo>
                    <a:pt x="2075158" y="1125170"/>
                  </a:lnTo>
                  <a:lnTo>
                    <a:pt x="2125386" y="1129174"/>
                  </a:lnTo>
                  <a:lnTo>
                    <a:pt x="2178033" y="1132455"/>
                  </a:lnTo>
                  <a:lnTo>
                    <a:pt x="2232727" y="1135072"/>
                  </a:lnTo>
                  <a:lnTo>
                    <a:pt x="2289095" y="1137082"/>
                  </a:lnTo>
                  <a:lnTo>
                    <a:pt x="2346764" y="1138541"/>
                  </a:lnTo>
                  <a:lnTo>
                    <a:pt x="2405362" y="1139506"/>
                  </a:lnTo>
                  <a:lnTo>
                    <a:pt x="2464517" y="1140035"/>
                  </a:lnTo>
                  <a:lnTo>
                    <a:pt x="2523856" y="1140185"/>
                  </a:lnTo>
                  <a:lnTo>
                    <a:pt x="2583005" y="1140012"/>
                  </a:lnTo>
                  <a:lnTo>
                    <a:pt x="2641594" y="1139574"/>
                  </a:lnTo>
                  <a:lnTo>
                    <a:pt x="2699249" y="1138927"/>
                  </a:lnTo>
                  <a:lnTo>
                    <a:pt x="2755598" y="1138130"/>
                  </a:lnTo>
                  <a:lnTo>
                    <a:pt x="2810268" y="1137238"/>
                  </a:lnTo>
                  <a:lnTo>
                    <a:pt x="2862887" y="1136309"/>
                  </a:lnTo>
                  <a:lnTo>
                    <a:pt x="2913082" y="1135400"/>
                  </a:lnTo>
                  <a:lnTo>
                    <a:pt x="2960480" y="1134568"/>
                  </a:lnTo>
                  <a:lnTo>
                    <a:pt x="3004710" y="1133871"/>
                  </a:lnTo>
                  <a:lnTo>
                    <a:pt x="3045398" y="1133364"/>
                  </a:lnTo>
                  <a:lnTo>
                    <a:pt x="3082172" y="1133106"/>
                  </a:lnTo>
                  <a:lnTo>
                    <a:pt x="3114659" y="1133153"/>
                  </a:lnTo>
                  <a:lnTo>
                    <a:pt x="3142488" y="1133563"/>
                  </a:lnTo>
                </a:path>
              </a:pathLst>
            </a:custGeom>
            <a:ln w="57149" cap="rnd">
              <a:solidFill>
                <a:schemeClr val="accent1">
                  <a:lumMod val="50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object 198">
              <a:extLst>
                <a:ext uri="{FF2B5EF4-FFF2-40B4-BE49-F238E27FC236}">
                  <a16:creationId xmlns:a16="http://schemas.microsoft.com/office/drawing/2014/main" id="{BE97E2A7-0060-4E50-AC8A-5BBF93F3C561}"/>
                </a:ext>
              </a:extLst>
            </p:cNvPr>
            <p:cNvSpPr/>
            <p:nvPr/>
          </p:nvSpPr>
          <p:spPr>
            <a:xfrm>
              <a:off x="5338571" y="3028188"/>
              <a:ext cx="3145790" cy="1689100"/>
            </a:xfrm>
            <a:custGeom>
              <a:avLst/>
              <a:gdLst/>
              <a:ahLst/>
              <a:cxnLst/>
              <a:rect l="l" t="t" r="r" b="b"/>
              <a:pathLst>
                <a:path w="3145790" h="1689100">
                  <a:moveTo>
                    <a:pt x="0" y="0"/>
                  </a:moveTo>
                  <a:lnTo>
                    <a:pt x="0" y="1688592"/>
                  </a:lnTo>
                </a:path>
                <a:path w="3145790" h="1689100">
                  <a:moveTo>
                    <a:pt x="3145535" y="1685544"/>
                  </a:moveTo>
                  <a:lnTo>
                    <a:pt x="6095" y="1685544"/>
                  </a:lnTo>
                </a:path>
              </a:pathLst>
            </a:custGeom>
            <a:ln w="9525">
              <a:solidFill>
                <a:srgbClr val="000000"/>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5" name="object 199">
            <a:extLst>
              <a:ext uri="{FF2B5EF4-FFF2-40B4-BE49-F238E27FC236}">
                <a16:creationId xmlns:a16="http://schemas.microsoft.com/office/drawing/2014/main" id="{708321C8-5E44-4D2A-A04E-11C0654E6486}"/>
              </a:ext>
            </a:extLst>
          </p:cNvPr>
          <p:cNvSpPr txBox="1"/>
          <p:nvPr/>
        </p:nvSpPr>
        <p:spPr>
          <a:xfrm>
            <a:off x="8851414" y="5317401"/>
            <a:ext cx="514425" cy="198131"/>
          </a:xfrm>
          <a:prstGeom prst="rect">
            <a:avLst/>
          </a:prstGeom>
        </p:spPr>
        <p:txBody>
          <a:bodyPr vert="horz" wrap="square" lIns="0" tIns="13335" rIns="0" bIns="0" rtlCol="0">
            <a:spAutoFit/>
          </a:bodyPr>
          <a:lstStyle/>
          <a:p>
            <a:pPr marL="12700" marR="0" lvl="0" indent="0" algn="l" defTabSz="457189" rtl="0" eaLnBrk="1" fontAlgn="auto" latinLnBrk="0" hangingPunct="1">
              <a:lnSpc>
                <a:spcPct val="100000"/>
              </a:lnSpc>
              <a:spcBef>
                <a:spcPts val="105"/>
              </a:spcBef>
              <a:spcAft>
                <a:spcPts val="0"/>
              </a:spcAft>
              <a:buClrTx/>
              <a:buSzTx/>
              <a:buFontTx/>
              <a:buNone/>
              <a:tabLst/>
              <a:defRPr/>
            </a:pPr>
            <a:r>
              <a:rPr kumimoji="0" sz="1200" b="1" i="0" u="none" strike="noStrike" kern="1200" cap="none" spc="35" normalizeH="0" baseline="0" noProof="0">
                <a:ln>
                  <a:noFill/>
                </a:ln>
                <a:effectLst/>
                <a:uLnTx/>
                <a:uFillTx/>
                <a:latin typeface="Calibri" panose="020F0502020204030204" pitchFamily="34" charset="0"/>
                <a:ea typeface="+mn-ea"/>
                <a:cs typeface="Calibri" panose="020F0502020204030204" pitchFamily="34" charset="0"/>
              </a:rPr>
              <a:t>T</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em</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p</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a:t>
            </a:r>
            <a:endParaRPr kumimoji="0"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236" name="object 200">
            <a:extLst>
              <a:ext uri="{FF2B5EF4-FFF2-40B4-BE49-F238E27FC236}">
                <a16:creationId xmlns:a16="http://schemas.microsoft.com/office/drawing/2014/main" id="{E2F5E864-D142-4341-97D7-C7C7C3B53B03}"/>
              </a:ext>
            </a:extLst>
          </p:cNvPr>
          <p:cNvSpPr txBox="1"/>
          <p:nvPr/>
        </p:nvSpPr>
        <p:spPr>
          <a:xfrm>
            <a:off x="8638456" y="4448323"/>
            <a:ext cx="1617295" cy="175690"/>
          </a:xfrm>
          <a:prstGeom prst="rect">
            <a:avLst/>
          </a:prstGeom>
        </p:spPr>
        <p:txBody>
          <a:bodyPr vert="horz" wrap="square" lIns="0" tIns="13971" rIns="0" bIns="0" rtlCol="0">
            <a:spAutoFit/>
          </a:bodyPr>
          <a:lstStyle/>
          <a:p>
            <a:pPr marL="12700" marR="5080" lvl="0" indent="0" algn="l" defTabSz="457189" rtl="0" eaLnBrk="1" fontAlgn="auto" latinLnBrk="0" hangingPunct="1">
              <a:lnSpc>
                <a:spcPct val="100000"/>
              </a:lnSpc>
              <a:spcBef>
                <a:spcPts val="111"/>
              </a:spcBef>
              <a:spcAft>
                <a:spcPts val="0"/>
              </a:spcAft>
              <a:buClrTx/>
              <a:buSzTx/>
              <a:buFontTx/>
              <a:buNone/>
              <a:tabLst/>
              <a:defRPr/>
            </a:pPr>
            <a:r>
              <a:rPr kumimoji="0" sz="1050" b="1" i="0" u="none" strike="noStrike" kern="1200" cap="none" spc="-5"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P</a:t>
            </a:r>
            <a:r>
              <a:rPr kumimoji="0" sz="1050" b="1" i="0" u="none" strike="noStrike" kern="1200" cap="none" spc="0"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ré</a:t>
            </a:r>
            <a:r>
              <a:rPr kumimoji="0" sz="1050" b="1" i="0" u="none" strike="noStrike" kern="1200" cap="none" spc="-5"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p</a:t>
            </a:r>
            <a:r>
              <a:rPr kumimoji="0" sz="1050" b="1" i="0" u="none" strike="noStrike" kern="1200" cap="none" spc="0"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ara</a:t>
            </a:r>
            <a:r>
              <a:rPr kumimoji="0" sz="1050" b="1" i="0" u="none" strike="noStrike" kern="1200" cap="none" spc="5"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ti</a:t>
            </a:r>
            <a:r>
              <a:rPr kumimoji="0" sz="1050" b="1" i="0" u="none" strike="noStrike" kern="1200" cap="none" spc="-5"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o</a:t>
            </a:r>
            <a:r>
              <a:rPr kumimoji="0" sz="1050" b="1" i="0" u="none" strike="noStrike" kern="1200" cap="none" spc="5" normalizeH="0" baseline="0" noProof="0" err="1">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a:t>
            </a:r>
            <a:r>
              <a:rPr kumimoji="0" sz="1050" b="1" i="0" u="none" strike="noStrike" kern="1200" cap="none" spc="-60" normalizeH="0" baseline="0" noProof="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 </a:t>
            </a:r>
            <a:r>
              <a:rPr kumimoji="0" sz="1050" b="1" i="0" u="none" strike="noStrike" kern="1200" cap="none" spc="0" normalizeH="0" baseline="0" noProof="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sa</a:t>
            </a:r>
            <a:r>
              <a:rPr kumimoji="0" sz="1050" b="1" i="0" u="none" strike="noStrike" kern="1200" cap="none" spc="-5" normalizeH="0" baseline="0" noProof="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n</a:t>
            </a:r>
            <a:r>
              <a:rPr kumimoji="0" sz="1050" b="1" i="0" u="none" strike="noStrike" kern="1200" cap="none" spc="0" normalizeH="0" baseline="0" noProof="0">
                <a:ln>
                  <a:noFill/>
                </a:ln>
                <a:solidFill>
                  <a:schemeClr val="bg1">
                    <a:lumMod val="50000"/>
                  </a:schemeClr>
                </a:solidFill>
                <a:effectLst/>
                <a:uLnTx/>
                <a:uFillTx/>
                <a:latin typeface="Calibri" panose="020F0502020204030204" pitchFamily="34" charset="0"/>
                <a:ea typeface="+mn-ea"/>
                <a:cs typeface="Calibri" panose="020F0502020204030204" pitchFamily="34" charset="0"/>
              </a:rPr>
              <a:t>s adjuvant</a:t>
            </a:r>
            <a:endParaRPr kumimoji="0" sz="1050" b="0" i="0" u="none" strike="noStrike" kern="1200" cap="none" spc="0" normalizeH="0" baseline="0" noProof="0">
              <a:ln>
                <a:noFill/>
              </a:ln>
              <a:solidFill>
                <a:schemeClr val="bg1">
                  <a:lumMod val="50000"/>
                </a:schemeClr>
              </a:solidFill>
              <a:effectLst/>
              <a:uLnTx/>
              <a:uFillTx/>
              <a:latin typeface="Calibri" panose="020F0502020204030204" pitchFamily="34" charset="0"/>
              <a:ea typeface="+mn-ea"/>
              <a:cs typeface="Calibri" panose="020F0502020204030204" pitchFamily="34" charset="0"/>
            </a:endParaRPr>
          </a:p>
        </p:txBody>
      </p:sp>
      <p:sp>
        <p:nvSpPr>
          <p:cNvPr id="237" name="object 201">
            <a:extLst>
              <a:ext uri="{FF2B5EF4-FFF2-40B4-BE49-F238E27FC236}">
                <a16:creationId xmlns:a16="http://schemas.microsoft.com/office/drawing/2014/main" id="{3A37029E-5F60-46E3-98AE-A64E21ED69C6}"/>
              </a:ext>
            </a:extLst>
          </p:cNvPr>
          <p:cNvSpPr txBox="1"/>
          <p:nvPr/>
        </p:nvSpPr>
        <p:spPr>
          <a:xfrm>
            <a:off x="8645052" y="3118524"/>
            <a:ext cx="1870434" cy="182742"/>
          </a:xfrm>
          <a:prstGeom prst="rect">
            <a:avLst/>
          </a:prstGeom>
        </p:spPr>
        <p:txBody>
          <a:bodyPr vert="horz" wrap="square" lIns="0" tIns="13335" rIns="0" bIns="0" rtlCol="0">
            <a:spAutoFit/>
          </a:bodyPr>
          <a:lstStyle/>
          <a:p>
            <a:pPr marL="12700" marR="0" lvl="0" indent="0" algn="l" defTabSz="457189"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P</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ré</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p</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ara</a:t>
            </a:r>
            <a:r>
              <a:rPr kumimoji="0" sz="11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t</a:t>
            </a:r>
            <a:r>
              <a:rPr kumimoji="0" sz="11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ion</a:t>
            </a:r>
            <a:r>
              <a:rPr kumimoji="0" sz="1100" b="1" i="0" u="none" strike="noStrike" kern="1200" cap="none" spc="-5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ave</a:t>
            </a:r>
            <a:r>
              <a:rPr kumimoji="0" sz="11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c</a:t>
            </a:r>
            <a:r>
              <a:rPr kumimoji="0" sz="1100" b="1" i="0" u="none" strike="noStrike" kern="1200" cap="none" spc="-2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 </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d</a:t>
            </a:r>
            <a:r>
              <a:rPr kumimoji="0" sz="1100" b="1" i="0" u="none" strike="noStrike" kern="1200" cap="none" spc="5"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j</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u</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va</a:t>
            </a:r>
            <a:r>
              <a:rPr kumimoji="0" sz="1100" b="1" i="0" u="none" strike="noStrike" kern="1200" cap="none" spc="11"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n</a:t>
            </a:r>
            <a:r>
              <a:rPr kumimoji="0" sz="1100" b="1"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t</a:t>
            </a:r>
            <a:endParaRPr kumimoji="0" sz="1100" b="0" i="0" u="none" strike="noStrike" kern="1200" cap="none" spc="0" normalizeH="0" baseline="0" noProof="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p:txBody>
      </p:sp>
      <p:grpSp>
        <p:nvGrpSpPr>
          <p:cNvPr id="238" name="object 202">
            <a:extLst>
              <a:ext uri="{FF2B5EF4-FFF2-40B4-BE49-F238E27FC236}">
                <a16:creationId xmlns:a16="http://schemas.microsoft.com/office/drawing/2014/main" id="{D84BC497-CC30-414C-BC82-5929D55BD7A0}"/>
              </a:ext>
            </a:extLst>
          </p:cNvPr>
          <p:cNvGrpSpPr/>
          <p:nvPr/>
        </p:nvGrpSpPr>
        <p:grpSpPr>
          <a:xfrm>
            <a:off x="7232642" y="4422129"/>
            <a:ext cx="3656487" cy="804132"/>
            <a:chOff x="5353811" y="4237228"/>
            <a:chExt cx="3136900" cy="689863"/>
          </a:xfrm>
        </p:grpSpPr>
        <p:sp>
          <p:nvSpPr>
            <p:cNvPr id="239" name="object 203">
              <a:extLst>
                <a:ext uri="{FF2B5EF4-FFF2-40B4-BE49-F238E27FC236}">
                  <a16:creationId xmlns:a16="http://schemas.microsoft.com/office/drawing/2014/main" id="{A5F0FC17-3F66-4F97-BBF0-302FF655E4AD}"/>
                </a:ext>
              </a:extLst>
            </p:cNvPr>
            <p:cNvSpPr/>
            <p:nvPr/>
          </p:nvSpPr>
          <p:spPr>
            <a:xfrm>
              <a:off x="5358383" y="4237228"/>
              <a:ext cx="768350" cy="127000"/>
            </a:xfrm>
            <a:custGeom>
              <a:avLst/>
              <a:gdLst/>
              <a:ahLst/>
              <a:cxnLst/>
              <a:rect l="l" t="t" r="r" b="b"/>
              <a:pathLst>
                <a:path w="768350" h="127000">
                  <a:moveTo>
                    <a:pt x="768095" y="53975"/>
                  </a:moveTo>
                  <a:lnTo>
                    <a:pt x="710945" y="53975"/>
                  </a:lnTo>
                  <a:lnTo>
                    <a:pt x="710945" y="73025"/>
                  </a:lnTo>
                  <a:lnTo>
                    <a:pt x="768095" y="73025"/>
                  </a:lnTo>
                  <a:lnTo>
                    <a:pt x="768095" y="53975"/>
                  </a:lnTo>
                  <a:close/>
                </a:path>
                <a:path w="768350" h="127000">
                  <a:moveTo>
                    <a:pt x="691895" y="53975"/>
                  </a:moveTo>
                  <a:lnTo>
                    <a:pt x="634745" y="53975"/>
                  </a:lnTo>
                  <a:lnTo>
                    <a:pt x="634745" y="73025"/>
                  </a:lnTo>
                  <a:lnTo>
                    <a:pt x="691895" y="73025"/>
                  </a:lnTo>
                  <a:lnTo>
                    <a:pt x="691895" y="53975"/>
                  </a:lnTo>
                  <a:close/>
                </a:path>
                <a:path w="768350" h="127000">
                  <a:moveTo>
                    <a:pt x="615695" y="53975"/>
                  </a:moveTo>
                  <a:lnTo>
                    <a:pt x="558545" y="53975"/>
                  </a:lnTo>
                  <a:lnTo>
                    <a:pt x="558545" y="73025"/>
                  </a:lnTo>
                  <a:lnTo>
                    <a:pt x="615695" y="73025"/>
                  </a:lnTo>
                  <a:lnTo>
                    <a:pt x="615695" y="53975"/>
                  </a:lnTo>
                  <a:close/>
                </a:path>
                <a:path w="768350" h="127000">
                  <a:moveTo>
                    <a:pt x="539495" y="53975"/>
                  </a:moveTo>
                  <a:lnTo>
                    <a:pt x="482345" y="53975"/>
                  </a:lnTo>
                  <a:lnTo>
                    <a:pt x="482345" y="73025"/>
                  </a:lnTo>
                  <a:lnTo>
                    <a:pt x="539495" y="73025"/>
                  </a:lnTo>
                  <a:lnTo>
                    <a:pt x="539495" y="53975"/>
                  </a:lnTo>
                  <a:close/>
                </a:path>
                <a:path w="768350" h="127000">
                  <a:moveTo>
                    <a:pt x="463295" y="53975"/>
                  </a:moveTo>
                  <a:lnTo>
                    <a:pt x="406145" y="53975"/>
                  </a:lnTo>
                  <a:lnTo>
                    <a:pt x="406145" y="73025"/>
                  </a:lnTo>
                  <a:lnTo>
                    <a:pt x="463295" y="73025"/>
                  </a:lnTo>
                  <a:lnTo>
                    <a:pt x="463295" y="53975"/>
                  </a:lnTo>
                  <a:close/>
                </a:path>
                <a:path w="768350" h="127000">
                  <a:moveTo>
                    <a:pt x="387095" y="53975"/>
                  </a:moveTo>
                  <a:lnTo>
                    <a:pt x="329945" y="53975"/>
                  </a:lnTo>
                  <a:lnTo>
                    <a:pt x="329945" y="73025"/>
                  </a:lnTo>
                  <a:lnTo>
                    <a:pt x="387095" y="73025"/>
                  </a:lnTo>
                  <a:lnTo>
                    <a:pt x="387095" y="53975"/>
                  </a:lnTo>
                  <a:close/>
                </a:path>
                <a:path w="768350" h="127000">
                  <a:moveTo>
                    <a:pt x="310895" y="53975"/>
                  </a:moveTo>
                  <a:lnTo>
                    <a:pt x="253745" y="53975"/>
                  </a:lnTo>
                  <a:lnTo>
                    <a:pt x="253745" y="73025"/>
                  </a:lnTo>
                  <a:lnTo>
                    <a:pt x="310895" y="73025"/>
                  </a:lnTo>
                  <a:lnTo>
                    <a:pt x="310895" y="53975"/>
                  </a:lnTo>
                  <a:close/>
                </a:path>
                <a:path w="768350" h="127000">
                  <a:moveTo>
                    <a:pt x="234695" y="53975"/>
                  </a:moveTo>
                  <a:lnTo>
                    <a:pt x="177545" y="53975"/>
                  </a:lnTo>
                  <a:lnTo>
                    <a:pt x="177545" y="73025"/>
                  </a:lnTo>
                  <a:lnTo>
                    <a:pt x="234695" y="73025"/>
                  </a:lnTo>
                  <a:lnTo>
                    <a:pt x="234695" y="53975"/>
                  </a:lnTo>
                  <a:close/>
                </a:path>
                <a:path w="768350" h="127000">
                  <a:moveTo>
                    <a:pt x="127000" y="0"/>
                  </a:moveTo>
                  <a:lnTo>
                    <a:pt x="0" y="63500"/>
                  </a:lnTo>
                  <a:lnTo>
                    <a:pt x="127000" y="127000"/>
                  </a:lnTo>
                  <a:lnTo>
                    <a:pt x="127000" y="73025"/>
                  </a:lnTo>
                  <a:lnTo>
                    <a:pt x="114300" y="73025"/>
                  </a:lnTo>
                  <a:lnTo>
                    <a:pt x="114300" y="53975"/>
                  </a:lnTo>
                  <a:lnTo>
                    <a:pt x="127000" y="53975"/>
                  </a:lnTo>
                  <a:lnTo>
                    <a:pt x="127000" y="0"/>
                  </a:lnTo>
                  <a:close/>
                </a:path>
                <a:path w="768350" h="127000">
                  <a:moveTo>
                    <a:pt x="127000" y="53975"/>
                  </a:moveTo>
                  <a:lnTo>
                    <a:pt x="114300" y="53975"/>
                  </a:lnTo>
                  <a:lnTo>
                    <a:pt x="114300" y="73025"/>
                  </a:lnTo>
                  <a:lnTo>
                    <a:pt x="127000" y="73025"/>
                  </a:lnTo>
                  <a:lnTo>
                    <a:pt x="127000" y="53975"/>
                  </a:lnTo>
                  <a:close/>
                </a:path>
                <a:path w="768350" h="127000">
                  <a:moveTo>
                    <a:pt x="158495" y="53975"/>
                  </a:moveTo>
                  <a:lnTo>
                    <a:pt x="127000" y="53975"/>
                  </a:lnTo>
                  <a:lnTo>
                    <a:pt x="127000" y="73025"/>
                  </a:lnTo>
                  <a:lnTo>
                    <a:pt x="158495" y="73025"/>
                  </a:lnTo>
                  <a:lnTo>
                    <a:pt x="158495" y="53975"/>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object 204">
              <a:extLst>
                <a:ext uri="{FF2B5EF4-FFF2-40B4-BE49-F238E27FC236}">
                  <a16:creationId xmlns:a16="http://schemas.microsoft.com/office/drawing/2014/main" id="{3F8F22B5-E0B6-4F98-8F4B-06F281244A9A}"/>
                </a:ext>
              </a:extLst>
            </p:cNvPr>
            <p:cNvSpPr/>
            <p:nvPr/>
          </p:nvSpPr>
          <p:spPr>
            <a:xfrm>
              <a:off x="5408675" y="4311142"/>
              <a:ext cx="3042285" cy="396875"/>
            </a:xfrm>
            <a:custGeom>
              <a:avLst/>
              <a:gdLst/>
              <a:ahLst/>
              <a:cxnLst/>
              <a:rect l="l" t="t" r="r" b="b"/>
              <a:pathLst>
                <a:path w="3042284" h="396875">
                  <a:moveTo>
                    <a:pt x="0" y="396493"/>
                  </a:moveTo>
                  <a:lnTo>
                    <a:pt x="33497" y="359368"/>
                  </a:lnTo>
                  <a:lnTo>
                    <a:pt x="67383" y="322637"/>
                  </a:lnTo>
                  <a:lnTo>
                    <a:pt x="102046" y="286683"/>
                  </a:lnTo>
                  <a:lnTo>
                    <a:pt x="137874" y="251888"/>
                  </a:lnTo>
                  <a:lnTo>
                    <a:pt x="175256" y="218635"/>
                  </a:lnTo>
                  <a:lnTo>
                    <a:pt x="214580" y="187307"/>
                  </a:lnTo>
                  <a:lnTo>
                    <a:pt x="256235" y="158285"/>
                  </a:lnTo>
                  <a:lnTo>
                    <a:pt x="300609" y="131952"/>
                  </a:lnTo>
                  <a:lnTo>
                    <a:pt x="342259" y="109741"/>
                  </a:lnTo>
                  <a:lnTo>
                    <a:pt x="385588" y="87840"/>
                  </a:lnTo>
                  <a:lnTo>
                    <a:pt x="430591" y="66924"/>
                  </a:lnTo>
                  <a:lnTo>
                    <a:pt x="477261" y="47670"/>
                  </a:lnTo>
                  <a:lnTo>
                    <a:pt x="525595" y="30754"/>
                  </a:lnTo>
                  <a:lnTo>
                    <a:pt x="575587" y="16853"/>
                  </a:lnTo>
                  <a:lnTo>
                    <a:pt x="627231" y="6643"/>
                  </a:lnTo>
                  <a:lnTo>
                    <a:pt x="680523" y="799"/>
                  </a:lnTo>
                  <a:lnTo>
                    <a:pt x="735457" y="0"/>
                  </a:lnTo>
                  <a:lnTo>
                    <a:pt x="777521" y="3534"/>
                  </a:lnTo>
                  <a:lnTo>
                    <a:pt x="820160" y="10837"/>
                  </a:lnTo>
                  <a:lnTo>
                    <a:pt x="863490" y="21337"/>
                  </a:lnTo>
                  <a:lnTo>
                    <a:pt x="907626" y="34464"/>
                  </a:lnTo>
                  <a:lnTo>
                    <a:pt x="952683" y="49645"/>
                  </a:lnTo>
                  <a:lnTo>
                    <a:pt x="998775" y="66309"/>
                  </a:lnTo>
                  <a:lnTo>
                    <a:pt x="1046018" y="83887"/>
                  </a:lnTo>
                  <a:lnTo>
                    <a:pt x="1094528" y="101806"/>
                  </a:lnTo>
                  <a:lnTo>
                    <a:pt x="1144418" y="119497"/>
                  </a:lnTo>
                  <a:lnTo>
                    <a:pt x="1195805" y="136386"/>
                  </a:lnTo>
                  <a:lnTo>
                    <a:pt x="1248803" y="151905"/>
                  </a:lnTo>
                  <a:lnTo>
                    <a:pt x="1303527" y="165480"/>
                  </a:lnTo>
                  <a:lnTo>
                    <a:pt x="1348504" y="175309"/>
                  </a:lnTo>
                  <a:lnTo>
                    <a:pt x="1394380" y="184983"/>
                  </a:lnTo>
                  <a:lnTo>
                    <a:pt x="1441155" y="194504"/>
                  </a:lnTo>
                  <a:lnTo>
                    <a:pt x="1488827" y="203873"/>
                  </a:lnTo>
                  <a:lnTo>
                    <a:pt x="1537396" y="213091"/>
                  </a:lnTo>
                  <a:lnTo>
                    <a:pt x="1586859" y="222161"/>
                  </a:lnTo>
                  <a:lnTo>
                    <a:pt x="1637217" y="231083"/>
                  </a:lnTo>
                  <a:lnTo>
                    <a:pt x="1688468" y="239859"/>
                  </a:lnTo>
                  <a:lnTo>
                    <a:pt x="1740611" y="248490"/>
                  </a:lnTo>
                  <a:lnTo>
                    <a:pt x="1793644" y="256977"/>
                  </a:lnTo>
                  <a:lnTo>
                    <a:pt x="1847567" y="265322"/>
                  </a:lnTo>
                  <a:lnTo>
                    <a:pt x="1902378" y="273526"/>
                  </a:lnTo>
                  <a:lnTo>
                    <a:pt x="1958077" y="281591"/>
                  </a:lnTo>
                  <a:lnTo>
                    <a:pt x="2014662" y="289517"/>
                  </a:lnTo>
                  <a:lnTo>
                    <a:pt x="2072131" y="297306"/>
                  </a:lnTo>
                  <a:lnTo>
                    <a:pt x="2119671" y="303459"/>
                  </a:lnTo>
                  <a:lnTo>
                    <a:pt x="2170507" y="309666"/>
                  </a:lnTo>
                  <a:lnTo>
                    <a:pt x="2224127" y="315900"/>
                  </a:lnTo>
                  <a:lnTo>
                    <a:pt x="2280018" y="322132"/>
                  </a:lnTo>
                  <a:lnTo>
                    <a:pt x="2337666" y="328335"/>
                  </a:lnTo>
                  <a:lnTo>
                    <a:pt x="2396558" y="334481"/>
                  </a:lnTo>
                  <a:lnTo>
                    <a:pt x="2456182" y="340542"/>
                  </a:lnTo>
                  <a:lnTo>
                    <a:pt x="2516023" y="346490"/>
                  </a:lnTo>
                  <a:lnTo>
                    <a:pt x="2575569" y="352297"/>
                  </a:lnTo>
                  <a:lnTo>
                    <a:pt x="2634307" y="357936"/>
                  </a:lnTo>
                  <a:lnTo>
                    <a:pt x="2691723" y="363378"/>
                  </a:lnTo>
                  <a:lnTo>
                    <a:pt x="2747305" y="368595"/>
                  </a:lnTo>
                  <a:lnTo>
                    <a:pt x="2800539" y="373561"/>
                  </a:lnTo>
                  <a:lnTo>
                    <a:pt x="2850912" y="378246"/>
                  </a:lnTo>
                  <a:lnTo>
                    <a:pt x="2897911" y="382623"/>
                  </a:lnTo>
                  <a:lnTo>
                    <a:pt x="2941023" y="386664"/>
                  </a:lnTo>
                  <a:lnTo>
                    <a:pt x="2979734" y="390342"/>
                  </a:lnTo>
                  <a:lnTo>
                    <a:pt x="3013532" y="393627"/>
                  </a:lnTo>
                  <a:lnTo>
                    <a:pt x="3041904" y="396493"/>
                  </a:lnTo>
                </a:path>
              </a:pathLst>
            </a:custGeom>
            <a:ln w="57150" cap="rnd">
              <a:solidFill>
                <a:schemeClr val="bg1">
                  <a:lumMod val="50000"/>
                </a:schemeClr>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object 205">
              <a:extLst>
                <a:ext uri="{FF2B5EF4-FFF2-40B4-BE49-F238E27FC236}">
                  <a16:creationId xmlns:a16="http://schemas.microsoft.com/office/drawing/2014/main" id="{0A8729BE-FC4A-41BE-B049-95C3FD614D9E}"/>
                </a:ext>
              </a:extLst>
            </p:cNvPr>
            <p:cNvSpPr/>
            <p:nvPr/>
          </p:nvSpPr>
          <p:spPr>
            <a:xfrm>
              <a:off x="5354193" y="4425569"/>
              <a:ext cx="490220" cy="305435"/>
            </a:xfrm>
            <a:custGeom>
              <a:avLst/>
              <a:gdLst/>
              <a:ahLst/>
              <a:cxnLst/>
              <a:rect l="l" t="t" r="r" b="b"/>
              <a:pathLst>
                <a:path w="490220" h="305435">
                  <a:moveTo>
                    <a:pt x="73914" y="82550"/>
                  </a:moveTo>
                  <a:lnTo>
                    <a:pt x="54864" y="82296"/>
                  </a:lnTo>
                  <a:lnTo>
                    <a:pt x="54229" y="139446"/>
                  </a:lnTo>
                  <a:lnTo>
                    <a:pt x="73279" y="139700"/>
                  </a:lnTo>
                  <a:lnTo>
                    <a:pt x="73914" y="82550"/>
                  </a:lnTo>
                  <a:close/>
                </a:path>
                <a:path w="490220" h="305435">
                  <a:moveTo>
                    <a:pt x="74676" y="6350"/>
                  </a:moveTo>
                  <a:lnTo>
                    <a:pt x="55626" y="6096"/>
                  </a:lnTo>
                  <a:lnTo>
                    <a:pt x="54991" y="63246"/>
                  </a:lnTo>
                  <a:lnTo>
                    <a:pt x="74041" y="63500"/>
                  </a:lnTo>
                  <a:lnTo>
                    <a:pt x="74676" y="6350"/>
                  </a:lnTo>
                  <a:close/>
                </a:path>
                <a:path w="490220" h="305435">
                  <a:moveTo>
                    <a:pt x="127000" y="166370"/>
                  </a:moveTo>
                  <a:lnTo>
                    <a:pt x="72974" y="165836"/>
                  </a:lnTo>
                  <a:lnTo>
                    <a:pt x="73025" y="158750"/>
                  </a:lnTo>
                  <a:lnTo>
                    <a:pt x="53975" y="158496"/>
                  </a:lnTo>
                  <a:lnTo>
                    <a:pt x="53924" y="165646"/>
                  </a:lnTo>
                  <a:lnTo>
                    <a:pt x="0" y="165100"/>
                  </a:lnTo>
                  <a:lnTo>
                    <a:pt x="62103" y="292735"/>
                  </a:lnTo>
                  <a:lnTo>
                    <a:pt x="120726" y="178562"/>
                  </a:lnTo>
                  <a:lnTo>
                    <a:pt x="127000" y="166370"/>
                  </a:lnTo>
                  <a:close/>
                </a:path>
                <a:path w="490220" h="305435">
                  <a:moveTo>
                    <a:pt x="434848" y="57150"/>
                  </a:moveTo>
                  <a:lnTo>
                    <a:pt x="434340" y="0"/>
                  </a:lnTo>
                  <a:lnTo>
                    <a:pt x="415290" y="254"/>
                  </a:lnTo>
                  <a:lnTo>
                    <a:pt x="415798" y="57404"/>
                  </a:lnTo>
                  <a:lnTo>
                    <a:pt x="434848" y="57150"/>
                  </a:lnTo>
                  <a:close/>
                </a:path>
                <a:path w="490220" h="305435">
                  <a:moveTo>
                    <a:pt x="435610" y="133350"/>
                  </a:moveTo>
                  <a:lnTo>
                    <a:pt x="435102" y="76200"/>
                  </a:lnTo>
                  <a:lnTo>
                    <a:pt x="416052" y="76454"/>
                  </a:lnTo>
                  <a:lnTo>
                    <a:pt x="416560" y="133604"/>
                  </a:lnTo>
                  <a:lnTo>
                    <a:pt x="435610" y="133350"/>
                  </a:lnTo>
                  <a:close/>
                </a:path>
                <a:path w="490220" h="305435">
                  <a:moveTo>
                    <a:pt x="490093" y="177292"/>
                  </a:moveTo>
                  <a:lnTo>
                    <a:pt x="436118" y="177838"/>
                  </a:lnTo>
                  <a:lnTo>
                    <a:pt x="435864" y="152400"/>
                  </a:lnTo>
                  <a:lnTo>
                    <a:pt x="416814" y="152654"/>
                  </a:lnTo>
                  <a:lnTo>
                    <a:pt x="417055" y="178028"/>
                  </a:lnTo>
                  <a:lnTo>
                    <a:pt x="363093" y="178562"/>
                  </a:lnTo>
                  <a:lnTo>
                    <a:pt x="427863" y="304927"/>
                  </a:lnTo>
                  <a:lnTo>
                    <a:pt x="483527" y="190754"/>
                  </a:lnTo>
                  <a:lnTo>
                    <a:pt x="490093" y="177292"/>
                  </a:lnTo>
                  <a:close/>
                </a:path>
              </a:pathLst>
            </a:custGeom>
            <a:solidFill>
              <a:srgbClr val="000000"/>
            </a:solidFill>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object 206">
              <a:extLst>
                <a:ext uri="{FF2B5EF4-FFF2-40B4-BE49-F238E27FC236}">
                  <a16:creationId xmlns:a16="http://schemas.microsoft.com/office/drawing/2014/main" id="{E2C37A46-443C-4460-A259-A686CB1301AC}"/>
                </a:ext>
              </a:extLst>
            </p:cNvPr>
            <p:cNvSpPr/>
            <p:nvPr/>
          </p:nvSpPr>
          <p:spPr>
            <a:xfrm>
              <a:off x="5353811" y="4881371"/>
              <a:ext cx="3136900" cy="45720"/>
            </a:xfrm>
            <a:custGeom>
              <a:avLst/>
              <a:gdLst/>
              <a:ahLst/>
              <a:cxnLst/>
              <a:rect l="l" t="t" r="r" b="b"/>
              <a:pathLst>
                <a:path w="3136900" h="45720">
                  <a:moveTo>
                    <a:pt x="3136391" y="0"/>
                  </a:moveTo>
                  <a:lnTo>
                    <a:pt x="3136100" y="17805"/>
                  </a:lnTo>
                  <a:lnTo>
                    <a:pt x="3135296" y="32337"/>
                  </a:lnTo>
                  <a:lnTo>
                    <a:pt x="3134088" y="42130"/>
                  </a:lnTo>
                  <a:lnTo>
                    <a:pt x="3132582" y="45719"/>
                  </a:lnTo>
                  <a:lnTo>
                    <a:pt x="3810" y="45719"/>
                  </a:lnTo>
                  <a:lnTo>
                    <a:pt x="2303" y="42130"/>
                  </a:lnTo>
                  <a:lnTo>
                    <a:pt x="1095" y="32337"/>
                  </a:lnTo>
                  <a:lnTo>
                    <a:pt x="291" y="17805"/>
                  </a:lnTo>
                  <a:lnTo>
                    <a:pt x="0" y="0"/>
                  </a:lnTo>
                </a:path>
              </a:pathLst>
            </a:custGeom>
            <a:ln w="9525">
              <a:solidFill>
                <a:schemeClr val="accent2"/>
              </a:solidFill>
            </a:ln>
          </p:spPr>
          <p:txBody>
            <a:bodyPr wrap="square" lIns="0" tIns="0" rIns="0" bIns="0" rtlCol="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3" name="object 207">
            <a:extLst>
              <a:ext uri="{FF2B5EF4-FFF2-40B4-BE49-F238E27FC236}">
                <a16:creationId xmlns:a16="http://schemas.microsoft.com/office/drawing/2014/main" id="{A75C886D-45B7-4A2F-88A2-B71DF3D83C74}"/>
              </a:ext>
            </a:extLst>
          </p:cNvPr>
          <p:cNvSpPr txBox="1"/>
          <p:nvPr/>
        </p:nvSpPr>
        <p:spPr>
          <a:xfrm>
            <a:off x="7406880" y="5253349"/>
            <a:ext cx="360467" cy="183385"/>
          </a:xfrm>
          <a:prstGeom prst="rect">
            <a:avLst/>
          </a:prstGeom>
        </p:spPr>
        <p:txBody>
          <a:bodyPr vert="horz" wrap="square" lIns="0" tIns="13971" rIns="0" bIns="0" rtlCol="0">
            <a:spAutoFit/>
          </a:bodyPr>
          <a:lstStyle/>
          <a:p>
            <a:pPr marL="12700" marR="0" lvl="0" indent="0" algn="l" defTabSz="457189" rtl="0" eaLnBrk="1" fontAlgn="auto" latinLnBrk="0" hangingPunct="1">
              <a:lnSpc>
                <a:spcPct val="100000"/>
              </a:lnSpc>
              <a:spcBef>
                <a:spcPts val="111"/>
              </a:spcBef>
              <a:spcAft>
                <a:spcPts val="0"/>
              </a:spcAft>
              <a:buClrTx/>
              <a:buSzTx/>
              <a:buFontTx/>
              <a:buNone/>
              <a:tabLst/>
              <a:defRPr/>
            </a:pP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J</a:t>
            </a:r>
            <a:r>
              <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ou</a:t>
            </a: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rs</a:t>
            </a:r>
            <a:endPar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endParaRPr>
          </a:p>
        </p:txBody>
      </p:sp>
      <p:sp>
        <p:nvSpPr>
          <p:cNvPr id="244" name="object 208">
            <a:extLst>
              <a:ext uri="{FF2B5EF4-FFF2-40B4-BE49-F238E27FC236}">
                <a16:creationId xmlns:a16="http://schemas.microsoft.com/office/drawing/2014/main" id="{CB2E19DC-7A29-45A9-B025-0A6B94C62190}"/>
              </a:ext>
            </a:extLst>
          </p:cNvPr>
          <p:cNvSpPr txBox="1"/>
          <p:nvPr/>
        </p:nvSpPr>
        <p:spPr>
          <a:xfrm>
            <a:off x="10500681" y="5253349"/>
            <a:ext cx="797915" cy="183385"/>
          </a:xfrm>
          <a:prstGeom prst="rect">
            <a:avLst/>
          </a:prstGeom>
        </p:spPr>
        <p:txBody>
          <a:bodyPr vert="horz" wrap="square" lIns="0" tIns="13971" rIns="0" bIns="0" rtlCol="0">
            <a:spAutoFit/>
          </a:bodyPr>
          <a:lstStyle/>
          <a:p>
            <a:pPr marL="12700" marR="0" lvl="0" indent="0" algn="l" defTabSz="457189" rtl="0" eaLnBrk="1" fontAlgn="auto" latinLnBrk="0" hangingPunct="1">
              <a:lnSpc>
                <a:spcPct val="100000"/>
              </a:lnSpc>
              <a:spcBef>
                <a:spcPts val="111"/>
              </a:spcBef>
              <a:spcAft>
                <a:spcPts val="0"/>
              </a:spcAft>
              <a:buClrTx/>
              <a:buSzTx/>
              <a:buFontTx/>
              <a:buNone/>
              <a:tabLst/>
              <a:defRPr/>
            </a:pPr>
            <a:r>
              <a:rPr kumimoji="0" sz="1100" b="0" i="0" u="none" strike="noStrike" kern="1200" cap="none" spc="-11"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M</a:t>
            </a:r>
            <a:r>
              <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o</a:t>
            </a:r>
            <a:r>
              <a:rPr kumimoji="0" sz="1100" b="0" i="0" u="none" strike="noStrike" kern="1200" cap="none" spc="11"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i</a:t>
            </a: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s-</a:t>
            </a:r>
            <a:r>
              <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anné</a:t>
            </a:r>
            <a:r>
              <a:rPr kumimoji="0" sz="1100" b="0" i="0" u="none" strike="noStrike" kern="1200" cap="none" spc="-2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e</a:t>
            </a:r>
            <a:r>
              <a:rPr kumimoji="0" sz="1100" b="0" i="0" u="none" strike="noStrike" kern="1200" cap="none" spc="5"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s</a:t>
            </a:r>
            <a:endParaRPr kumimoji="0" sz="11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endParaRPr>
          </a:p>
        </p:txBody>
      </p:sp>
      <p:sp>
        <p:nvSpPr>
          <p:cNvPr id="245" name="object 209">
            <a:extLst>
              <a:ext uri="{FF2B5EF4-FFF2-40B4-BE49-F238E27FC236}">
                <a16:creationId xmlns:a16="http://schemas.microsoft.com/office/drawing/2014/main" id="{9676B2EB-1030-44CA-9C8B-5E9E856F2310}"/>
              </a:ext>
            </a:extLst>
          </p:cNvPr>
          <p:cNvSpPr txBox="1"/>
          <p:nvPr/>
        </p:nvSpPr>
        <p:spPr>
          <a:xfrm>
            <a:off x="6797783" y="3228311"/>
            <a:ext cx="184666" cy="1541055"/>
          </a:xfrm>
          <a:prstGeom prst="rect">
            <a:avLst/>
          </a:prstGeom>
        </p:spPr>
        <p:txBody>
          <a:bodyPr vert="vert270" wrap="square" lIns="0" tIns="1271" rIns="0" bIns="0" rtlCol="0">
            <a:spAutoFit/>
          </a:bodyPr>
          <a:lstStyle/>
          <a:p>
            <a:pPr marL="12700" marR="0" lvl="0" indent="0" algn="ctr" defTabSz="457189" rtl="0" eaLnBrk="1" fontAlgn="auto" latinLnBrk="0" hangingPunct="1">
              <a:lnSpc>
                <a:spcPct val="100000"/>
              </a:lnSpc>
              <a:spcBef>
                <a:spcPts val="11"/>
              </a:spcBef>
              <a:spcAft>
                <a:spcPts val="0"/>
              </a:spcAft>
              <a:buClrTx/>
              <a:buSzTx/>
              <a:buFontTx/>
              <a:buNone/>
              <a:tabLst/>
              <a:defRPr/>
            </a:pP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R</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é</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pon</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s</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a:t>
            </a:r>
            <a:r>
              <a:rPr kumimoji="0" sz="1200" b="1" i="0" u="none" strike="noStrike" kern="1200" cap="none" spc="-55" normalizeH="0" baseline="0" noProof="0">
                <a:ln>
                  <a:noFill/>
                </a:ln>
                <a:effectLst/>
                <a:uLnTx/>
                <a:uFillTx/>
                <a:latin typeface="Calibri" panose="020F0502020204030204" pitchFamily="34" charset="0"/>
                <a:ea typeface="+mn-ea"/>
                <a:cs typeface="Calibri" panose="020F0502020204030204" pitchFamily="34" charset="0"/>
              </a:rPr>
              <a:t> </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mm</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uni</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a</a:t>
            </a:r>
            <a:r>
              <a:rPr kumimoji="0" sz="1200" b="1" i="0" u="none" strike="noStrike" kern="1200" cap="none" spc="5" normalizeH="0" baseline="0" noProof="0">
                <a:ln>
                  <a:noFill/>
                </a:ln>
                <a:effectLst/>
                <a:uLnTx/>
                <a:uFillTx/>
                <a:latin typeface="Calibri" panose="020F0502020204030204" pitchFamily="34" charset="0"/>
                <a:ea typeface="+mn-ea"/>
                <a:cs typeface="Calibri" panose="020F0502020204030204" pitchFamily="34" charset="0"/>
              </a:rPr>
              <a:t>i</a:t>
            </a:r>
            <a:r>
              <a:rPr kumimoji="0" sz="1200" b="1" i="0" u="none" strike="noStrike" kern="1200" cap="none" spc="-11" normalizeH="0" baseline="0" noProof="0">
                <a:ln>
                  <a:noFill/>
                </a:ln>
                <a:effectLst/>
                <a:uLnTx/>
                <a:uFillTx/>
                <a:latin typeface="Calibri" panose="020F0502020204030204" pitchFamily="34" charset="0"/>
                <a:ea typeface="+mn-ea"/>
                <a:cs typeface="Calibri" panose="020F0502020204030204" pitchFamily="34" charset="0"/>
              </a:rPr>
              <a:t>r</a:t>
            </a:r>
            <a:r>
              <a:rPr kumimoji="0" sz="12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a:t>
            </a:r>
            <a:endParaRPr kumimoji="0" sz="12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4486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A57EF4E-25D0-4DE0-B651-B2780CCCD459}"/>
              </a:ext>
            </a:extLst>
          </p:cNvPr>
          <p:cNvSpPr>
            <a:spLocks noGrp="1"/>
          </p:cNvSpPr>
          <p:nvPr>
            <p:ph type="ftr" sz="quarter" idx="11"/>
          </p:nvPr>
        </p:nvSpPr>
        <p:spPr/>
        <p:txBody>
          <a:bodyPr/>
          <a:lstStyle/>
          <a:p>
            <a:r>
              <a:rPr lang="en-US" sz="900">
                <a:latin typeface="Calibri" panose="020F0502020204030204" pitchFamily="34" charset="0"/>
                <a:ea typeface="+mn-lt"/>
                <a:cs typeface="Calibri" panose="020F0502020204030204" pitchFamily="34" charset="0"/>
              </a:rPr>
              <a:t>Morrison VA</a:t>
            </a:r>
            <a:r>
              <a:rPr kumimoji="0" lang="en-US" sz="9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a:t>
            </a:r>
            <a:r>
              <a:rPr lang="en-US" sz="900">
                <a:latin typeface="Calibri" panose="020F0502020204030204" pitchFamily="34" charset="0"/>
                <a:ea typeface="+mn-lt"/>
                <a:cs typeface="Calibri" panose="020F0502020204030204" pitchFamily="34" charset="0"/>
              </a:rPr>
              <a:t> </a:t>
            </a:r>
            <a:r>
              <a:rPr lang="en-US" sz="900" i="1">
                <a:latin typeface="Calibri" panose="020F0502020204030204" pitchFamily="34" charset="0"/>
                <a:ea typeface="+mn-lt"/>
                <a:cs typeface="Calibri" panose="020F0502020204030204" pitchFamily="34" charset="0"/>
              </a:rPr>
              <a:t>Clin Infect Dis. </a:t>
            </a:r>
            <a:r>
              <a:rPr lang="en-US" sz="900">
                <a:latin typeface="Calibri" panose="020F0502020204030204" pitchFamily="34" charset="0"/>
                <a:ea typeface="+mn-lt"/>
                <a:cs typeface="Calibri" panose="020F0502020204030204" pitchFamily="34" charset="0"/>
              </a:rPr>
              <a:t>2014;59(suppl</a:t>
            </a:r>
            <a:r>
              <a:rPr kumimoji="0" lang="en-US" sz="900" b="0" i="0" u="none" strike="noStrike" kern="1200" cap="none" spc="0" normalizeH="0" baseline="0" noProof="0">
                <a:ln>
                  <a:noFill/>
                </a:ln>
                <a:effectLst/>
                <a:uLnTx/>
                <a:uFillTx/>
                <a:latin typeface="Calibri" panose="020F0502020204030204" pitchFamily="34" charset="0"/>
                <a:ea typeface="+mn-lt"/>
                <a:cs typeface="Calibri" panose="020F0502020204030204" pitchFamily="34" charset="0"/>
              </a:rPr>
              <a:t>.</a:t>
            </a:r>
            <a:r>
              <a:rPr lang="en-US" sz="900">
                <a:latin typeface="Calibri" panose="020F0502020204030204" pitchFamily="34" charset="0"/>
                <a:ea typeface="+mn-lt"/>
                <a:cs typeface="Calibri" panose="020F0502020204030204" pitchFamily="34" charset="0"/>
              </a:rPr>
              <a:t> 5):360-4.</a:t>
            </a:r>
            <a:endParaRPr lang="fr-FR">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02C62F46-8567-7248-BF59-E39895EBF46A}"/>
              </a:ext>
            </a:extLst>
          </p:cNvPr>
          <p:cNvSpPr>
            <a:spLocks noGrp="1"/>
          </p:cNvSpPr>
          <p:nvPr>
            <p:ph type="title"/>
          </p:nvPr>
        </p:nvSpPr>
        <p:spPr>
          <a:xfrm>
            <a:off x="733829" y="161365"/>
            <a:ext cx="10485120" cy="1046468"/>
          </a:xfrm>
        </p:spPr>
        <p:txBody>
          <a:bodyPr>
            <a:noAutofit/>
          </a:bodyPr>
          <a:lstStyle/>
          <a:p>
            <a:r>
              <a:rPr lang="fr-CA"/>
              <a:t>Indications de traitement par </a:t>
            </a:r>
            <a:br>
              <a:rPr lang="fr-CA"/>
            </a:br>
            <a:r>
              <a:rPr lang="fr-CA"/>
              <a:t>voie intraveineuse du zona </a:t>
            </a:r>
          </a:p>
        </p:txBody>
      </p:sp>
      <p:sp>
        <p:nvSpPr>
          <p:cNvPr id="3" name="Content Placeholder 2">
            <a:extLst>
              <a:ext uri="{FF2B5EF4-FFF2-40B4-BE49-F238E27FC236}">
                <a16:creationId xmlns:a16="http://schemas.microsoft.com/office/drawing/2014/main" id="{ABF50556-ED93-BC48-B416-D85E51CBAF81}"/>
              </a:ext>
            </a:extLst>
          </p:cNvPr>
          <p:cNvSpPr>
            <a:spLocks noGrp="1"/>
          </p:cNvSpPr>
          <p:nvPr>
            <p:ph idx="1"/>
          </p:nvPr>
        </p:nvSpPr>
        <p:spPr>
          <a:xfrm>
            <a:off x="749705" y="1634009"/>
            <a:ext cx="10921595" cy="4332318"/>
          </a:xfrm>
        </p:spPr>
        <p:txBody>
          <a:bodyPr vert="horz" lIns="91440" tIns="45720" rIns="91440" bIns="45720" rtlCol="0" anchor="t">
            <a:normAutofit fontScale="85000" lnSpcReduction="20000"/>
          </a:bodyPr>
          <a:lstStyle/>
          <a:p>
            <a:pPr marL="0" indent="0">
              <a:spcAft>
                <a:spcPts val="1200"/>
              </a:spcAft>
              <a:buNone/>
            </a:pPr>
            <a:r>
              <a:rPr lang="fr-CA" b="1"/>
              <a:t>Indications strictes d’acyclovir par voie intraveineuse </a:t>
            </a:r>
            <a:br>
              <a:rPr lang="fr-CA" b="1"/>
            </a:br>
            <a:r>
              <a:rPr lang="fr-CA" b="1"/>
              <a:t>(de 10 mg/kg à 12 mg/kg, toutes les 8 heures) </a:t>
            </a:r>
          </a:p>
          <a:p>
            <a:r>
              <a:rPr lang="fr-CA" sz="2400"/>
              <a:t>Immunodépression importante </a:t>
            </a:r>
          </a:p>
          <a:p>
            <a:pPr lvl="1"/>
            <a:r>
              <a:rPr lang="fr-CA" sz="2100"/>
              <a:t>Greffe de moelle osseuse allogénique &lt; 4 mois</a:t>
            </a:r>
          </a:p>
          <a:p>
            <a:pPr lvl="1"/>
            <a:r>
              <a:rPr lang="fr-CA" sz="2100"/>
              <a:t>Maladie du greffon contre l’hôte </a:t>
            </a:r>
          </a:p>
          <a:p>
            <a:pPr lvl="1">
              <a:spcAft>
                <a:spcPts val="1200"/>
              </a:spcAft>
            </a:pPr>
            <a:r>
              <a:rPr lang="fr-CA" sz="2100"/>
              <a:t>Greffe avec thérapie antirejet vigoureuse </a:t>
            </a:r>
          </a:p>
          <a:p>
            <a:pPr>
              <a:spcAft>
                <a:spcPts val="1200"/>
              </a:spcAft>
            </a:pPr>
            <a:r>
              <a:rPr lang="fr-CA" sz="2400"/>
              <a:t>Maladie disséminée (cutanée ou viscérale) </a:t>
            </a:r>
          </a:p>
          <a:p>
            <a:pPr>
              <a:spcAft>
                <a:spcPts val="1200"/>
              </a:spcAft>
            </a:pPr>
            <a:r>
              <a:rPr lang="fr-CA" sz="2400"/>
              <a:t>Zona ophtalmique grave ou chez le patient immunodéprimé </a:t>
            </a:r>
          </a:p>
          <a:p>
            <a:pPr>
              <a:spcAft>
                <a:spcPts val="1200"/>
              </a:spcAft>
            </a:pPr>
            <a:r>
              <a:rPr lang="fr-CA" sz="2400"/>
              <a:t>Complications neurologiques (encéphalite, myélite, vasculopathie) </a:t>
            </a:r>
          </a:p>
          <a:p>
            <a:pPr>
              <a:spcAft>
                <a:spcPts val="1800"/>
              </a:spcAft>
            </a:pPr>
            <a:r>
              <a:rPr lang="fr-CA" sz="2400"/>
              <a:t>Nécrose rétinienne </a:t>
            </a:r>
          </a:p>
          <a:p>
            <a:pPr marL="0" indent="0">
              <a:spcAft>
                <a:spcPts val="1200"/>
              </a:spcAft>
              <a:buNone/>
            </a:pPr>
            <a:r>
              <a:rPr lang="fr-CA" b="1"/>
              <a:t>Acyclovir par voie intraveineuse à considérer </a:t>
            </a:r>
          </a:p>
          <a:p>
            <a:r>
              <a:rPr lang="fr-CA" sz="2400"/>
              <a:t>Maladie non maîtrisée (apparition de nouvelles vésicules après 7 jours de traitement par voie orale)</a:t>
            </a:r>
          </a:p>
          <a:p>
            <a:endParaRPr lang="fr-CA"/>
          </a:p>
        </p:txBody>
      </p:sp>
      <p:sp>
        <p:nvSpPr>
          <p:cNvPr id="8" name="Slide Number Placeholder 7">
            <a:extLst>
              <a:ext uri="{FF2B5EF4-FFF2-40B4-BE49-F238E27FC236}">
                <a16:creationId xmlns:a16="http://schemas.microsoft.com/office/drawing/2014/main" id="{95E33032-E285-43E1-91C7-63EA6FF1A502}"/>
              </a:ext>
            </a:extLst>
          </p:cNvPr>
          <p:cNvSpPr>
            <a:spLocks noGrp="1"/>
          </p:cNvSpPr>
          <p:nvPr>
            <p:ph type="sldNum" sz="quarter" idx="12"/>
          </p:nvPr>
        </p:nvSpPr>
        <p:spPr/>
        <p:txBody>
          <a:bodyPr/>
          <a:lstStyle/>
          <a:p>
            <a:fld id="{2789393D-23C3-F148-91BA-4F8B005EBEDD}" type="slidenum">
              <a:rPr lang="en-US" smtClean="0"/>
              <a:pPr/>
              <a:t>86</a:t>
            </a:fld>
            <a:endParaRPr lang="en-US"/>
          </a:p>
        </p:txBody>
      </p:sp>
    </p:spTree>
    <p:extLst>
      <p:ext uri="{BB962C8B-B14F-4D97-AF65-F5344CB8AC3E}">
        <p14:creationId xmlns:p14="http://schemas.microsoft.com/office/powerpoint/2010/main" val="1018059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178A84-8A10-4B89-9439-3CA800E14749}"/>
              </a:ext>
            </a:extLst>
          </p:cNvPr>
          <p:cNvSpPr>
            <a:spLocks noGrp="1"/>
          </p:cNvSpPr>
          <p:nvPr>
            <p:ph type="title"/>
          </p:nvPr>
        </p:nvSpPr>
        <p:spPr/>
        <p:txBody>
          <a:bodyPr/>
          <a:lstStyle/>
          <a:p>
            <a:r>
              <a:rPr lang="fr-CA"/>
              <a:t>Erreurs de vaccination après </a:t>
            </a:r>
            <a:br>
              <a:rPr lang="fr-CA"/>
            </a:br>
            <a:r>
              <a:rPr lang="fr-CA"/>
              <a:t>la vaccination par le VRZ</a:t>
            </a:r>
            <a:r>
              <a:rPr lang="fr-CA" baseline="30000"/>
              <a:t>1</a:t>
            </a:r>
          </a:p>
        </p:txBody>
      </p:sp>
      <p:sp>
        <p:nvSpPr>
          <p:cNvPr id="7" name="Footer Placeholder 6">
            <a:extLst>
              <a:ext uri="{FF2B5EF4-FFF2-40B4-BE49-F238E27FC236}">
                <a16:creationId xmlns:a16="http://schemas.microsoft.com/office/drawing/2014/main" id="{6CB06AE6-A14A-455B-994A-6E91132BB707}"/>
              </a:ext>
            </a:extLst>
          </p:cNvPr>
          <p:cNvSpPr>
            <a:spLocks noGrp="1"/>
          </p:cNvSpPr>
          <p:nvPr>
            <p:ph type="ftr" sz="quarter" idx="11"/>
          </p:nvPr>
        </p:nvSpPr>
        <p:spPr>
          <a:xfrm>
            <a:off x="762950" y="5950968"/>
            <a:ext cx="10669118" cy="609600"/>
          </a:xfrm>
        </p:spPr>
        <p:txBody>
          <a:bodyPr/>
          <a:lstStyle/>
          <a:p>
            <a:r>
              <a:rPr lang="fr-CA"/>
              <a:t>SC : sous-cutanée; </a:t>
            </a:r>
            <a:r>
              <a:rPr kumimoji="0" lang="fr-CA" sz="9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sym typeface="Calibri"/>
              </a:rPr>
              <a:t>VRZ : vaccin recombinant contre le zona</a:t>
            </a:r>
            <a:endParaRPr lang="fr-CA"/>
          </a:p>
          <a:p>
            <a:r>
              <a:rPr lang="fr-CA"/>
              <a:t>a. Présentées en groupes personnalisés de termes </a:t>
            </a:r>
            <a:r>
              <a:rPr lang="fr-CA" err="1"/>
              <a:t>MedDRA</a:t>
            </a:r>
            <a:r>
              <a:rPr lang="fr-CA"/>
              <a:t>; chaque groupe contient de nombreux termes préférentiels </a:t>
            </a:r>
            <a:r>
              <a:rPr lang="fr-CA" err="1"/>
              <a:t>MedDRA</a:t>
            </a:r>
            <a:r>
              <a:rPr lang="fr-CA"/>
              <a:t>. </a:t>
            </a:r>
          </a:p>
          <a:p>
            <a:r>
              <a:rPr lang="fr-CA"/>
              <a:t>b. Un rapport peut déclarer plus d'une erreur.</a:t>
            </a:r>
          </a:p>
          <a:p>
            <a:pPr marL="114300" indent="-114300">
              <a:buFont typeface="+mj-lt"/>
              <a:buAutoNum type="arabicPeriod"/>
            </a:pPr>
            <a:r>
              <a:rPr lang="fr-CA"/>
              <a:t>Tavares-Da-Silva F, et coll. </a:t>
            </a:r>
            <a:r>
              <a:rPr lang="fr-CA" i="1"/>
              <a:t>Vaccine</a:t>
            </a:r>
            <a:r>
              <a:rPr lang="fr-CA"/>
              <a:t>. 2020;38(18):3489-500.</a:t>
            </a:r>
          </a:p>
        </p:txBody>
      </p:sp>
      <p:sp>
        <p:nvSpPr>
          <p:cNvPr id="8" name="Slide Number Placeholder 7">
            <a:extLst>
              <a:ext uri="{FF2B5EF4-FFF2-40B4-BE49-F238E27FC236}">
                <a16:creationId xmlns:a16="http://schemas.microsoft.com/office/drawing/2014/main" id="{71796508-A2D3-4284-BCFD-62D239159D56}"/>
              </a:ext>
            </a:extLst>
          </p:cNvPr>
          <p:cNvSpPr>
            <a:spLocks noGrp="1"/>
          </p:cNvSpPr>
          <p:nvPr>
            <p:ph type="sldNum" sz="quarter" idx="12"/>
          </p:nvPr>
        </p:nvSpPr>
        <p:spPr/>
        <p:txBody>
          <a:bodyPr/>
          <a:lstStyle/>
          <a:p>
            <a:fld id="{2789393D-23C3-F148-91BA-4F8B005EBEDD}" type="slidenum">
              <a:rPr lang="en-US" smtClean="0"/>
              <a:pPr/>
              <a:t>87</a:t>
            </a:fld>
            <a:endParaRPr lang="en-US"/>
          </a:p>
        </p:txBody>
      </p:sp>
      <p:sp>
        <p:nvSpPr>
          <p:cNvPr id="2" name="TextBox 1">
            <a:extLst>
              <a:ext uri="{FF2B5EF4-FFF2-40B4-BE49-F238E27FC236}">
                <a16:creationId xmlns:a16="http://schemas.microsoft.com/office/drawing/2014/main" id="{D3234A0C-7554-4434-B60C-96DF28861DFA}"/>
              </a:ext>
            </a:extLst>
          </p:cNvPr>
          <p:cNvSpPr txBox="1"/>
          <p:nvPr/>
        </p:nvSpPr>
        <p:spPr>
          <a:xfrm>
            <a:off x="758717" y="1380066"/>
            <a:ext cx="5590889" cy="292100"/>
          </a:xfrm>
          <a:prstGeom prst="rect">
            <a:avLst/>
          </a:prstGeom>
          <a:noFill/>
        </p:spPr>
        <p:txBody>
          <a:bodyPr wrap="none" rtlCol="0" anchor="ctr">
            <a:noAutofit/>
          </a:bodyPr>
          <a:lstStyle/>
          <a:p>
            <a:pPr algn="l"/>
            <a:r>
              <a:rPr lang="en-US" sz="1800">
                <a:solidFill>
                  <a:schemeClr val="accent2"/>
                </a:solidFill>
                <a:latin typeface="Calibri" panose="020F0502020204030204" pitchFamily="34" charset="0"/>
                <a:cs typeface="Calibri" panose="020F0502020204030204" pitchFamily="34" charset="0"/>
              </a:rPr>
              <a:t>Pharmacovigilance du 13 octobre 2017 au 10 février 2019</a:t>
            </a:r>
          </a:p>
        </p:txBody>
      </p:sp>
      <p:sp>
        <p:nvSpPr>
          <p:cNvPr id="9" name="TextBox 8">
            <a:extLst>
              <a:ext uri="{FF2B5EF4-FFF2-40B4-BE49-F238E27FC236}">
                <a16:creationId xmlns:a16="http://schemas.microsoft.com/office/drawing/2014/main" id="{48958053-DC95-46E7-B7FA-0FF22E760672}"/>
              </a:ext>
            </a:extLst>
          </p:cNvPr>
          <p:cNvSpPr txBox="1"/>
          <p:nvPr/>
        </p:nvSpPr>
        <p:spPr>
          <a:xfrm>
            <a:off x="889556" y="2085670"/>
            <a:ext cx="10426144" cy="722955"/>
          </a:xfrm>
          <a:prstGeom prst="rect">
            <a:avLst/>
          </a:prstGeom>
          <a:noFill/>
        </p:spPr>
        <p:txBody>
          <a:bodyPr wrap="square" rtlCol="0" anchor="ctr">
            <a:spAutoFit/>
          </a:bodyPr>
          <a:lstStyle/>
          <a:p>
            <a:pPr algn="ctr">
              <a:lnSpc>
                <a:spcPct val="85000"/>
              </a:lnSpc>
            </a:pPr>
            <a:r>
              <a:rPr lang="fr-CA" b="1">
                <a:latin typeface="Calibri" panose="020F0502020204030204" pitchFamily="34" charset="0"/>
                <a:cs typeface="Calibri" panose="020F0502020204030204" pitchFamily="34" charset="0"/>
              </a:rPr>
              <a:t>Parmi les déclarations spontanées, 3579 (22,9 %) se rapportaient à des erreurs de vaccination après l’administration du </a:t>
            </a:r>
            <a:r>
              <a:rPr lang="fr-CA" b="1" err="1">
                <a:latin typeface="Calibri" panose="020F0502020204030204" pitchFamily="34" charset="0"/>
                <a:cs typeface="Calibri" panose="020F0502020204030204" pitchFamily="34" charset="0"/>
              </a:rPr>
              <a:t>VRZ</a:t>
            </a:r>
            <a:r>
              <a:rPr lang="fr-CA" b="1" baseline="30000" err="1">
                <a:latin typeface="Calibri" panose="020F0502020204030204" pitchFamily="34" charset="0"/>
                <a:cs typeface="Calibri" panose="020F0502020204030204" pitchFamily="34" charset="0"/>
              </a:rPr>
              <a:t>a,b</a:t>
            </a:r>
            <a:r>
              <a:rPr lang="fr-CA" b="1">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94D69758-9E67-46F7-BD02-5F5679F9BA50}"/>
              </a:ext>
            </a:extLst>
          </p:cNvPr>
          <p:cNvSpPr txBox="1"/>
          <p:nvPr/>
        </p:nvSpPr>
        <p:spPr>
          <a:xfrm>
            <a:off x="1178953" y="3125267"/>
            <a:ext cx="1691606" cy="827150"/>
          </a:xfrm>
          <a:prstGeom prst="rect">
            <a:avLst/>
          </a:prstGeom>
          <a:noFill/>
        </p:spPr>
        <p:txBody>
          <a:bodyPr wrap="square" rtlCol="0" anchor="ctr">
            <a:spAutoFit/>
          </a:bodyPr>
          <a:lstStyle/>
          <a:p>
            <a:pPr algn="ctr">
              <a:lnSpc>
                <a:spcPct val="85000"/>
              </a:lnSpc>
            </a:pPr>
            <a:r>
              <a:rPr lang="en-US" sz="3600" b="1">
                <a:solidFill>
                  <a:schemeClr val="accent1">
                    <a:lumMod val="75000"/>
                  </a:schemeClr>
                </a:solidFill>
                <a:latin typeface="Calibri" panose="020F0502020204030204" pitchFamily="34" charset="0"/>
                <a:cs typeface="Calibri" panose="020F0502020204030204" pitchFamily="34" charset="0"/>
              </a:rPr>
              <a:t>29,7 %</a:t>
            </a:r>
            <a:br>
              <a:rPr lang="en-US" b="1">
                <a:solidFill>
                  <a:schemeClr val="accent1">
                    <a:lumMod val="75000"/>
                  </a:schemeClr>
                </a:solidFill>
                <a:latin typeface="Calibri" panose="020F0502020204030204" pitchFamily="34" charset="0"/>
                <a:cs typeface="Calibri" panose="020F0502020204030204" pitchFamily="34" charset="0"/>
              </a:rPr>
            </a:br>
            <a:r>
              <a:rPr lang="en-US" sz="2000">
                <a:solidFill>
                  <a:schemeClr val="accent1">
                    <a:lumMod val="75000"/>
                  </a:schemeClr>
                </a:solidFill>
                <a:latin typeface="Calibri" panose="020F0502020204030204" pitchFamily="34" charset="0"/>
                <a:cs typeface="Calibri" panose="020F0502020204030204" pitchFamily="34" charset="0"/>
              </a:rPr>
              <a:t>(n = 1062)</a:t>
            </a:r>
            <a:endParaRPr lang="en-US">
              <a:solidFill>
                <a:schemeClr val="accent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307D6D-3EFE-4737-A841-51A1F0F624BA}"/>
              </a:ext>
            </a:extLst>
          </p:cNvPr>
          <p:cNvSpPr txBox="1"/>
          <p:nvPr/>
        </p:nvSpPr>
        <p:spPr>
          <a:xfrm>
            <a:off x="1032872" y="3945086"/>
            <a:ext cx="1983768" cy="826445"/>
          </a:xfrm>
          <a:prstGeom prst="rect">
            <a:avLst/>
          </a:prstGeom>
          <a:noFill/>
        </p:spPr>
        <p:txBody>
          <a:bodyPr wrap="square" rtlCol="0" anchor="t">
            <a:spAutoFit/>
          </a:bodyPr>
          <a:lstStyle/>
          <a:p>
            <a:pPr algn="ctr">
              <a:lnSpc>
                <a:spcPct val="85000"/>
              </a:lnSpc>
            </a:pPr>
            <a:r>
              <a:rPr lang="fr-CA" sz="1400">
                <a:latin typeface="Calibri" panose="020F0502020204030204" pitchFamily="34" charset="0"/>
                <a:cs typeface="Calibri" panose="020F0502020204030204" pitchFamily="34" charset="0"/>
              </a:rPr>
              <a:t>Erreur dans </a:t>
            </a:r>
            <a:br>
              <a:rPr lang="fr-CA" sz="1400">
                <a:latin typeface="Calibri" panose="020F0502020204030204" pitchFamily="34" charset="0"/>
                <a:cs typeface="Calibri" panose="020F0502020204030204" pitchFamily="34" charset="0"/>
              </a:rPr>
            </a:br>
            <a:r>
              <a:rPr lang="fr-CA" sz="1400">
                <a:latin typeface="Calibri" panose="020F0502020204030204" pitchFamily="34" charset="0"/>
                <a:cs typeface="Calibri" panose="020F0502020204030204" pitchFamily="34" charset="0"/>
              </a:rPr>
              <a:t>la préparation ou </a:t>
            </a:r>
            <a:br>
              <a:rPr lang="fr-CA" sz="1400">
                <a:latin typeface="Calibri" panose="020F0502020204030204" pitchFamily="34" charset="0"/>
                <a:cs typeface="Calibri" panose="020F0502020204030204" pitchFamily="34" charset="0"/>
              </a:rPr>
            </a:br>
            <a:r>
              <a:rPr lang="fr-CA" sz="1400">
                <a:latin typeface="Calibri" panose="020F0502020204030204" pitchFamily="34" charset="0"/>
                <a:cs typeface="Calibri" panose="020F0502020204030204" pitchFamily="34" charset="0"/>
              </a:rPr>
              <a:t>la reconstitution </a:t>
            </a:r>
            <a:br>
              <a:rPr lang="fr-CA" sz="1400">
                <a:latin typeface="Calibri" panose="020F0502020204030204" pitchFamily="34" charset="0"/>
                <a:cs typeface="Calibri" panose="020F0502020204030204" pitchFamily="34" charset="0"/>
              </a:rPr>
            </a:br>
            <a:r>
              <a:rPr lang="fr-CA" sz="1400">
                <a:latin typeface="Calibri" panose="020F0502020204030204" pitchFamily="34" charset="0"/>
                <a:cs typeface="Calibri" panose="020F0502020204030204" pitchFamily="34" charset="0"/>
              </a:rPr>
              <a:t>du produit</a:t>
            </a:r>
            <a:endParaRPr lang="fr-CA" sz="105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8EEFF0B-6C8D-4747-BEBE-6FEF41F920C6}"/>
              </a:ext>
            </a:extLst>
          </p:cNvPr>
          <p:cNvSpPr txBox="1"/>
          <p:nvPr/>
        </p:nvSpPr>
        <p:spPr>
          <a:xfrm>
            <a:off x="3229530" y="3125267"/>
            <a:ext cx="1691606" cy="827150"/>
          </a:xfrm>
          <a:prstGeom prst="rect">
            <a:avLst/>
          </a:prstGeom>
          <a:noFill/>
        </p:spPr>
        <p:txBody>
          <a:bodyPr wrap="square" rtlCol="0" anchor="ctr">
            <a:spAutoFit/>
          </a:bodyPr>
          <a:lstStyle/>
          <a:p>
            <a:pPr algn="ctr">
              <a:lnSpc>
                <a:spcPct val="85000"/>
              </a:lnSpc>
            </a:pPr>
            <a:r>
              <a:rPr lang="en-US" sz="3600" b="1">
                <a:solidFill>
                  <a:schemeClr val="accent2"/>
                </a:solidFill>
                <a:latin typeface="Calibri" panose="020F0502020204030204" pitchFamily="34" charset="0"/>
                <a:cs typeface="Calibri" panose="020F0502020204030204" pitchFamily="34" charset="0"/>
              </a:rPr>
              <a:t>26,7 %</a:t>
            </a:r>
            <a:br>
              <a:rPr lang="en-US" b="1">
                <a:solidFill>
                  <a:schemeClr val="accent2"/>
                </a:solidFill>
                <a:latin typeface="Calibri" panose="020F0502020204030204" pitchFamily="34" charset="0"/>
                <a:cs typeface="Calibri" panose="020F0502020204030204" pitchFamily="34" charset="0"/>
              </a:rPr>
            </a:br>
            <a:r>
              <a:rPr lang="en-US" sz="2000">
                <a:solidFill>
                  <a:schemeClr val="accent2"/>
                </a:solidFill>
                <a:latin typeface="Calibri" panose="020F0502020204030204" pitchFamily="34" charset="0"/>
                <a:cs typeface="Calibri" panose="020F0502020204030204" pitchFamily="34" charset="0"/>
              </a:rPr>
              <a:t>(n = 956)</a:t>
            </a:r>
            <a:endParaRPr lang="en-US">
              <a:solidFill>
                <a:schemeClr val="accent2"/>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2784782-8338-450F-9751-C60E849B2FF3}"/>
              </a:ext>
            </a:extLst>
          </p:cNvPr>
          <p:cNvSpPr txBox="1"/>
          <p:nvPr/>
        </p:nvSpPr>
        <p:spPr>
          <a:xfrm>
            <a:off x="3083449" y="4036650"/>
            <a:ext cx="1983768" cy="643318"/>
          </a:xfrm>
          <a:prstGeom prst="rect">
            <a:avLst/>
          </a:prstGeom>
          <a:noFill/>
        </p:spPr>
        <p:txBody>
          <a:bodyPr wrap="square" rtlCol="0" anchor="ctr">
            <a:spAutoFit/>
          </a:bodyPr>
          <a:lstStyle/>
          <a:p>
            <a:pPr algn="ctr">
              <a:lnSpc>
                <a:spcPct val="85000"/>
              </a:lnSpc>
            </a:pPr>
            <a:r>
              <a:rPr lang="fr-CA" sz="1400">
                <a:latin typeface="Calibri" panose="020F0502020204030204" pitchFamily="34" charset="0"/>
                <a:cs typeface="Calibri" panose="020F0502020204030204" pitchFamily="34" charset="0"/>
              </a:rPr>
              <a:t>Administration inappropriée ou incomplète</a:t>
            </a:r>
            <a:endParaRPr lang="fr-CA" sz="105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92A4CF4-B769-49E0-B276-5C0F0A48152D}"/>
              </a:ext>
            </a:extLst>
          </p:cNvPr>
          <p:cNvSpPr txBox="1"/>
          <p:nvPr/>
        </p:nvSpPr>
        <p:spPr>
          <a:xfrm>
            <a:off x="5280107" y="3125267"/>
            <a:ext cx="1691606" cy="827150"/>
          </a:xfrm>
          <a:prstGeom prst="rect">
            <a:avLst/>
          </a:prstGeom>
          <a:noFill/>
        </p:spPr>
        <p:txBody>
          <a:bodyPr wrap="square" rtlCol="0" anchor="ctr">
            <a:spAutoFit/>
          </a:bodyPr>
          <a:lstStyle/>
          <a:p>
            <a:pPr algn="ctr">
              <a:lnSpc>
                <a:spcPct val="85000"/>
              </a:lnSpc>
            </a:pPr>
            <a:r>
              <a:rPr lang="en-US" sz="3600" b="1">
                <a:solidFill>
                  <a:schemeClr val="accent3">
                    <a:lumMod val="75000"/>
                  </a:schemeClr>
                </a:solidFill>
                <a:latin typeface="Calibri" panose="020F0502020204030204" pitchFamily="34" charset="0"/>
                <a:cs typeface="Calibri" panose="020F0502020204030204" pitchFamily="34" charset="0"/>
              </a:rPr>
              <a:t>16,4 %</a:t>
            </a:r>
            <a:br>
              <a:rPr lang="en-US" b="1">
                <a:solidFill>
                  <a:schemeClr val="accent3">
                    <a:lumMod val="75000"/>
                  </a:schemeClr>
                </a:solidFill>
                <a:latin typeface="Calibri" panose="020F0502020204030204" pitchFamily="34" charset="0"/>
                <a:cs typeface="Calibri" panose="020F0502020204030204" pitchFamily="34" charset="0"/>
              </a:rPr>
            </a:br>
            <a:r>
              <a:rPr lang="en-US" sz="2000">
                <a:solidFill>
                  <a:schemeClr val="accent3">
                    <a:lumMod val="75000"/>
                  </a:schemeClr>
                </a:solidFill>
                <a:latin typeface="Calibri" panose="020F0502020204030204" pitchFamily="34" charset="0"/>
                <a:cs typeface="Calibri" panose="020F0502020204030204" pitchFamily="34" charset="0"/>
              </a:rPr>
              <a:t>(n = 585)</a:t>
            </a:r>
            <a:endParaRPr lang="en-US">
              <a:solidFill>
                <a:schemeClr val="accent3">
                  <a:lumMod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6857839-347F-4047-8312-91578F3ECB1A}"/>
              </a:ext>
            </a:extLst>
          </p:cNvPr>
          <p:cNvSpPr txBox="1"/>
          <p:nvPr/>
        </p:nvSpPr>
        <p:spPr>
          <a:xfrm>
            <a:off x="5134027" y="3945086"/>
            <a:ext cx="1983768" cy="460191"/>
          </a:xfrm>
          <a:prstGeom prst="rect">
            <a:avLst/>
          </a:prstGeom>
          <a:noFill/>
        </p:spPr>
        <p:txBody>
          <a:bodyPr wrap="square" rtlCol="0" anchor="t">
            <a:spAutoFit/>
          </a:bodyPr>
          <a:lstStyle/>
          <a:p>
            <a:pPr algn="ctr">
              <a:lnSpc>
                <a:spcPct val="85000"/>
              </a:lnSpc>
            </a:pPr>
            <a:r>
              <a:rPr lang="fr-CA" sz="1400">
                <a:latin typeface="Calibri" panose="020F0502020204030204" pitchFamily="34" charset="0"/>
                <a:cs typeface="Calibri" panose="020F0502020204030204" pitchFamily="34" charset="0"/>
              </a:rPr>
              <a:t>Mauvaise voie d’administration</a:t>
            </a:r>
            <a:endParaRPr lang="fr-CA" sz="105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3E4D172-4D28-4047-80DD-5046DBAF2409}"/>
              </a:ext>
            </a:extLst>
          </p:cNvPr>
          <p:cNvSpPr txBox="1"/>
          <p:nvPr/>
        </p:nvSpPr>
        <p:spPr>
          <a:xfrm>
            <a:off x="7330685" y="3125267"/>
            <a:ext cx="1691606" cy="827150"/>
          </a:xfrm>
          <a:prstGeom prst="rect">
            <a:avLst/>
          </a:prstGeom>
          <a:noFill/>
        </p:spPr>
        <p:txBody>
          <a:bodyPr wrap="square" rtlCol="0" anchor="ctr">
            <a:spAutoFit/>
          </a:bodyPr>
          <a:lstStyle/>
          <a:p>
            <a:pPr algn="ctr">
              <a:lnSpc>
                <a:spcPct val="85000"/>
              </a:lnSpc>
            </a:pPr>
            <a:r>
              <a:rPr lang="en-US" sz="3600" b="1">
                <a:solidFill>
                  <a:schemeClr val="accent4">
                    <a:lumMod val="75000"/>
                  </a:schemeClr>
                </a:solidFill>
                <a:latin typeface="Calibri" panose="020F0502020204030204" pitchFamily="34" charset="0"/>
                <a:cs typeface="Calibri" panose="020F0502020204030204" pitchFamily="34" charset="0"/>
              </a:rPr>
              <a:t>12,9 %</a:t>
            </a:r>
            <a:br>
              <a:rPr lang="en-US" b="1">
                <a:solidFill>
                  <a:schemeClr val="accent4">
                    <a:lumMod val="75000"/>
                  </a:schemeClr>
                </a:solidFill>
                <a:latin typeface="Calibri" panose="020F0502020204030204" pitchFamily="34" charset="0"/>
                <a:cs typeface="Calibri" panose="020F0502020204030204" pitchFamily="34" charset="0"/>
              </a:rPr>
            </a:br>
            <a:r>
              <a:rPr lang="en-US" sz="2000">
                <a:solidFill>
                  <a:schemeClr val="accent4">
                    <a:lumMod val="75000"/>
                  </a:schemeClr>
                </a:solidFill>
                <a:latin typeface="Calibri" panose="020F0502020204030204" pitchFamily="34" charset="0"/>
                <a:cs typeface="Calibri" panose="020F0502020204030204" pitchFamily="34" charset="0"/>
              </a:rPr>
              <a:t>(n = 463)</a:t>
            </a:r>
            <a:endParaRPr lang="en-US">
              <a:solidFill>
                <a:schemeClr val="accent4">
                  <a:lumMod val="7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8608632-CCED-4457-9F4D-3F07B0BE66A8}"/>
              </a:ext>
            </a:extLst>
          </p:cNvPr>
          <p:cNvSpPr txBox="1"/>
          <p:nvPr/>
        </p:nvSpPr>
        <p:spPr>
          <a:xfrm>
            <a:off x="7184604" y="3945086"/>
            <a:ext cx="1983768" cy="643318"/>
          </a:xfrm>
          <a:prstGeom prst="rect">
            <a:avLst/>
          </a:prstGeom>
          <a:noFill/>
        </p:spPr>
        <p:txBody>
          <a:bodyPr wrap="square" rtlCol="0" anchor="t">
            <a:spAutoFit/>
          </a:bodyPr>
          <a:lstStyle/>
          <a:p>
            <a:pPr algn="ctr">
              <a:lnSpc>
                <a:spcPct val="85000"/>
              </a:lnSpc>
            </a:pPr>
            <a:r>
              <a:rPr lang="fr-CA" sz="1400">
                <a:latin typeface="Calibri" panose="020F0502020204030204" pitchFamily="34" charset="0"/>
                <a:cs typeface="Calibri" panose="020F0502020204030204" pitchFamily="34" charset="0"/>
              </a:rPr>
              <a:t>Erreur dans l’entreposage</a:t>
            </a:r>
            <a:br>
              <a:rPr lang="fr-CA" sz="1400">
                <a:latin typeface="Calibri" panose="020F0502020204030204" pitchFamily="34" charset="0"/>
                <a:cs typeface="Calibri" panose="020F0502020204030204" pitchFamily="34" charset="0"/>
              </a:rPr>
            </a:br>
            <a:r>
              <a:rPr lang="fr-CA" sz="1400">
                <a:latin typeface="Calibri" panose="020F0502020204030204" pitchFamily="34" charset="0"/>
                <a:cs typeface="Calibri" panose="020F0502020204030204" pitchFamily="34" charset="0"/>
              </a:rPr>
              <a:t>du produit</a:t>
            </a:r>
            <a:endParaRPr lang="fr-CA" sz="105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3C61E9-34D9-45D7-9885-E14C20B7A6AE}"/>
              </a:ext>
            </a:extLst>
          </p:cNvPr>
          <p:cNvSpPr txBox="1"/>
          <p:nvPr/>
        </p:nvSpPr>
        <p:spPr>
          <a:xfrm>
            <a:off x="9381262" y="3125267"/>
            <a:ext cx="1691606" cy="827150"/>
          </a:xfrm>
          <a:prstGeom prst="rect">
            <a:avLst/>
          </a:prstGeom>
          <a:noFill/>
        </p:spPr>
        <p:txBody>
          <a:bodyPr wrap="square" rtlCol="0" anchor="ctr">
            <a:spAutoFit/>
          </a:bodyPr>
          <a:lstStyle/>
          <a:p>
            <a:pPr algn="ctr">
              <a:lnSpc>
                <a:spcPct val="85000"/>
              </a:lnSpc>
            </a:pPr>
            <a:r>
              <a:rPr lang="en-US" sz="3600" b="1">
                <a:solidFill>
                  <a:schemeClr val="accent5">
                    <a:lumMod val="75000"/>
                  </a:schemeClr>
                </a:solidFill>
                <a:latin typeface="Calibri" panose="020F0502020204030204" pitchFamily="34" charset="0"/>
                <a:cs typeface="Calibri" panose="020F0502020204030204" pitchFamily="34" charset="0"/>
              </a:rPr>
              <a:t>14,3 %</a:t>
            </a:r>
            <a:br>
              <a:rPr lang="en-US" b="1">
                <a:solidFill>
                  <a:schemeClr val="accent5">
                    <a:lumMod val="75000"/>
                  </a:schemeClr>
                </a:solidFill>
                <a:latin typeface="Calibri" panose="020F0502020204030204" pitchFamily="34" charset="0"/>
                <a:cs typeface="Calibri" panose="020F0502020204030204" pitchFamily="34" charset="0"/>
              </a:rPr>
            </a:br>
            <a:r>
              <a:rPr lang="en-US" sz="2000">
                <a:solidFill>
                  <a:schemeClr val="accent5">
                    <a:lumMod val="75000"/>
                  </a:schemeClr>
                </a:solidFill>
                <a:latin typeface="Calibri" panose="020F0502020204030204" pitchFamily="34" charset="0"/>
                <a:cs typeface="Calibri" panose="020F0502020204030204" pitchFamily="34" charset="0"/>
              </a:rPr>
              <a:t>(n = 513)</a:t>
            </a:r>
            <a:endParaRPr lang="en-US">
              <a:solidFill>
                <a:schemeClr val="accent5">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CAB8190-A375-4175-BECA-7CB886CEAE1F}"/>
              </a:ext>
            </a:extLst>
          </p:cNvPr>
          <p:cNvSpPr txBox="1"/>
          <p:nvPr/>
        </p:nvSpPr>
        <p:spPr>
          <a:xfrm>
            <a:off x="9235181" y="3945086"/>
            <a:ext cx="1983768" cy="277064"/>
          </a:xfrm>
          <a:prstGeom prst="rect">
            <a:avLst/>
          </a:prstGeom>
          <a:noFill/>
        </p:spPr>
        <p:txBody>
          <a:bodyPr wrap="square" rtlCol="0" anchor="t">
            <a:spAutoFit/>
          </a:bodyPr>
          <a:lstStyle/>
          <a:p>
            <a:pPr algn="ctr">
              <a:lnSpc>
                <a:spcPct val="85000"/>
              </a:lnSpc>
            </a:pPr>
            <a:r>
              <a:rPr lang="en-US" sz="1400">
                <a:latin typeface="Calibri" panose="020F0502020204030204" pitchFamily="34" charset="0"/>
                <a:cs typeface="Calibri" panose="020F0502020204030204" pitchFamily="34" charset="0"/>
              </a:rPr>
              <a:t>Autre erreur</a:t>
            </a:r>
            <a:endParaRPr lang="en-US" sz="1050">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81C544E0-57E3-4B49-95BD-CBAA539F7A72}"/>
              </a:ext>
            </a:extLst>
          </p:cNvPr>
          <p:cNvCxnSpPr/>
          <p:nvPr/>
        </p:nvCxnSpPr>
        <p:spPr>
          <a:xfrm>
            <a:off x="3072409" y="3200400"/>
            <a:ext cx="0" cy="15240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9DE79B-2B78-449D-882A-C1801D6D0403}"/>
              </a:ext>
            </a:extLst>
          </p:cNvPr>
          <p:cNvCxnSpPr/>
          <p:nvPr/>
        </p:nvCxnSpPr>
        <p:spPr>
          <a:xfrm>
            <a:off x="5134027" y="3200400"/>
            <a:ext cx="0" cy="15240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B0655A-6A3A-490F-B044-13E93CC67AEC}"/>
              </a:ext>
            </a:extLst>
          </p:cNvPr>
          <p:cNvCxnSpPr/>
          <p:nvPr/>
        </p:nvCxnSpPr>
        <p:spPr>
          <a:xfrm>
            <a:off x="7121022" y="3200400"/>
            <a:ext cx="0" cy="15240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7705DB-18B4-4726-86CA-CCD5FA6EDCA0}"/>
              </a:ext>
            </a:extLst>
          </p:cNvPr>
          <p:cNvCxnSpPr/>
          <p:nvPr/>
        </p:nvCxnSpPr>
        <p:spPr>
          <a:xfrm>
            <a:off x="9223883" y="3200400"/>
            <a:ext cx="0" cy="15240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5CE2FAC-DABE-498C-A4B2-C00D2A223BC2}"/>
              </a:ext>
            </a:extLst>
          </p:cNvPr>
          <p:cNvSpPr txBox="1"/>
          <p:nvPr/>
        </p:nvSpPr>
        <p:spPr>
          <a:xfrm>
            <a:off x="889556" y="5043519"/>
            <a:ext cx="10426144" cy="868830"/>
          </a:xfrm>
          <a:prstGeom prst="roundRect">
            <a:avLst>
              <a:gd name="adj" fmla="val 50000"/>
            </a:avLst>
          </a:prstGeom>
          <a:solidFill>
            <a:schemeClr val="accent1">
              <a:lumMod val="50000"/>
            </a:schemeClr>
          </a:solidFill>
        </p:spPr>
        <p:txBody>
          <a:bodyPr wrap="square" rtlCol="0" anchor="ctr">
            <a:spAutoFit/>
          </a:bodyPr>
          <a:lstStyle/>
          <a:p>
            <a:pPr algn="ctr">
              <a:lnSpc>
                <a:spcPct val="85000"/>
              </a:lnSpc>
            </a:pPr>
            <a:r>
              <a:rPr lang="fr-CA" sz="2000" b="1">
                <a:solidFill>
                  <a:schemeClr val="bg1"/>
                </a:solidFill>
                <a:latin typeface="Calibri" panose="020F0502020204030204" pitchFamily="34" charset="0"/>
                <a:cs typeface="Calibri" panose="020F0502020204030204" pitchFamily="34" charset="0"/>
              </a:rPr>
              <a:t>Au total, 17,3 % des rapports d’erreur de vaccination étaient associés à des symptômes </a:t>
            </a:r>
            <a:br>
              <a:rPr lang="fr-CA" sz="2000" b="1">
                <a:solidFill>
                  <a:schemeClr val="bg1"/>
                </a:solidFill>
                <a:latin typeface="Calibri" panose="020F0502020204030204" pitchFamily="34" charset="0"/>
                <a:cs typeface="Calibri" panose="020F0502020204030204" pitchFamily="34" charset="0"/>
              </a:rPr>
            </a:br>
            <a:r>
              <a:rPr lang="fr-CA" sz="2000" b="1">
                <a:solidFill>
                  <a:schemeClr val="bg1"/>
                </a:solidFill>
                <a:latin typeface="Calibri" panose="020F0502020204030204" pitchFamily="34" charset="0"/>
                <a:cs typeface="Calibri" panose="020F0502020204030204" pitchFamily="34" charset="0"/>
              </a:rPr>
              <a:t>(principalement des réactions au point d’injection après l’administration par voie SC)</a:t>
            </a:r>
            <a:r>
              <a:rPr lang="en-US" sz="2000" b="1">
                <a:solidFill>
                  <a:schemeClr val="bg1"/>
                </a:solidFill>
                <a:latin typeface="Calibri" panose="020F0502020204030204" pitchFamily="34" charset="0"/>
                <a:cs typeface="Calibri" panose="020F0502020204030204" pitchFamily="34" charset="0"/>
              </a:rPr>
              <a:t>.</a:t>
            </a:r>
          </a:p>
        </p:txBody>
      </p:sp>
      <p:sp>
        <p:nvSpPr>
          <p:cNvPr id="3" name="Rectangle: Rounded Corners 2">
            <a:extLst>
              <a:ext uri="{FF2B5EF4-FFF2-40B4-BE49-F238E27FC236}">
                <a16:creationId xmlns:a16="http://schemas.microsoft.com/office/drawing/2014/main" id="{0B55163D-8275-5E0F-9380-F533A5458826}"/>
              </a:ext>
            </a:extLst>
          </p:cNvPr>
          <p:cNvSpPr/>
          <p:nvPr/>
        </p:nvSpPr>
        <p:spPr>
          <a:xfrm>
            <a:off x="1039859" y="2956560"/>
            <a:ext cx="1983768" cy="1960880"/>
          </a:xfrm>
          <a:prstGeom prst="roundRect">
            <a:avLst>
              <a:gd name="adj" fmla="val 5786"/>
            </a:avLst>
          </a:prstGeom>
          <a:noFill/>
          <a:ln w="381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3853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A34984-9047-4EC8-BA5A-80E173366F84}"/>
              </a:ext>
            </a:extLst>
          </p:cNvPr>
          <p:cNvSpPr>
            <a:spLocks noGrp="1"/>
          </p:cNvSpPr>
          <p:nvPr>
            <p:ph type="title"/>
          </p:nvPr>
        </p:nvSpPr>
        <p:spPr>
          <a:xfrm>
            <a:off x="733829" y="161365"/>
            <a:ext cx="7419571" cy="1046468"/>
          </a:xfrm>
        </p:spPr>
        <p:txBody>
          <a:bodyPr/>
          <a:lstStyle/>
          <a:p>
            <a:pPr>
              <a:lnSpc>
                <a:spcPct val="80000"/>
              </a:lnSpc>
            </a:pPr>
            <a:r>
              <a:rPr lang="fr-CA" sz="3200"/>
              <a:t>De nouvelles données indiquent un risque accru d’évènements cardiovasculaires aigus à la suite d’un cas de zona</a:t>
            </a:r>
          </a:p>
        </p:txBody>
      </p:sp>
      <p:pic>
        <p:nvPicPr>
          <p:cNvPr id="4" name="Image 4">
            <a:extLst>
              <a:ext uri="{FF2B5EF4-FFF2-40B4-BE49-F238E27FC236}">
                <a16:creationId xmlns:a16="http://schemas.microsoft.com/office/drawing/2014/main" id="{B14C25D4-595C-73A5-EC01-B31D929943CD}"/>
              </a:ext>
            </a:extLst>
          </p:cNvPr>
          <p:cNvPicPr>
            <a:picLocks noGrp="1" noChangeAspect="1"/>
          </p:cNvPicPr>
          <p:nvPr>
            <p:ph idx="1"/>
          </p:nvPr>
        </p:nvPicPr>
        <p:blipFill rotWithShape="1">
          <a:blip r:embed="rId2"/>
          <a:srcRect l="10680" t="23185" r="10680" b="22965"/>
          <a:stretch/>
        </p:blipFill>
        <p:spPr>
          <a:xfrm>
            <a:off x="1454215" y="1657277"/>
            <a:ext cx="9406364" cy="3693073"/>
          </a:xfrm>
        </p:spPr>
      </p:pic>
      <p:sp>
        <p:nvSpPr>
          <p:cNvPr id="7" name="Footer Placeholder 6">
            <a:extLst>
              <a:ext uri="{FF2B5EF4-FFF2-40B4-BE49-F238E27FC236}">
                <a16:creationId xmlns:a16="http://schemas.microsoft.com/office/drawing/2014/main" id="{AB0E8FF2-E291-4220-8A06-B2938A133C3E}"/>
              </a:ext>
            </a:extLst>
          </p:cNvPr>
          <p:cNvSpPr>
            <a:spLocks noGrp="1"/>
          </p:cNvSpPr>
          <p:nvPr>
            <p:ph type="ftr" sz="quarter" idx="11"/>
          </p:nvPr>
        </p:nvSpPr>
        <p:spPr>
          <a:xfrm>
            <a:off x="762950" y="5476000"/>
            <a:ext cx="10669118" cy="1046468"/>
          </a:xfrm>
        </p:spPr>
        <p:txBody>
          <a:bodyPr/>
          <a:lstStyle/>
          <a:p>
            <a:r>
              <a:rPr lang="fr-CA"/>
              <a:t>Diagnostic de zona</a:t>
            </a:r>
          </a:p>
          <a:p>
            <a:r>
              <a:rPr lang="fr-CA"/>
              <a:t>Clause de non-responsabilité : Le vaccin recombinant contre le zona (VRZ) n'est pas indiqué pour prévenir les évènements cardiovasculaires après un zona, et il n'existe aucune donnée appuyant ce type de prévention.</a:t>
            </a:r>
          </a:p>
          <a:p>
            <a:r>
              <a:rPr lang="fr-CA"/>
              <a:t>*</a:t>
            </a:r>
            <a:r>
              <a:rPr lang="fr-CA" i="1"/>
              <a:t>p</a:t>
            </a:r>
            <a:r>
              <a:rPr lang="fr-CA"/>
              <a:t> &lt; 0,05; **</a:t>
            </a:r>
            <a:r>
              <a:rPr lang="fr-CA" i="1"/>
              <a:t>p</a:t>
            </a:r>
            <a:r>
              <a:rPr lang="fr-CA"/>
              <a:t> &lt; 0,001.</a:t>
            </a:r>
          </a:p>
          <a:p>
            <a:r>
              <a:rPr lang="fr-CA"/>
              <a:t>ECG : électrocardiogramme; IC : intervalle de confiance; TI : taux d'incidence </a:t>
            </a:r>
          </a:p>
          <a:p>
            <a:r>
              <a:rPr lang="fr-CA"/>
              <a:t>Figure de création indépendante réalisée par GSK à partir des données originales présentées dans l'article de </a:t>
            </a:r>
            <a:r>
              <a:rPr lang="fr-CA" err="1"/>
              <a:t>Minassian</a:t>
            </a:r>
            <a:r>
              <a:rPr lang="fr-CA"/>
              <a:t>, et coll., 2015. Images reproduites d'après </a:t>
            </a:r>
            <a:r>
              <a:rPr lang="fr-CA" err="1"/>
              <a:t>Parviz</a:t>
            </a:r>
            <a:r>
              <a:rPr lang="fr-CA"/>
              <a:t> Y, Shah N</a:t>
            </a:r>
            <a:r>
              <a:rPr lang="fr-CA" i="1"/>
              <a:t>. J Med Cases</a:t>
            </a:r>
            <a:r>
              <a:rPr lang="fr-CA"/>
              <a:t>. 2012;3:358-60, avec la permission d'Elmer </a:t>
            </a:r>
            <a:r>
              <a:rPr lang="fr-CA" err="1"/>
              <a:t>Press</a:t>
            </a:r>
            <a:r>
              <a:rPr lang="fr-CA"/>
              <a:t>.</a:t>
            </a:r>
          </a:p>
          <a:p>
            <a:pPr marL="114300" indent="-114300">
              <a:buFont typeface="+mj-lt"/>
              <a:buAutoNum type="arabicPeriod"/>
            </a:pPr>
            <a:r>
              <a:rPr lang="fr-CA" err="1"/>
              <a:t>Minassian</a:t>
            </a:r>
            <a:r>
              <a:rPr lang="fr-CA"/>
              <a:t> C, et coll. </a:t>
            </a:r>
            <a:r>
              <a:rPr lang="fr-CA" i="1" err="1"/>
              <a:t>PLoS</a:t>
            </a:r>
            <a:r>
              <a:rPr lang="fr-CA" i="1"/>
              <a:t> Med</a:t>
            </a:r>
            <a:r>
              <a:rPr lang="fr-CA"/>
              <a:t>. 2015;12:e1001919; 2. </a:t>
            </a:r>
            <a:r>
              <a:rPr lang="fr-CA" err="1"/>
              <a:t>Parviz</a:t>
            </a:r>
            <a:r>
              <a:rPr lang="fr-CA"/>
              <a:t> Y, Shah N. </a:t>
            </a:r>
            <a:r>
              <a:rPr lang="fr-CA" i="1"/>
              <a:t>J Med Cases</a:t>
            </a:r>
            <a:r>
              <a:rPr lang="fr-CA"/>
              <a:t>. 2012;3:358-60.</a:t>
            </a:r>
          </a:p>
        </p:txBody>
      </p:sp>
      <p:sp>
        <p:nvSpPr>
          <p:cNvPr id="8" name="Slide Number Placeholder 7">
            <a:extLst>
              <a:ext uri="{FF2B5EF4-FFF2-40B4-BE49-F238E27FC236}">
                <a16:creationId xmlns:a16="http://schemas.microsoft.com/office/drawing/2014/main" id="{A350C221-649C-4A26-98C4-93485037E812}"/>
              </a:ext>
            </a:extLst>
          </p:cNvPr>
          <p:cNvSpPr>
            <a:spLocks noGrp="1"/>
          </p:cNvSpPr>
          <p:nvPr>
            <p:ph type="sldNum" sz="quarter" idx="12"/>
          </p:nvPr>
        </p:nvSpPr>
        <p:spPr/>
        <p:txBody>
          <a:bodyPr/>
          <a:lstStyle/>
          <a:p>
            <a:fld id="{2789393D-23C3-F148-91BA-4F8B005EBEDD}" type="slidenum">
              <a:rPr lang="en-US" smtClean="0"/>
              <a:pPr/>
              <a:t>88</a:t>
            </a:fld>
            <a:endParaRPr lang="en-US"/>
          </a:p>
        </p:txBody>
      </p:sp>
    </p:spTree>
    <p:extLst>
      <p:ext uri="{BB962C8B-B14F-4D97-AF65-F5344CB8AC3E}">
        <p14:creationId xmlns:p14="http://schemas.microsoft.com/office/powerpoint/2010/main" val="1212383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37C7A-7C1D-A1CA-ED26-DE1A8352CE47}"/>
              </a:ext>
            </a:extLst>
          </p:cNvPr>
          <p:cNvSpPr>
            <a:spLocks noGrp="1"/>
          </p:cNvSpPr>
          <p:nvPr>
            <p:ph type="title"/>
          </p:nvPr>
        </p:nvSpPr>
        <p:spPr>
          <a:xfrm>
            <a:off x="709507" y="1454539"/>
            <a:ext cx="6096000" cy="2926080"/>
          </a:xfrm>
        </p:spPr>
        <p:txBody>
          <a:bodyPr>
            <a:normAutofit/>
          </a:bodyPr>
          <a:lstStyle/>
          <a:p>
            <a:r>
              <a:rPr lang="fr-FR" sz="6000"/>
              <a:t>PHOTOS SUPPLÉMENTAIRES</a:t>
            </a:r>
          </a:p>
        </p:txBody>
      </p:sp>
      <p:sp>
        <p:nvSpPr>
          <p:cNvPr id="6" name="Text Placeholder 5">
            <a:extLst>
              <a:ext uri="{FF2B5EF4-FFF2-40B4-BE49-F238E27FC236}">
                <a16:creationId xmlns:a16="http://schemas.microsoft.com/office/drawing/2014/main" id="{65297489-FE73-423C-84A8-0067ED3DD2BB}"/>
              </a:ext>
            </a:extLst>
          </p:cNvPr>
          <p:cNvSpPr>
            <a:spLocks noGrp="1"/>
          </p:cNvSpPr>
          <p:nvPr>
            <p:ph type="body" idx="1"/>
          </p:nvPr>
        </p:nvSpPr>
        <p:spPr/>
        <p:txBody>
          <a:bodyPr/>
          <a:lstStyle/>
          <a:p>
            <a:endParaRPr lang="en-US"/>
          </a:p>
        </p:txBody>
      </p:sp>
      <p:sp>
        <p:nvSpPr>
          <p:cNvPr id="7" name="Footer Placeholder 6">
            <a:extLst>
              <a:ext uri="{FF2B5EF4-FFF2-40B4-BE49-F238E27FC236}">
                <a16:creationId xmlns:a16="http://schemas.microsoft.com/office/drawing/2014/main" id="{73F307EE-1135-4D75-8001-C44F5B007640}"/>
              </a:ext>
            </a:extLst>
          </p:cNvPr>
          <p:cNvSpPr>
            <a:spLocks noGrp="1"/>
          </p:cNvSpPr>
          <p:nvPr>
            <p:ph type="ftr" sz="quarter" idx="3"/>
          </p:nvPr>
        </p:nvSpPr>
        <p:spPr/>
        <p:txBody>
          <a:bodyPr/>
          <a:lstStyle/>
          <a:p>
            <a:endParaRPr lang="en-US"/>
          </a:p>
        </p:txBody>
      </p:sp>
      <p:sp>
        <p:nvSpPr>
          <p:cNvPr id="8" name="Slide Number Placeholder 7">
            <a:extLst>
              <a:ext uri="{FF2B5EF4-FFF2-40B4-BE49-F238E27FC236}">
                <a16:creationId xmlns:a16="http://schemas.microsoft.com/office/drawing/2014/main" id="{7EEE1342-29E1-4681-86F5-45B35A9A3CA9}"/>
              </a:ext>
            </a:extLst>
          </p:cNvPr>
          <p:cNvSpPr>
            <a:spLocks noGrp="1"/>
          </p:cNvSpPr>
          <p:nvPr>
            <p:ph type="sldNum" sz="quarter" idx="4"/>
          </p:nvPr>
        </p:nvSpPr>
        <p:spPr/>
        <p:txBody>
          <a:bodyPr/>
          <a:lstStyle/>
          <a:p>
            <a:fld id="{2789393D-23C3-F148-91BA-4F8B005EBEDD}" type="slidenum">
              <a:rPr lang="en-US" smtClean="0"/>
              <a:pPr/>
              <a:t>89</a:t>
            </a:fld>
            <a:endParaRPr lang="en-US"/>
          </a:p>
        </p:txBody>
      </p:sp>
    </p:spTree>
    <p:extLst>
      <p:ext uri="{BB962C8B-B14F-4D97-AF65-F5344CB8AC3E}">
        <p14:creationId xmlns:p14="http://schemas.microsoft.com/office/powerpoint/2010/main" val="37963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72B1C-B481-E71F-D8DF-37CB29E8DC1D}"/>
              </a:ext>
            </a:extLst>
          </p:cNvPr>
          <p:cNvSpPr>
            <a:spLocks noGrp="1"/>
          </p:cNvSpPr>
          <p:nvPr>
            <p:ph type="title"/>
          </p:nvPr>
        </p:nvSpPr>
        <p:spPr>
          <a:xfrm>
            <a:off x="733829" y="161365"/>
            <a:ext cx="10485120" cy="1046468"/>
          </a:xfrm>
        </p:spPr>
        <p:txBody>
          <a:bodyPr>
            <a:noAutofit/>
          </a:bodyPr>
          <a:lstStyle/>
          <a:p>
            <a:r>
              <a:rPr lang="fr-FR"/>
              <a:t>Brise-glace</a:t>
            </a:r>
          </a:p>
        </p:txBody>
      </p:sp>
      <p:sp>
        <p:nvSpPr>
          <p:cNvPr id="3" name="Espace réservé du texte 2">
            <a:extLst>
              <a:ext uri="{FF2B5EF4-FFF2-40B4-BE49-F238E27FC236}">
                <a16:creationId xmlns:a16="http://schemas.microsoft.com/office/drawing/2014/main" id="{8AB14260-BF79-5C6F-8670-B52D584F0F88}"/>
              </a:ext>
            </a:extLst>
          </p:cNvPr>
          <p:cNvSpPr>
            <a:spLocks noGrp="1"/>
          </p:cNvSpPr>
          <p:nvPr>
            <p:ph idx="1"/>
          </p:nvPr>
        </p:nvSpPr>
        <p:spPr>
          <a:xfrm>
            <a:off x="749705" y="1567507"/>
            <a:ext cx="10682363" cy="4332318"/>
          </a:xfrm>
        </p:spPr>
        <p:txBody>
          <a:bodyPr vert="horz" lIns="91440" tIns="45720" rIns="91440" bIns="45720" rtlCol="0" anchor="t">
            <a:normAutofit/>
          </a:bodyPr>
          <a:lstStyle/>
          <a:p>
            <a:pPr marL="0" indent="0">
              <a:spcAft>
                <a:spcPts val="3000"/>
              </a:spcAft>
              <a:buNone/>
            </a:pPr>
            <a:r>
              <a:rPr lang="fr-FR" b="1"/>
              <a:t>Quelle personnalité connue, parmi les suivantes, a subi des complications du zona en 2022?</a:t>
            </a:r>
          </a:p>
          <a:p>
            <a:pPr marL="514350" indent="-514350">
              <a:spcAft>
                <a:spcPts val="3000"/>
              </a:spcAft>
              <a:buFont typeface="+mj-lt"/>
              <a:buAutoNum type="alphaUcPeriod"/>
            </a:pPr>
            <a:r>
              <a:rPr lang="fr-FR"/>
              <a:t>Sophie Grégoire</a:t>
            </a:r>
          </a:p>
          <a:p>
            <a:pPr marL="514350" indent="-514350">
              <a:spcAft>
                <a:spcPts val="3000"/>
              </a:spcAft>
              <a:buFont typeface="+mj-lt"/>
              <a:buAutoNum type="alphaUcPeriod"/>
            </a:pPr>
            <a:r>
              <a:rPr lang="fr-FR"/>
              <a:t>Bryan Adams</a:t>
            </a:r>
          </a:p>
          <a:p>
            <a:pPr marL="514350" indent="-514350">
              <a:spcAft>
                <a:spcPts val="3000"/>
              </a:spcAft>
              <a:buFont typeface="+mj-lt"/>
              <a:buAutoNum type="alphaUcPeriod"/>
            </a:pPr>
            <a:r>
              <a:rPr lang="fr-FR"/>
              <a:t>Patrick Bruel</a:t>
            </a:r>
          </a:p>
          <a:p>
            <a:pPr marL="514350" indent="-514350">
              <a:spcAft>
                <a:spcPts val="3000"/>
              </a:spcAft>
              <a:buFont typeface="+mj-lt"/>
              <a:buAutoNum type="alphaUcPeriod"/>
            </a:pPr>
            <a:r>
              <a:rPr lang="fr-FR"/>
              <a:t>Justin Bieber</a:t>
            </a:r>
            <a:endParaRPr lang="en-US"/>
          </a:p>
        </p:txBody>
      </p:sp>
      <p:sp>
        <p:nvSpPr>
          <p:cNvPr id="6" name="Footer Placeholder 5">
            <a:extLst>
              <a:ext uri="{FF2B5EF4-FFF2-40B4-BE49-F238E27FC236}">
                <a16:creationId xmlns:a16="http://schemas.microsoft.com/office/drawing/2014/main" id="{C3FAFF09-8F02-4FE5-914F-D68B507B5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17F23-7C01-4866-BDCE-6445A1870D64}"/>
              </a:ext>
            </a:extLst>
          </p:cNvPr>
          <p:cNvSpPr>
            <a:spLocks noGrp="1"/>
          </p:cNvSpPr>
          <p:nvPr>
            <p:ph type="sldNum" sz="quarter" idx="12"/>
          </p:nvPr>
        </p:nvSpPr>
        <p:spPr/>
        <p:txBody>
          <a:bodyPr/>
          <a:lstStyle/>
          <a:p>
            <a:fld id="{2789393D-23C3-F148-91BA-4F8B005EBEDD}" type="slidenum">
              <a:rPr lang="en-US" smtClean="0"/>
              <a:pPr/>
              <a:t>9</a:t>
            </a:fld>
            <a:endParaRPr lang="en-US"/>
          </a:p>
        </p:txBody>
      </p:sp>
    </p:spTree>
    <p:extLst>
      <p:ext uri="{BB962C8B-B14F-4D97-AF65-F5344CB8AC3E}">
        <p14:creationId xmlns:p14="http://schemas.microsoft.com/office/powerpoint/2010/main" val="3895059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50267858-D5B3-5607-9705-260E1A2B92A8}"/>
              </a:ext>
            </a:extLst>
          </p:cNvPr>
          <p:cNvSpPr>
            <a:spLocks noGrp="1" noChangeArrowheads="1"/>
          </p:cNvSpPr>
          <p:nvPr>
            <p:ph type="title"/>
          </p:nvPr>
        </p:nvSpPr>
        <p:spPr>
          <a:xfrm>
            <a:off x="733829" y="161365"/>
            <a:ext cx="10485120" cy="1046468"/>
          </a:xfrm>
        </p:spPr>
        <p:txBody>
          <a:bodyPr/>
          <a:lstStyle/>
          <a:p>
            <a:r>
              <a:rPr lang="fr-CA"/>
              <a:t>Même chez les gens en santé!</a:t>
            </a:r>
          </a:p>
        </p:txBody>
      </p:sp>
      <p:pic>
        <p:nvPicPr>
          <p:cNvPr id="55298" name="Picture 4" descr="juillet 2009 019">
            <a:extLst>
              <a:ext uri="{FF2B5EF4-FFF2-40B4-BE49-F238E27FC236}">
                <a16:creationId xmlns:a16="http://schemas.microsoft.com/office/drawing/2014/main" id="{A115C05A-0CC7-0857-E2DA-766F09DBEA7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2927385" y="1588611"/>
            <a:ext cx="6337230" cy="4752922"/>
          </a:xfrm>
        </p:spPr>
      </p:pic>
      <p:sp>
        <p:nvSpPr>
          <p:cNvPr id="5" name="Slide Number Placeholder 4">
            <a:extLst>
              <a:ext uri="{FF2B5EF4-FFF2-40B4-BE49-F238E27FC236}">
                <a16:creationId xmlns:a16="http://schemas.microsoft.com/office/drawing/2014/main" id="{09F98FEA-EAD8-424B-84BF-9BA232D8CC62}"/>
              </a:ext>
            </a:extLst>
          </p:cNvPr>
          <p:cNvSpPr>
            <a:spLocks noGrp="1"/>
          </p:cNvSpPr>
          <p:nvPr>
            <p:ph type="sldNum" sz="quarter" idx="12"/>
          </p:nvPr>
        </p:nvSpPr>
        <p:spPr/>
        <p:txBody>
          <a:bodyPr/>
          <a:lstStyle/>
          <a:p>
            <a:fld id="{2789393D-23C3-F148-91BA-4F8B005EBEDD}" type="slidenum">
              <a:rPr lang="en-US" smtClean="0"/>
              <a:pPr/>
              <a:t>90</a:t>
            </a:fld>
            <a:endParaRPr lang="en-US"/>
          </a:p>
        </p:txBody>
      </p:sp>
      <p:sp>
        <p:nvSpPr>
          <p:cNvPr id="6" name="TextBox 5">
            <a:extLst>
              <a:ext uri="{FF2B5EF4-FFF2-40B4-BE49-F238E27FC236}">
                <a16:creationId xmlns:a16="http://schemas.microsoft.com/office/drawing/2014/main" id="{BF73DEB8-5515-5EDA-DF32-0E1F7761009E}"/>
              </a:ext>
            </a:extLst>
          </p:cNvPr>
          <p:cNvSpPr txBox="1"/>
          <p:nvPr/>
        </p:nvSpPr>
        <p:spPr>
          <a:xfrm>
            <a:off x="733829" y="6226117"/>
            <a:ext cx="60960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2"/>
                </a:solidFill>
                <a:latin typeface="Calibri" panose="020F0502020204030204" pitchFamily="34" charset="0"/>
              </a:rPr>
              <a:t>*</a:t>
            </a:r>
            <a:r>
              <a:rPr lang="fr-CA" sz="900">
                <a:solidFill>
                  <a:schemeClr val="tx2"/>
                </a:solidFill>
                <a:latin typeface="Calibri" panose="020F0502020204030204" pitchFamily="34" charset="0"/>
              </a:rPr>
              <a:t>Photo fournie par le D</a:t>
            </a:r>
            <a:r>
              <a:rPr lang="fr-CA" sz="900" baseline="30000">
                <a:solidFill>
                  <a:schemeClr val="tx2"/>
                </a:solidFill>
                <a:latin typeface="Calibri" panose="020F0502020204030204" pitchFamily="34" charset="0"/>
              </a:rPr>
              <a:t>r</a:t>
            </a:r>
            <a:r>
              <a:rPr lang="fr-CA" sz="900">
                <a:solidFill>
                  <a:schemeClr val="tx2"/>
                </a:solidFill>
                <a:latin typeface="Calibri" panose="020F0502020204030204" pitchFamily="34" charset="0"/>
              </a:rPr>
              <a:t> Steben.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701" name="Rectangle 5">
            <a:extLst>
              <a:ext uri="{FF2B5EF4-FFF2-40B4-BE49-F238E27FC236}">
                <a16:creationId xmlns:a16="http://schemas.microsoft.com/office/drawing/2014/main" id="{CB7A6165-4ACB-92BD-D2C8-6104309D9CF1}"/>
              </a:ext>
            </a:extLst>
          </p:cNvPr>
          <p:cNvSpPr>
            <a:spLocks noGrp="1" noChangeArrowheads="1"/>
          </p:cNvSpPr>
          <p:nvPr>
            <p:ph type="title"/>
          </p:nvPr>
        </p:nvSpPr>
        <p:spPr>
          <a:xfrm>
            <a:off x="733829" y="161365"/>
            <a:ext cx="10485120" cy="1046468"/>
          </a:xfrm>
        </p:spPr>
        <p:txBody>
          <a:bodyPr/>
          <a:lstStyle/>
          <a:p>
            <a:r>
              <a:rPr lang="en-CA"/>
              <a:t>Clinique imprévisible</a:t>
            </a:r>
            <a:endParaRPr lang="fr-FR"/>
          </a:p>
        </p:txBody>
      </p:sp>
      <p:pic>
        <p:nvPicPr>
          <p:cNvPr id="57347" name="Picture 4" descr="P7220017">
            <a:extLst>
              <a:ext uri="{FF2B5EF4-FFF2-40B4-BE49-F238E27FC236}">
                <a16:creationId xmlns:a16="http://schemas.microsoft.com/office/drawing/2014/main" id="{6BC8600A-5BC4-3BDE-C582-FE3627CDF760}"/>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6293431" y="1905000"/>
            <a:ext cx="5022269" cy="3764713"/>
          </a:xfrm>
        </p:spPr>
      </p:pic>
      <p:pic>
        <p:nvPicPr>
          <p:cNvPr id="57348" name="Picture 7" descr="P7150007">
            <a:extLst>
              <a:ext uri="{FF2B5EF4-FFF2-40B4-BE49-F238E27FC236}">
                <a16:creationId xmlns:a16="http://schemas.microsoft.com/office/drawing/2014/main" id="{D57C9A96-D549-9171-DE46-F78D4C7E1522}"/>
              </a:ext>
            </a:extLst>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862014" y="1905000"/>
            <a:ext cx="5018988" cy="3764714"/>
          </a:xfrm>
        </p:spPr>
      </p:pic>
      <p:sp>
        <p:nvSpPr>
          <p:cNvPr id="2" name="ZoneTexte 1">
            <a:extLst>
              <a:ext uri="{FF2B5EF4-FFF2-40B4-BE49-F238E27FC236}">
                <a16:creationId xmlns:a16="http://schemas.microsoft.com/office/drawing/2014/main" id="{0EDD433B-5A8A-B40C-2267-780D3FB19879}"/>
              </a:ext>
            </a:extLst>
          </p:cNvPr>
          <p:cNvSpPr txBox="1"/>
          <p:nvPr/>
        </p:nvSpPr>
        <p:spPr>
          <a:xfrm>
            <a:off x="1919094" y="5738934"/>
            <a:ext cx="2767681" cy="461665"/>
          </a:xfrm>
          <a:prstGeom prst="rect">
            <a:avLst/>
          </a:prstGeom>
          <a:noFill/>
        </p:spPr>
        <p:txBody>
          <a:bodyPr wrap="none" rtlCol="0">
            <a:spAutoFit/>
          </a:bodyPr>
          <a:lstStyle/>
          <a:p>
            <a:pPr algn="ctr"/>
            <a:r>
              <a:rPr lang="fr-FR" b="1">
                <a:latin typeface="Calibri" panose="020F0502020204030204" pitchFamily="34" charset="0"/>
              </a:rPr>
              <a:t>Présentation initiale</a:t>
            </a:r>
          </a:p>
        </p:txBody>
      </p:sp>
      <p:sp>
        <p:nvSpPr>
          <p:cNvPr id="3" name="ZoneTexte 2">
            <a:extLst>
              <a:ext uri="{FF2B5EF4-FFF2-40B4-BE49-F238E27FC236}">
                <a16:creationId xmlns:a16="http://schemas.microsoft.com/office/drawing/2014/main" id="{A4600014-F2D3-7C8B-20DF-EC53601995AF}"/>
              </a:ext>
            </a:extLst>
          </p:cNvPr>
          <p:cNvSpPr txBox="1"/>
          <p:nvPr/>
        </p:nvSpPr>
        <p:spPr>
          <a:xfrm>
            <a:off x="7895135" y="5738934"/>
            <a:ext cx="1817292" cy="461665"/>
          </a:xfrm>
          <a:prstGeom prst="rect">
            <a:avLst/>
          </a:prstGeom>
          <a:noFill/>
        </p:spPr>
        <p:txBody>
          <a:bodyPr wrap="none" rtlCol="0">
            <a:spAutoFit/>
          </a:bodyPr>
          <a:lstStyle/>
          <a:p>
            <a:pPr algn="ctr"/>
            <a:r>
              <a:rPr lang="fr-FR" b="1">
                <a:latin typeface="Calibri" panose="020F0502020204030204" pitchFamily="34" charset="0"/>
              </a:rPr>
              <a:t>3 jours après</a:t>
            </a:r>
          </a:p>
        </p:txBody>
      </p:sp>
      <p:sp>
        <p:nvSpPr>
          <p:cNvPr id="7" name="Slide Number Placeholder 6">
            <a:extLst>
              <a:ext uri="{FF2B5EF4-FFF2-40B4-BE49-F238E27FC236}">
                <a16:creationId xmlns:a16="http://schemas.microsoft.com/office/drawing/2014/main" id="{85A5DE94-C46C-44AF-9675-F78B1CF985E3}"/>
              </a:ext>
            </a:extLst>
          </p:cNvPr>
          <p:cNvSpPr>
            <a:spLocks noGrp="1"/>
          </p:cNvSpPr>
          <p:nvPr>
            <p:ph type="sldNum" sz="quarter" idx="12"/>
          </p:nvPr>
        </p:nvSpPr>
        <p:spPr/>
        <p:txBody>
          <a:bodyPr/>
          <a:lstStyle/>
          <a:p>
            <a:fld id="{2789393D-23C3-F148-91BA-4F8B005EBEDD}" type="slidenum">
              <a:rPr lang="en-US" smtClean="0"/>
              <a:pPr/>
              <a:t>91</a:t>
            </a:fld>
            <a:endParaRPr lang="en-US"/>
          </a:p>
        </p:txBody>
      </p:sp>
      <p:sp>
        <p:nvSpPr>
          <p:cNvPr id="4" name="TextBox 3">
            <a:extLst>
              <a:ext uri="{FF2B5EF4-FFF2-40B4-BE49-F238E27FC236}">
                <a16:creationId xmlns:a16="http://schemas.microsoft.com/office/drawing/2014/main" id="{F4F992B2-48BE-02A1-7B83-0B7F5F8033B1}"/>
              </a:ext>
            </a:extLst>
          </p:cNvPr>
          <p:cNvSpPr txBox="1"/>
          <p:nvPr/>
        </p:nvSpPr>
        <p:spPr>
          <a:xfrm>
            <a:off x="733829" y="6226117"/>
            <a:ext cx="60960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2"/>
                </a:solidFill>
                <a:latin typeface="Calibri" panose="020F0502020204030204" pitchFamily="34" charset="0"/>
              </a:rPr>
              <a:t>*</a:t>
            </a:r>
            <a:r>
              <a:rPr lang="fr-CA" sz="900">
                <a:solidFill>
                  <a:schemeClr val="tx2"/>
                </a:solidFill>
                <a:latin typeface="Calibri" panose="020F0502020204030204" pitchFamily="34" charset="0"/>
              </a:rPr>
              <a:t>Photos fournies par le D</a:t>
            </a:r>
            <a:r>
              <a:rPr lang="fr-CA" sz="900" baseline="30000">
                <a:solidFill>
                  <a:schemeClr val="tx2"/>
                </a:solidFill>
                <a:latin typeface="Calibri" panose="020F0502020204030204" pitchFamily="34" charset="0"/>
              </a:rPr>
              <a:t>r</a:t>
            </a:r>
            <a:r>
              <a:rPr lang="fr-CA" sz="900">
                <a:solidFill>
                  <a:schemeClr val="tx2"/>
                </a:solidFill>
                <a:latin typeface="Calibri" panose="020F0502020204030204" pitchFamily="34" charset="0"/>
              </a:rPr>
              <a:t> Steben.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5" name="Rectangle 5">
            <a:extLst>
              <a:ext uri="{FF2B5EF4-FFF2-40B4-BE49-F238E27FC236}">
                <a16:creationId xmlns:a16="http://schemas.microsoft.com/office/drawing/2014/main" id="{7A64F661-DE66-E05A-67D8-E7ACF1E362AF}"/>
              </a:ext>
            </a:extLst>
          </p:cNvPr>
          <p:cNvSpPr>
            <a:spLocks noGrp="1" noChangeArrowheads="1"/>
          </p:cNvSpPr>
          <p:nvPr>
            <p:ph type="title"/>
          </p:nvPr>
        </p:nvSpPr>
        <p:spPr>
          <a:xfrm>
            <a:off x="733829" y="161365"/>
            <a:ext cx="10485120" cy="1046468"/>
          </a:xfrm>
        </p:spPr>
        <p:txBody>
          <a:bodyPr>
            <a:noAutofit/>
          </a:bodyPr>
          <a:lstStyle/>
          <a:p>
            <a:r>
              <a:rPr lang="fr-CA"/>
              <a:t>Cicatrices = rappel douloureux </a:t>
            </a:r>
            <a:br>
              <a:rPr lang="fr-CA"/>
            </a:br>
            <a:r>
              <a:rPr lang="fr-CA"/>
              <a:t>et inesthétique!</a:t>
            </a:r>
          </a:p>
        </p:txBody>
      </p:sp>
      <p:pic>
        <p:nvPicPr>
          <p:cNvPr id="72706" name="Picture 7" descr="zona zostrix post cicatrice">
            <a:extLst>
              <a:ext uri="{FF2B5EF4-FFF2-40B4-BE49-F238E27FC236}">
                <a16:creationId xmlns:a16="http://schemas.microsoft.com/office/drawing/2014/main" id="{EA0FB207-90C2-F362-CDCE-FD2C6E745796}"/>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6293008" y="1905001"/>
            <a:ext cx="5022692" cy="3767666"/>
          </a:xfrm>
        </p:spPr>
      </p:pic>
      <p:sp>
        <p:nvSpPr>
          <p:cNvPr id="5" name="Slide Number Placeholder 4">
            <a:extLst>
              <a:ext uri="{FF2B5EF4-FFF2-40B4-BE49-F238E27FC236}">
                <a16:creationId xmlns:a16="http://schemas.microsoft.com/office/drawing/2014/main" id="{6AF50C17-641A-4B9E-A6DF-01626CD4295B}"/>
              </a:ext>
            </a:extLst>
          </p:cNvPr>
          <p:cNvSpPr>
            <a:spLocks noGrp="1"/>
          </p:cNvSpPr>
          <p:nvPr>
            <p:ph type="sldNum" sz="quarter" idx="12"/>
          </p:nvPr>
        </p:nvSpPr>
        <p:spPr/>
        <p:txBody>
          <a:bodyPr/>
          <a:lstStyle/>
          <a:p>
            <a:fld id="{2789393D-23C3-F148-91BA-4F8B005EBEDD}" type="slidenum">
              <a:rPr lang="en-US" smtClean="0"/>
              <a:pPr/>
              <a:t>92</a:t>
            </a:fld>
            <a:endParaRPr lang="en-US"/>
          </a:p>
        </p:txBody>
      </p:sp>
      <p:pic>
        <p:nvPicPr>
          <p:cNvPr id="9" name="Picture 4" descr="croutes proches">
            <a:extLst>
              <a:ext uri="{FF2B5EF4-FFF2-40B4-BE49-F238E27FC236}">
                <a16:creationId xmlns:a16="http://schemas.microsoft.com/office/drawing/2014/main" id="{5460A7A4-F3CA-43A9-8BC6-888B6F79F0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862013" y="1905000"/>
            <a:ext cx="5013895" cy="3767666"/>
          </a:xfrm>
          <a:prstGeom prst="rect">
            <a:avLst/>
          </a:prstGeom>
        </p:spPr>
      </p:pic>
      <p:sp>
        <p:nvSpPr>
          <p:cNvPr id="2" name="TextBox 1">
            <a:extLst>
              <a:ext uri="{FF2B5EF4-FFF2-40B4-BE49-F238E27FC236}">
                <a16:creationId xmlns:a16="http://schemas.microsoft.com/office/drawing/2014/main" id="{F1EDCEB2-C9C9-714A-8379-DD9CE051D3A2}"/>
              </a:ext>
            </a:extLst>
          </p:cNvPr>
          <p:cNvSpPr txBox="1"/>
          <p:nvPr/>
        </p:nvSpPr>
        <p:spPr>
          <a:xfrm>
            <a:off x="733829" y="6226117"/>
            <a:ext cx="60960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a:solidFill>
                  <a:schemeClr val="tx2"/>
                </a:solidFill>
                <a:latin typeface="Calibri" panose="020F0502020204030204" pitchFamily="34" charset="0"/>
              </a:rPr>
              <a:t>*</a:t>
            </a:r>
            <a:r>
              <a:rPr lang="fr-CA" sz="900">
                <a:solidFill>
                  <a:schemeClr val="tx2"/>
                </a:solidFill>
                <a:latin typeface="Calibri" panose="020F0502020204030204" pitchFamily="34" charset="0"/>
              </a:rPr>
              <a:t>Photos fournies par le D</a:t>
            </a:r>
            <a:r>
              <a:rPr lang="fr-CA" sz="900" baseline="30000">
                <a:solidFill>
                  <a:schemeClr val="tx2"/>
                </a:solidFill>
                <a:latin typeface="Calibri" panose="020F0502020204030204" pitchFamily="34" charset="0"/>
              </a:rPr>
              <a:t>r</a:t>
            </a:r>
            <a:r>
              <a:rPr lang="fr-CA" sz="900">
                <a:solidFill>
                  <a:schemeClr val="tx2"/>
                </a:solidFill>
                <a:latin typeface="Calibri" panose="020F0502020204030204" pitchFamily="34" charset="0"/>
              </a:rPr>
              <a:t> Steben.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5"/>
</p:tagLst>
</file>

<file path=ppt/tags/tag1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8"/>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5"/>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6"/>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21"/>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1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7"/>
</p:tagLst>
</file>

<file path=ppt/tags/tag41.xml><?xml version="1.0" encoding="utf-8"?>
<p:tagLst xmlns:a="http://schemas.openxmlformats.org/drawingml/2006/main" xmlns:r="http://schemas.openxmlformats.org/officeDocument/2006/relationships" xmlns:p="http://schemas.openxmlformats.org/presentationml/2006/main">
  <p:tag name="NUM" val="18"/>
</p:tagLst>
</file>

<file path=ppt/tags/tag42.xml><?xml version="1.0" encoding="utf-8"?>
<p:tagLst xmlns:a="http://schemas.openxmlformats.org/drawingml/2006/main" xmlns:r="http://schemas.openxmlformats.org/officeDocument/2006/relationships" xmlns:p="http://schemas.openxmlformats.org/presentationml/2006/main">
  <p:tag name="NUM" val="22"/>
</p:tagLst>
</file>

<file path=ppt/tags/tag43.xml><?xml version="1.0" encoding="utf-8"?>
<p:tagLst xmlns:a="http://schemas.openxmlformats.org/drawingml/2006/main" xmlns:r="http://schemas.openxmlformats.org/officeDocument/2006/relationships" xmlns:p="http://schemas.openxmlformats.org/presentationml/2006/main">
  <p:tag name="NUM" val="21"/>
</p:tagLst>
</file>

<file path=ppt/tags/tag44.xml><?xml version="1.0" encoding="utf-8"?>
<p:tagLst xmlns:a="http://schemas.openxmlformats.org/drawingml/2006/main" xmlns:r="http://schemas.openxmlformats.org/officeDocument/2006/relationships" xmlns:p="http://schemas.openxmlformats.org/presentationml/2006/main">
  <p:tag name="NUM" val="22"/>
</p:tagLst>
</file>

<file path=ppt/tags/tag45.xml><?xml version="1.0" encoding="utf-8"?>
<p:tagLst xmlns:a="http://schemas.openxmlformats.org/drawingml/2006/main" xmlns:r="http://schemas.openxmlformats.org/officeDocument/2006/relationships" xmlns:p="http://schemas.openxmlformats.org/presentationml/2006/main">
  <p:tag name="NUM" val="27"/>
</p:tagLst>
</file>

<file path=ppt/tags/tag46.xml><?xml version="1.0" encoding="utf-8"?>
<p:tagLst xmlns:a="http://schemas.openxmlformats.org/drawingml/2006/main" xmlns:r="http://schemas.openxmlformats.org/officeDocument/2006/relationships" xmlns:p="http://schemas.openxmlformats.org/presentationml/2006/main">
  <p:tag name="NUM" val="27"/>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14"/>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1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NUM" val="10"/>
</p:tagLst>
</file>

<file path=ppt/tags/tag84.xml><?xml version="1.0" encoding="utf-8"?>
<p:tagLst xmlns:a="http://schemas.openxmlformats.org/drawingml/2006/main" xmlns:r="http://schemas.openxmlformats.org/officeDocument/2006/relationships" xmlns:p="http://schemas.openxmlformats.org/presentationml/2006/main">
  <p:tag name="NUM" val="11"/>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21"/>
</p:tagLst>
</file>

<file path=ppt/tags/tag88.xml><?xml version="1.0" encoding="utf-8"?>
<p:tagLst xmlns:a="http://schemas.openxmlformats.org/drawingml/2006/main" xmlns:r="http://schemas.openxmlformats.org/officeDocument/2006/relationships" xmlns:p="http://schemas.openxmlformats.org/presentationml/2006/main">
  <p:tag name="NUM" val="20"/>
</p:tagLst>
</file>

<file path=ppt/tags/tag89.xml><?xml version="1.0" encoding="utf-8"?>
<p:tagLst xmlns:a="http://schemas.openxmlformats.org/drawingml/2006/main" xmlns:r="http://schemas.openxmlformats.org/officeDocument/2006/relationships" xmlns:p="http://schemas.openxmlformats.org/presentationml/2006/main">
  <p:tag name="NUM" val="19"/>
</p:tagLst>
</file>

<file path=ppt/tags/tag9.xml><?xml version="1.0" encoding="utf-8"?>
<p:tagLst xmlns:a="http://schemas.openxmlformats.org/drawingml/2006/main" xmlns:r="http://schemas.openxmlformats.org/officeDocument/2006/relationships" xmlns:p="http://schemas.openxmlformats.org/presentationml/2006/main">
  <p:tag name="NUM" val="14"/>
</p:tagLst>
</file>

<file path=ppt/tags/tag90.xml><?xml version="1.0" encoding="utf-8"?>
<p:tagLst xmlns:a="http://schemas.openxmlformats.org/drawingml/2006/main" xmlns:r="http://schemas.openxmlformats.org/officeDocument/2006/relationships" xmlns:p="http://schemas.openxmlformats.org/presentationml/2006/main">
  <p:tag name="NUM" val="27"/>
</p:tagLst>
</file>

<file path=ppt/tags/tag91.xml><?xml version="1.0" encoding="utf-8"?>
<p:tagLst xmlns:a="http://schemas.openxmlformats.org/drawingml/2006/main" xmlns:r="http://schemas.openxmlformats.org/officeDocument/2006/relationships" xmlns:p="http://schemas.openxmlformats.org/presentationml/2006/main">
  <p:tag name="NUM" val="18"/>
</p:tagLst>
</file>

<file path=ppt/tags/tag92.xml><?xml version="1.0" encoding="utf-8"?>
<p:tagLst xmlns:a="http://schemas.openxmlformats.org/drawingml/2006/main" xmlns:r="http://schemas.openxmlformats.org/officeDocument/2006/relationships" xmlns:p="http://schemas.openxmlformats.org/presentationml/2006/main">
  <p:tag name="NUM" val="22"/>
</p:tagLst>
</file>

<file path=ppt/tags/tag93.xml><?xml version="1.0" encoding="utf-8"?>
<p:tagLst xmlns:a="http://schemas.openxmlformats.org/drawingml/2006/main" xmlns:r="http://schemas.openxmlformats.org/officeDocument/2006/relationships" xmlns:p="http://schemas.openxmlformats.org/presentationml/2006/main">
  <p:tag name="NUM" val="21"/>
</p:tagLst>
</file>

<file path=ppt/tags/tag94.xml><?xml version="1.0" encoding="utf-8"?>
<p:tagLst xmlns:a="http://schemas.openxmlformats.org/drawingml/2006/main" xmlns:r="http://schemas.openxmlformats.org/officeDocument/2006/relationships" xmlns:p="http://schemas.openxmlformats.org/presentationml/2006/main">
  <p:tag name="NUM" val="22"/>
</p:tagLst>
</file>

<file path=ppt/tags/tag95.xml><?xml version="1.0" encoding="utf-8"?>
<p:tagLst xmlns:a="http://schemas.openxmlformats.org/drawingml/2006/main" xmlns:r="http://schemas.openxmlformats.org/officeDocument/2006/relationships" xmlns:p="http://schemas.openxmlformats.org/presentationml/2006/main">
  <p:tag name="NUM" val="27"/>
</p:tagLst>
</file>

<file path=ppt/tags/tag96.xml><?xml version="1.0" encoding="utf-8"?>
<p:tagLst xmlns:a="http://schemas.openxmlformats.org/drawingml/2006/main" xmlns:r="http://schemas.openxmlformats.org/officeDocument/2006/relationships" xmlns:p="http://schemas.openxmlformats.org/presentationml/2006/main">
  <p:tag name="NUM" val="27"/>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2_Office Theme">
  <a:themeElements>
    <a:clrScheme name="GSSH2201-v2-1">
      <a:dk1>
        <a:srgbClr val="000000"/>
      </a:dk1>
      <a:lt1>
        <a:srgbClr val="FFFFFF"/>
      </a:lt1>
      <a:dk2>
        <a:srgbClr val="555555"/>
      </a:dk2>
      <a:lt2>
        <a:srgbClr val="E6E6E6"/>
      </a:lt2>
      <a:accent1>
        <a:srgbClr val="F87FAE"/>
      </a:accent1>
      <a:accent2>
        <a:srgbClr val="855683"/>
      </a:accent2>
      <a:accent3>
        <a:srgbClr val="AED186"/>
      </a:accent3>
      <a:accent4>
        <a:srgbClr val="F4CC8A"/>
      </a:accent4>
      <a:accent5>
        <a:srgbClr val="85DBEF"/>
      </a:accent5>
      <a:accent6>
        <a:srgbClr val="7788EB"/>
      </a:accent6>
      <a:hlink>
        <a:srgbClr val="1C4BEB"/>
      </a:hlink>
      <a:folHlink>
        <a:srgbClr val="63007F"/>
      </a:folHlink>
    </a:clrScheme>
    <a:fontScheme name="GSSH2201">
      <a:majorFont>
        <a:latin typeface="Nunito Light"/>
        <a:ea typeface=""/>
        <a:cs typeface=""/>
      </a:majorFont>
      <a:minorFont>
        <a:latin typeface="Nuni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d89951-30ed-45b1-9611-409dde48e5f4">
      <Terms xmlns="http://schemas.microsoft.com/office/infopath/2007/PartnerControls"/>
    </lcf76f155ced4ddcb4097134ff3c332f>
    <TaxCatchAll xmlns="d75f5bd8-82c7-4a1c-acc5-6147a7c5e9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E098E5B22C5C4F93A7E2A6E993380D" ma:contentTypeVersion="16" ma:contentTypeDescription="Create a new document." ma:contentTypeScope="" ma:versionID="d70807e0bb05a3d876c7f53284462977">
  <xsd:schema xmlns:xsd="http://www.w3.org/2001/XMLSchema" xmlns:xs="http://www.w3.org/2001/XMLSchema" xmlns:p="http://schemas.microsoft.com/office/2006/metadata/properties" xmlns:ns2="67d89951-30ed-45b1-9611-409dde48e5f4" xmlns:ns3="d75f5bd8-82c7-4a1c-acc5-6147a7c5e9ce" targetNamespace="http://schemas.microsoft.com/office/2006/metadata/properties" ma:root="true" ma:fieldsID="0397cfa9f07b1789d5ee565b50e1f664" ns2:_="" ns3:_="">
    <xsd:import namespace="67d89951-30ed-45b1-9611-409dde48e5f4"/>
    <xsd:import namespace="d75f5bd8-82c7-4a1c-acc5-6147a7c5e9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89951-30ed-45b1-9611-409dde48e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d51ea8-b61c-4a1d-998e-e1a10b1d3b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f5bd8-82c7-4a1c-acc5-6147a7c5e9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6696bc-9a4c-43dd-81f6-9a86a73ad434}" ma:internalName="TaxCatchAll" ma:showField="CatchAllData" ma:web="d75f5bd8-82c7-4a1c-acc5-6147a7c5e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3C25A-0E71-4242-8075-4AF2F774F5AF}">
  <ds:schemaRefs>
    <ds:schemaRef ds:uri="67d89951-30ed-45b1-9611-409dde48e5f4"/>
    <ds:schemaRef ds:uri="d75f5bd8-82c7-4a1c-acc5-6147a7c5e9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664574-C325-4E02-8DD6-6BB5FC88C652}">
  <ds:schemaRefs>
    <ds:schemaRef ds:uri="http://schemas.microsoft.com/sharepoint/v3/contenttype/forms"/>
  </ds:schemaRefs>
</ds:datastoreItem>
</file>

<file path=customXml/itemProps3.xml><?xml version="1.0" encoding="utf-8"?>
<ds:datastoreItem xmlns:ds="http://schemas.openxmlformats.org/officeDocument/2006/customXml" ds:itemID="{173BAAC6-DA6C-4C18-92FF-6BB1412ED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89951-30ed-45b1-9611-409dde48e5f4"/>
    <ds:schemaRef ds:uri="d75f5bd8-82c7-4a1c-acc5-6147a7c5e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304</TotalTime>
  <Words>20030</Words>
  <Application>Microsoft Office PowerPoint</Application>
  <PresentationFormat>Grand écran</PresentationFormat>
  <Paragraphs>1734</Paragraphs>
  <Slides>92</Slides>
  <Notes>70</Notes>
  <HiddenSlides>10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92</vt:i4>
      </vt:variant>
    </vt:vector>
  </HeadingPairs>
  <TitlesOfParts>
    <vt:vector size="101" baseType="lpstr">
      <vt:lpstr>Nunito</vt:lpstr>
      <vt:lpstr>Times New Roman</vt:lpstr>
      <vt:lpstr>Merriweather</vt:lpstr>
      <vt:lpstr>Calibri</vt:lpstr>
      <vt:lpstr>Segoe UI</vt:lpstr>
      <vt:lpstr>-apple-system</vt:lpstr>
      <vt:lpstr>Arial</vt:lpstr>
      <vt:lpstr>Arial,Sans-Serif</vt:lpstr>
      <vt:lpstr>2_Office Theme</vt:lpstr>
      <vt:lpstr>un sujet brûlant</vt:lpstr>
      <vt:lpstr>Comité scientifique</vt:lpstr>
      <vt:lpstr>Divulgation des conflits d’intérêts</vt:lpstr>
      <vt:lpstr>Divulgation du conférencier</vt:lpstr>
      <vt:lpstr>Divulgation du modérateur</vt:lpstr>
      <vt:lpstr>Divulgation de soutien financier</vt:lpstr>
      <vt:lpstr>Agrément</vt:lpstr>
      <vt:lpstr>Objectifs d’apprentissage</vt:lpstr>
      <vt:lpstr>Brise-glace</vt:lpstr>
      <vt:lpstr>Question brûlante</vt:lpstr>
      <vt:lpstr>Complications du zona</vt:lpstr>
      <vt:lpstr>Comment orientez-vous un patient vers un collègue expert?</vt:lpstr>
      <vt:lpstr>Cas brûlants!</vt:lpstr>
      <vt:lpstr>Présentation PowerPoint</vt:lpstr>
      <vt:lpstr>Le zona</vt:lpstr>
      <vt:lpstr>Rappel de la présentation clinique</vt:lpstr>
      <vt:lpstr>Vaccins contre le zona : indications (PIQ)</vt:lpstr>
      <vt:lpstr>Dose et calendrier selon le PIQ </vt:lpstr>
      <vt:lpstr>Administration du vaccin Zona-SU</vt:lpstr>
      <vt:lpstr>Retards dans les calendriers de vaccination</vt:lpstr>
      <vt:lpstr>Importance de maintenir la vaccination  contre le zona </vt:lpstr>
      <vt:lpstr>Vaccins contre la COVID et le zona</vt:lpstr>
      <vt:lpstr>Présentation PowerPoint</vt:lpstr>
      <vt:lpstr>CAS no 2</vt:lpstr>
      <vt:lpstr>Névralgie post-herpétique (NPH) </vt:lpstr>
      <vt:lpstr>Est-ce que le traitement antiviral jouerait un rôle dans la prévention de la NPH?</vt:lpstr>
      <vt:lpstr>Antiviraux et NPH </vt:lpstr>
      <vt:lpstr>Antiviraux et NPH : prévalence de la douleur</vt:lpstr>
      <vt:lpstr>Traitement de la NPH</vt:lpstr>
      <vt:lpstr>Traitements pharmacologiques et NPH</vt:lpstr>
      <vt:lpstr>Question brûlante</vt:lpstr>
      <vt:lpstr>Risque de récurrence du zona</vt:lpstr>
      <vt:lpstr>Présentation PowerPoint</vt:lpstr>
      <vt:lpstr>Dans le cas d’un épisode antérieur de zona</vt:lpstr>
      <vt:lpstr>Présentation PowerPoint</vt:lpstr>
      <vt:lpstr>CAS no 3</vt:lpstr>
      <vt:lpstr>Causes d’immunodépression importantes</vt:lpstr>
      <vt:lpstr>Facteurs de risque du zona</vt:lpstr>
      <vt:lpstr>Risque de complications du zona</vt:lpstr>
      <vt:lpstr>Impacts de l’immunodépression  sur la vaccination</vt:lpstr>
      <vt:lpstr>Question brûlante</vt:lpstr>
      <vt:lpstr>Indications selon le PIQ</vt:lpstr>
      <vt:lpstr>Recommandations du CCNI sur  les vaccins contre le zona</vt:lpstr>
      <vt:lpstr>Recommandations de l’Advisory Committee  on Immunization Practices</vt:lpstr>
      <vt:lpstr>Faut-il faire  la recherche d’anticorps chez cette patiente?</vt:lpstr>
      <vt:lpstr>Recherche d’anticorps</vt:lpstr>
      <vt:lpstr>CAS no 3</vt:lpstr>
      <vt:lpstr>CAS no 4</vt:lpstr>
      <vt:lpstr> Facteurs de risque du zona </vt:lpstr>
      <vt:lpstr>Vaccins contre le zona : indications (PIQ)</vt:lpstr>
      <vt:lpstr>Présentation PowerPoint</vt:lpstr>
      <vt:lpstr>L’administration concomitante du vaccin Zona-SU avec d’autres vaccins est-elle sécuritaire et efficace?</vt:lpstr>
      <vt:lpstr>Administration simultanée avec d’autres vaccins</vt:lpstr>
      <vt:lpstr>CAS no 4</vt:lpstr>
      <vt:lpstr>CAS no 5</vt:lpstr>
      <vt:lpstr>Facteurs de risque du zona</vt:lpstr>
      <vt:lpstr>Le déclin de l’immunité cellulaire en lien avec l’âge  est associé avec une augmentation du risque de zona</vt:lpstr>
      <vt:lpstr>Présentation PowerPoint</vt:lpstr>
      <vt:lpstr>Recommandations  </vt:lpstr>
      <vt:lpstr>Quelle sera la durée de sa protection  si elle reçoit maintenant le vaccin Zona-SU?</vt:lpstr>
      <vt:lpstr>Persistance de l’immunité : vaccin Zona-SU</vt:lpstr>
      <vt:lpstr>CAS no 5</vt:lpstr>
      <vt:lpstr>CAS no 6</vt:lpstr>
      <vt:lpstr>Démarche clinique</vt:lpstr>
      <vt:lpstr>Diagnostic différentiel du zona*</vt:lpstr>
      <vt:lpstr>Risque de récurrence</vt:lpstr>
      <vt:lpstr>Le déclin de l’immunité cellulaire en lien avec l’âge  est associé avec une augmentation du risque de zona</vt:lpstr>
      <vt:lpstr>Dans le cas d’un épisode antérieur de zona</vt:lpstr>
      <vt:lpstr>CAS no 6</vt:lpstr>
      <vt:lpstr>CAS no 7</vt:lpstr>
      <vt:lpstr>Persistance de l’immunité : vaccin Zona-SU</vt:lpstr>
      <vt:lpstr>Causes d’immunodépression importantes</vt:lpstr>
      <vt:lpstr>Vaccins contre le zona : indications (PIQ)</vt:lpstr>
      <vt:lpstr>Démarche clinique</vt:lpstr>
      <vt:lpstr>Présentation PowerPoint</vt:lpstr>
      <vt:lpstr>CAS no 8</vt:lpstr>
      <vt:lpstr>Conditions médicales chroniques associées  à un risque augmenté de zona</vt:lpstr>
      <vt:lpstr>Vaccins contre le zona : indications (PIQ)</vt:lpstr>
      <vt:lpstr>Est-ce que votre recommandation serait différente si cette jeune femme était enceinte? Ou si elle allaitait?</vt:lpstr>
      <vt:lpstr>Grossesse et allaitement </vt:lpstr>
      <vt:lpstr>CAS no 8</vt:lpstr>
      <vt:lpstr>Conclusion</vt:lpstr>
      <vt:lpstr>Évaluation</vt:lpstr>
      <vt:lpstr>DIAPOSITIVES DE RÉSERVE</vt:lpstr>
      <vt:lpstr>Le système adjuvant AS01B  amplifie la réponse immunitaire à la gE</vt:lpstr>
      <vt:lpstr>Indications de traitement par  voie intraveineuse du zona </vt:lpstr>
      <vt:lpstr>Erreurs de vaccination après  la vaccination par le VRZ1</vt:lpstr>
      <vt:lpstr>De nouvelles données indiquent un risque accru d’évènements cardiovasculaires aigus à la suite d’un cas de zona</vt:lpstr>
      <vt:lpstr>PHOTOS SUPPLÉMENTAIRES</vt:lpstr>
      <vt:lpstr>Même chez les gens en santé!</vt:lpstr>
      <vt:lpstr>Clinique imprévisible</vt:lpstr>
      <vt:lpstr>Cicatrices = rappel douloureux  et inesthétique!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marie helene leblanc</cp:lastModifiedBy>
  <cp:revision>6</cp:revision>
  <dcterms:created xsi:type="dcterms:W3CDTF">2022-09-02T15:44:04Z</dcterms:created>
  <dcterms:modified xsi:type="dcterms:W3CDTF">2024-05-10T02:04:43Z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0x01010028E098E5B22C5C4F93A7E2A6E993380D</vt:lpwstr>
  </property>
  <property fmtid="{D5CDD505-2E9C-101B-9397-08002B2CF9AE}" pid="3" name="MediaServiceImageTags">
    <vt:lpwstr/>
  </property>
</Properties>
</file>